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7" r:id="rId8"/>
    <p:sldId id="268" r:id="rId9"/>
    <p:sldId id="269" r:id="rId10"/>
    <p:sldId id="270" r:id="rId11"/>
    <p:sldId id="271" r:id="rId12"/>
    <p:sldId id="272" r:id="rId13"/>
    <p:sldId id="273" r:id="rId14"/>
    <p:sldId id="274" r:id="rId15"/>
    <p:sldId id="275" r:id="rId16"/>
    <p:sldId id="276" r:id="rId17"/>
    <p:sldId id="341" r:id="rId18"/>
    <p:sldId id="342" r:id="rId19"/>
    <p:sldId id="343" r:id="rId20"/>
    <p:sldId id="344" r:id="rId21"/>
    <p:sldId id="285" r:id="rId22"/>
    <p:sldId id="286" r:id="rId23"/>
    <p:sldId id="291" r:id="rId24"/>
    <p:sldId id="292" r:id="rId25"/>
    <p:sldId id="287" r:id="rId26"/>
    <p:sldId id="288" r:id="rId27"/>
    <p:sldId id="293" r:id="rId28"/>
    <p:sldId id="294" r:id="rId29"/>
    <p:sldId id="295" r:id="rId30"/>
    <p:sldId id="296" r:id="rId31"/>
    <p:sldId id="297" r:id="rId32"/>
    <p:sldId id="298" r:id="rId33"/>
    <p:sldId id="299" r:id="rId34"/>
    <p:sldId id="300" r:id="rId35"/>
    <p:sldId id="301" r:id="rId36"/>
    <p:sldId id="302" r:id="rId37"/>
    <p:sldId id="305" r:id="rId38"/>
    <p:sldId id="306" r:id="rId39"/>
    <p:sldId id="309" r:id="rId40"/>
    <p:sldId id="310" r:id="rId41"/>
    <p:sldId id="311" r:id="rId42"/>
    <p:sldId id="312" r:id="rId43"/>
    <p:sldId id="313" r:id="rId44"/>
    <p:sldId id="314"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3" r:id="rId60"/>
    <p:sldId id="334"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5B105-21F7-4DEC-BE6C-BCFC1564EEF9}"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5B105-21F7-4DEC-BE6C-BCFC1564EEF9}"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5B105-21F7-4DEC-BE6C-BCFC1564EEF9}"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35B105-21F7-4DEC-BE6C-BCFC1564EEF9}"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5B105-21F7-4DEC-BE6C-BCFC1564EEF9}"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5B105-21F7-4DEC-BE6C-BCFC1564EEF9}"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5B105-21F7-4DEC-BE6C-BCFC1564EEF9}" type="datetimeFigureOut">
              <a:rPr lang="en-US" smtClean="0"/>
              <a:pPr/>
              <a:t>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5B105-21F7-4DEC-BE6C-BCFC1564EEF9}" type="datetimeFigureOut">
              <a:rPr lang="en-US" smtClean="0"/>
              <a:pPr/>
              <a:t>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B105-21F7-4DEC-BE6C-BCFC1564EEF9}" type="datetimeFigureOut">
              <a:rPr lang="en-US" smtClean="0"/>
              <a:pPr/>
              <a:t>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5B105-21F7-4DEC-BE6C-BCFC1564EEF9}"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5B105-21F7-4DEC-BE6C-BCFC1564EEF9}"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11628-7A3E-492E-8176-7FE1908B07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5B105-21F7-4DEC-BE6C-BCFC1564EEF9}" type="datetimeFigureOut">
              <a:rPr lang="en-US" smtClean="0"/>
              <a:pPr/>
              <a:t>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11628-7A3E-492E-8176-7FE1908B078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Start a PR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4672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261872"/>
          </a:xfrm>
        </p:spPr>
        <p:txBody>
          <a:bodyPr>
            <a:normAutofit fontScale="90000"/>
          </a:bodyPr>
          <a:lstStyle/>
          <a:p>
            <a:r>
              <a:rPr lang="en-US" dirty="0"/>
              <a:t>Misconduct in a business organization</a:t>
            </a:r>
            <a:br>
              <a:rPr lang="en-US" dirty="0"/>
            </a:br>
            <a:endParaRPr lang="en-US" dirty="0"/>
          </a:p>
        </p:txBody>
      </p:sp>
      <p:sp>
        <p:nvSpPr>
          <p:cNvPr id="2" name="Content Placeholder 1"/>
          <p:cNvSpPr>
            <a:spLocks noGrp="1"/>
          </p:cNvSpPr>
          <p:nvPr>
            <p:ph idx="1"/>
          </p:nvPr>
        </p:nvSpPr>
        <p:spPr>
          <a:xfrm>
            <a:off x="872069" y="1828801"/>
            <a:ext cx="7408333" cy="4038599"/>
          </a:xfrm>
        </p:spPr>
        <p:txBody>
          <a:bodyPr>
            <a:normAutofit lnSpcReduction="10000"/>
          </a:bodyPr>
          <a:lstStyle/>
          <a:p>
            <a:r>
              <a:rPr lang="en-US" dirty="0"/>
              <a:t>Under the ABA Model Rules, when a lawyer working for a business organization discovers misconduct that might damage the organization, </a:t>
            </a:r>
            <a:r>
              <a:rPr lang="en-US" dirty="0" smtClean="0"/>
              <a:t>the lawyer must report </a:t>
            </a:r>
            <a:r>
              <a:rPr lang="en-US" dirty="0"/>
              <a:t>that misconduct up the chain of </a:t>
            </a:r>
            <a:r>
              <a:rPr lang="en-US" dirty="0" smtClean="0"/>
              <a:t>authority.</a:t>
            </a:r>
          </a:p>
          <a:p>
            <a:r>
              <a:rPr lang="en-US" dirty="0" smtClean="0"/>
              <a:t>And they may report </a:t>
            </a:r>
            <a:r>
              <a:rPr lang="en-US" dirty="0"/>
              <a:t>misconduct to the SEC if </a:t>
            </a:r>
            <a:r>
              <a:rPr lang="en-US" dirty="0" smtClean="0"/>
              <a:t>reporting to officers are futile</a:t>
            </a:r>
          </a:p>
          <a:p>
            <a:r>
              <a:rPr lang="en-US" dirty="0" smtClean="0"/>
              <a:t>California </a:t>
            </a:r>
            <a:r>
              <a:rPr lang="en-US" i="1" dirty="0"/>
              <a:t>permits</a:t>
            </a:r>
            <a:r>
              <a:rPr lang="en-US" dirty="0"/>
              <a:t> but does not require a lawyer to report such misconduct ―up the </a:t>
            </a:r>
            <a:r>
              <a:rPr lang="en-US" dirty="0" smtClean="0"/>
              <a:t>chain </a:t>
            </a:r>
            <a:r>
              <a:rPr lang="en-US" dirty="0" smtClean="0"/>
              <a:t>but</a:t>
            </a:r>
            <a:r>
              <a:rPr lang="en-US" dirty="0" smtClean="0"/>
              <a:t> </a:t>
            </a:r>
            <a:r>
              <a:rPr lang="en-US" dirty="0"/>
              <a:t>prohibits reporting it outside of the company, although with regard to securities law violations, federal law may preempt California law.</a:t>
            </a:r>
          </a:p>
        </p:txBody>
      </p:sp>
    </p:spTree>
    <p:extLst>
      <p:ext uri="{BB962C8B-B14F-4D97-AF65-F5344CB8AC3E}">
        <p14:creationId xmlns:p14="http://schemas.microsoft.com/office/powerpoint/2010/main" val="2762097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Duty of Loyalty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062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Duty of Loyalty</a:t>
            </a:r>
            <a:endParaRPr lang="en-US" dirty="0"/>
          </a:p>
        </p:txBody>
      </p:sp>
      <p:sp>
        <p:nvSpPr>
          <p:cNvPr id="2" name="Content Placeholder 1"/>
          <p:cNvSpPr>
            <a:spLocks noGrp="1"/>
          </p:cNvSpPr>
          <p:nvPr>
            <p:ph idx="1"/>
          </p:nvPr>
        </p:nvSpPr>
        <p:spPr/>
        <p:txBody>
          <a:bodyPr/>
          <a:lstStyle/>
          <a:p>
            <a:r>
              <a:rPr lang="en-US" dirty="0" smtClean="0"/>
              <a:t>An </a:t>
            </a:r>
            <a:r>
              <a:rPr lang="en-US" dirty="0"/>
              <a:t>attorney owes a duty of </a:t>
            </a:r>
            <a:r>
              <a:rPr lang="en-US" dirty="0" smtClean="0"/>
              <a:t>loyalty to their client</a:t>
            </a:r>
            <a:r>
              <a:rPr lang="en-US" dirty="0"/>
              <a:t>, </a:t>
            </a:r>
            <a:endParaRPr lang="en-US" dirty="0" smtClean="0"/>
          </a:p>
          <a:p>
            <a:pPr lvl="1"/>
            <a:r>
              <a:rPr lang="en-US" dirty="0" smtClean="0"/>
              <a:t> </a:t>
            </a:r>
            <a:r>
              <a:rPr lang="en-US" dirty="0" smtClean="0"/>
              <a:t>to </a:t>
            </a:r>
            <a:r>
              <a:rPr lang="en-US" dirty="0"/>
              <a:t>exercise </a:t>
            </a:r>
            <a:r>
              <a:rPr lang="en-US" dirty="0" smtClean="0"/>
              <a:t>their time, effort and professional judgment</a:t>
            </a:r>
            <a:r>
              <a:rPr lang="en-US" dirty="0" smtClean="0"/>
              <a:t>,  </a:t>
            </a:r>
            <a:r>
              <a:rPr lang="en-US" dirty="0"/>
              <a:t>solely for the benefit of that client, </a:t>
            </a:r>
            <a:endParaRPr lang="en-US" dirty="0" smtClean="0"/>
          </a:p>
          <a:p>
            <a:pPr lvl="1"/>
            <a:r>
              <a:rPr lang="en-US" dirty="0" smtClean="0"/>
              <a:t>And </a:t>
            </a:r>
            <a:r>
              <a:rPr lang="en-US" dirty="0" smtClean="0"/>
              <a:t>without </a:t>
            </a:r>
            <a:r>
              <a:rPr lang="en-US" dirty="0"/>
              <a:t>any interference from </a:t>
            </a:r>
            <a:r>
              <a:rPr lang="en-US" dirty="0" smtClean="0"/>
              <a:t>outside loyalties.</a:t>
            </a:r>
            <a:endParaRPr lang="en-US" dirty="0"/>
          </a:p>
        </p:txBody>
      </p:sp>
    </p:spTree>
    <p:extLst>
      <p:ext uri="{BB962C8B-B14F-4D97-AF65-F5344CB8AC3E}">
        <p14:creationId xmlns:p14="http://schemas.microsoft.com/office/powerpoint/2010/main" val="559617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Conflict of Interest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6368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Conflict of Interest</a:t>
            </a:r>
            <a:endParaRPr lang="en-US" dirty="0"/>
          </a:p>
        </p:txBody>
      </p:sp>
      <p:sp>
        <p:nvSpPr>
          <p:cNvPr id="2" name="Content Placeholder 1"/>
          <p:cNvSpPr>
            <a:spLocks noGrp="1"/>
          </p:cNvSpPr>
          <p:nvPr>
            <p:ph idx="1"/>
          </p:nvPr>
        </p:nvSpPr>
        <p:spPr/>
        <p:txBody>
          <a:bodyPr>
            <a:normAutofit fontScale="92500"/>
          </a:bodyPr>
          <a:lstStyle/>
          <a:p>
            <a:r>
              <a:rPr lang="en-US" dirty="0" smtClean="0"/>
              <a:t>A conflict of interest arises when </a:t>
            </a:r>
            <a:r>
              <a:rPr lang="en-US" dirty="0"/>
              <a:t>an event occurs that would make it difficult for a lawyer to represent the client, </a:t>
            </a:r>
            <a:r>
              <a:rPr lang="en-US" dirty="0" smtClean="0"/>
              <a:t>without putting </a:t>
            </a:r>
            <a:r>
              <a:rPr lang="en-US" dirty="0"/>
              <a:t>aside their feelings or </a:t>
            </a:r>
            <a:r>
              <a:rPr lang="en-US" dirty="0" smtClean="0"/>
              <a:t>position.</a:t>
            </a:r>
          </a:p>
          <a:p>
            <a:r>
              <a:rPr lang="en-US" dirty="0" smtClean="0"/>
              <a:t>If </a:t>
            </a:r>
            <a:r>
              <a:rPr lang="en-US" dirty="0"/>
              <a:t>the conflict is occurring then it is an actual conflict of interest. </a:t>
            </a:r>
            <a:endParaRPr lang="en-US" dirty="0" smtClean="0"/>
          </a:p>
          <a:p>
            <a:r>
              <a:rPr lang="en-US" dirty="0" smtClean="0"/>
              <a:t>However</a:t>
            </a:r>
            <a:r>
              <a:rPr lang="en-US" dirty="0"/>
              <a:t>, if there is a possibility of a conflict, then it is a potential conflict of </a:t>
            </a:r>
            <a:r>
              <a:rPr lang="en-US" dirty="0" smtClean="0"/>
              <a:t>interest</a:t>
            </a:r>
          </a:p>
          <a:p>
            <a:endParaRPr lang="en-US" dirty="0" smtClean="0"/>
          </a:p>
          <a:p>
            <a:r>
              <a:rPr lang="en-US" u="sng" dirty="0"/>
              <a:t>3 types of Conflict</a:t>
            </a:r>
            <a:endParaRPr lang="en-US" dirty="0"/>
          </a:p>
          <a:p>
            <a:pPr lvl="1"/>
            <a:r>
              <a:rPr lang="en-US" dirty="0"/>
              <a:t>Client and Lawyer</a:t>
            </a:r>
          </a:p>
          <a:p>
            <a:pPr lvl="1"/>
            <a:r>
              <a:rPr lang="en-US" dirty="0"/>
              <a:t>Client and 3</a:t>
            </a:r>
            <a:r>
              <a:rPr lang="en-US" baseline="30000" dirty="0"/>
              <a:t>rd</a:t>
            </a:r>
            <a:r>
              <a:rPr lang="en-US" dirty="0"/>
              <a:t> Party</a:t>
            </a:r>
          </a:p>
          <a:p>
            <a:pPr lvl="1"/>
            <a:r>
              <a:rPr lang="en-US" dirty="0"/>
              <a:t>Client and Client</a:t>
            </a:r>
          </a:p>
          <a:p>
            <a:endParaRPr lang="en-US" dirty="0"/>
          </a:p>
        </p:txBody>
      </p:sp>
    </p:spTree>
    <p:extLst>
      <p:ext uri="{BB962C8B-B14F-4D97-AF65-F5344CB8AC3E}">
        <p14:creationId xmlns:p14="http://schemas.microsoft.com/office/powerpoint/2010/main" val="1777266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Withdrawal due to </a:t>
            </a:r>
            <a:r>
              <a:rPr lang="en-US" dirty="0" smtClean="0"/>
              <a:t>Conflict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1477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Withdrawal due to conflict</a:t>
            </a:r>
            <a:endParaRPr lang="en-US" dirty="0"/>
          </a:p>
        </p:txBody>
      </p:sp>
      <p:sp>
        <p:nvSpPr>
          <p:cNvPr id="2" name="Content Placeholder 1"/>
          <p:cNvSpPr>
            <a:spLocks noGrp="1"/>
          </p:cNvSpPr>
          <p:nvPr>
            <p:ph idx="1"/>
          </p:nvPr>
        </p:nvSpPr>
        <p:spPr/>
        <p:txBody>
          <a:bodyPr/>
          <a:lstStyle/>
          <a:p>
            <a:pPr marL="0" indent="0">
              <a:buNone/>
            </a:pPr>
            <a:r>
              <a:rPr lang="en-US" b="1" dirty="0"/>
              <a:t>The Lawyer </a:t>
            </a:r>
            <a:r>
              <a:rPr lang="en-US" b="1" dirty="0" smtClean="0"/>
              <a:t>may continue representation if he:</a:t>
            </a:r>
            <a:endParaRPr lang="en-US" b="1" dirty="0"/>
          </a:p>
          <a:p>
            <a:r>
              <a:rPr lang="en-US" b="1" dirty="0"/>
              <a:t> </a:t>
            </a:r>
            <a:r>
              <a:rPr lang="en-US" b="1" dirty="0" smtClean="0"/>
              <a:t>1</a:t>
            </a:r>
            <a:r>
              <a:rPr lang="en-US" b="1" dirty="0"/>
              <a:t>. Reasonably believe he can represent everyone effectively despite the potential or actual conflict </a:t>
            </a:r>
            <a:r>
              <a:rPr lang="en-US" b="1" dirty="0" smtClean="0"/>
              <a:t>AND</a:t>
            </a:r>
          </a:p>
          <a:p>
            <a:r>
              <a:rPr lang="en-US" b="1" dirty="0" smtClean="0"/>
              <a:t>2</a:t>
            </a:r>
            <a:r>
              <a:rPr lang="en-US" b="1" dirty="0"/>
              <a:t>. Inform each affected client </a:t>
            </a:r>
            <a:r>
              <a:rPr lang="en-US" b="1" dirty="0" smtClean="0"/>
              <a:t>AND</a:t>
            </a:r>
          </a:p>
          <a:p>
            <a:r>
              <a:rPr lang="en-US" b="1" dirty="0" smtClean="0"/>
              <a:t>3</a:t>
            </a:r>
            <a:r>
              <a:rPr lang="en-US" b="1" dirty="0"/>
              <a:t>. Get consent, confirmed in writing</a:t>
            </a:r>
          </a:p>
          <a:p>
            <a:pPr marL="0" indent="0">
              <a:buNone/>
            </a:pPr>
            <a:endParaRPr lang="en-US" b="1" dirty="0" smtClean="0"/>
          </a:p>
          <a:p>
            <a:pPr marL="0" indent="0">
              <a:buNone/>
            </a:pPr>
            <a:r>
              <a:rPr lang="en-US" sz="1800" b="1" dirty="0" smtClean="0"/>
              <a:t>NOTE</a:t>
            </a:r>
            <a:r>
              <a:rPr lang="en-US" sz="1800" b="1" dirty="0"/>
              <a:t>: </a:t>
            </a:r>
            <a:r>
              <a:rPr lang="en-US" sz="1800" b="1" dirty="0" smtClean="0"/>
              <a:t>ABA objective and subjective, </a:t>
            </a:r>
            <a:r>
              <a:rPr lang="en-US" sz="1800" b="1" i="1" dirty="0" smtClean="0"/>
              <a:t>CA only Subjective</a:t>
            </a:r>
          </a:p>
          <a:p>
            <a:pPr marL="0" indent="0">
              <a:buNone/>
            </a:pPr>
            <a:r>
              <a:rPr lang="en-US" sz="1800" b="1" dirty="0" smtClean="0"/>
              <a:t>Note: If </a:t>
            </a:r>
            <a:r>
              <a:rPr lang="en-US" sz="1800" b="1" dirty="0"/>
              <a:t>Confidentiality precludes necessary disclosure for informed consent, then consent may not be possible</a:t>
            </a:r>
            <a:r>
              <a:rPr lang="en-US" b="1" i="1" dirty="0"/>
              <a:t>	</a:t>
            </a:r>
            <a:endParaRPr lang="en-US" b="1" i="1" dirty="0"/>
          </a:p>
        </p:txBody>
      </p:sp>
    </p:spTree>
    <p:extLst>
      <p:ext uri="{BB962C8B-B14F-4D97-AF65-F5344CB8AC3E}">
        <p14:creationId xmlns:p14="http://schemas.microsoft.com/office/powerpoint/2010/main" val="131155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Proprietary interest in subject matter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3353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Proprietary interest in subject matter</a:t>
            </a:r>
            <a:endParaRPr lang="en-US" dirty="0"/>
          </a:p>
        </p:txBody>
      </p:sp>
      <p:sp>
        <p:nvSpPr>
          <p:cNvPr id="3" name="Content Placeholder 2"/>
          <p:cNvSpPr>
            <a:spLocks noGrp="1"/>
          </p:cNvSpPr>
          <p:nvPr>
            <p:ph idx="1"/>
          </p:nvPr>
        </p:nvSpPr>
        <p:spPr/>
        <p:txBody>
          <a:bodyPr/>
          <a:lstStyle/>
          <a:p>
            <a:r>
              <a:rPr lang="en-US" dirty="0"/>
              <a:t>Under the ABA Model Rules, except for liens to collect a fee, a lawyer may not obtain a proprietary interest in the subject matter of litigation.</a:t>
            </a:r>
          </a:p>
        </p:txBody>
      </p:sp>
    </p:spTree>
    <p:extLst>
      <p:ext uri="{BB962C8B-B14F-4D97-AF65-F5344CB8AC3E}">
        <p14:creationId xmlns:p14="http://schemas.microsoft.com/office/powerpoint/2010/main" val="888130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 Arrangements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053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Start a PR Essay</a:t>
            </a:r>
            <a:endParaRPr lang="en-US" dirty="0"/>
          </a:p>
        </p:txBody>
      </p:sp>
      <p:sp>
        <p:nvSpPr>
          <p:cNvPr id="2" name="Content Placeholder 1"/>
          <p:cNvSpPr>
            <a:spLocks noGrp="1"/>
          </p:cNvSpPr>
          <p:nvPr>
            <p:ph idx="1"/>
          </p:nvPr>
        </p:nvSpPr>
        <p:spPr/>
        <p:txBody>
          <a:bodyPr>
            <a:normAutofit/>
          </a:bodyPr>
          <a:lstStyle/>
          <a:p>
            <a:r>
              <a:rPr lang="en-US" dirty="0"/>
              <a:t>In interactions with clients, an attorney owes a client four overarching duties: </a:t>
            </a:r>
            <a:endParaRPr lang="en-US" dirty="0" smtClean="0"/>
          </a:p>
          <a:p>
            <a:pPr lvl="1"/>
            <a:r>
              <a:rPr lang="en-US" dirty="0" smtClean="0"/>
              <a:t>the </a:t>
            </a:r>
            <a:r>
              <a:rPr lang="en-US" dirty="0"/>
              <a:t>duty of confidentiality, </a:t>
            </a:r>
            <a:endParaRPr lang="en-US" dirty="0" smtClean="0"/>
          </a:p>
          <a:p>
            <a:pPr lvl="1"/>
            <a:r>
              <a:rPr lang="en-US" dirty="0" smtClean="0"/>
              <a:t>the </a:t>
            </a:r>
            <a:r>
              <a:rPr lang="en-US" dirty="0"/>
              <a:t>duty of loyalty, </a:t>
            </a:r>
            <a:endParaRPr lang="en-US" dirty="0" smtClean="0"/>
          </a:p>
          <a:p>
            <a:pPr lvl="1"/>
            <a:r>
              <a:rPr lang="en-US" dirty="0" smtClean="0"/>
              <a:t>the </a:t>
            </a:r>
            <a:r>
              <a:rPr lang="en-US" dirty="0"/>
              <a:t>duty of maintaining financial integrity</a:t>
            </a:r>
            <a:r>
              <a:rPr lang="en-US" dirty="0" smtClean="0"/>
              <a:t>,</a:t>
            </a:r>
          </a:p>
          <a:p>
            <a:pPr lvl="1"/>
            <a:r>
              <a:rPr lang="en-US" dirty="0" smtClean="0"/>
              <a:t>and </a:t>
            </a:r>
            <a:r>
              <a:rPr lang="en-US" dirty="0"/>
              <a:t>the duty of competence. </a:t>
            </a:r>
            <a:endParaRPr lang="en-US" dirty="0" smtClean="0"/>
          </a:p>
          <a:p>
            <a:r>
              <a:rPr lang="en-US" dirty="0" smtClean="0"/>
              <a:t>Additionally, they </a:t>
            </a:r>
            <a:r>
              <a:rPr lang="en-US" dirty="0"/>
              <a:t>owe the public and the courts the duties of </a:t>
            </a:r>
            <a:r>
              <a:rPr lang="en-US" dirty="0" smtClean="0"/>
              <a:t>candor, truthfulness</a:t>
            </a:r>
            <a:r>
              <a:rPr lang="en-US" dirty="0"/>
              <a:t>, fairness, and the obligation to uphold the dignity and decorum of the legal profession.</a:t>
            </a:r>
          </a:p>
          <a:p>
            <a:endParaRPr lang="en-US" dirty="0"/>
          </a:p>
        </p:txBody>
      </p:sp>
    </p:spTree>
    <p:extLst>
      <p:ext uri="{BB962C8B-B14F-4D97-AF65-F5344CB8AC3E}">
        <p14:creationId xmlns:p14="http://schemas.microsoft.com/office/powerpoint/2010/main" val="2900412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Fee Arrangements</a:t>
            </a:r>
            <a:endParaRPr lang="en-US" dirty="0"/>
          </a:p>
        </p:txBody>
      </p:sp>
      <p:sp>
        <p:nvSpPr>
          <p:cNvPr id="2" name="Content Placeholder 1"/>
          <p:cNvSpPr>
            <a:spLocks noGrp="1"/>
          </p:cNvSpPr>
          <p:nvPr>
            <p:ph idx="1"/>
          </p:nvPr>
        </p:nvSpPr>
        <p:spPr/>
        <p:txBody>
          <a:bodyPr/>
          <a:lstStyle/>
          <a:p>
            <a:r>
              <a:rPr lang="en-US" b="1" i="1" dirty="0"/>
              <a:t>CA requires fee arrangements to be in writing unless:</a:t>
            </a:r>
            <a:endParaRPr lang="en-US" dirty="0"/>
          </a:p>
          <a:p>
            <a:pPr lvl="1"/>
            <a:r>
              <a:rPr lang="en-US" i="1" dirty="0"/>
              <a:t>Situation is emergency</a:t>
            </a:r>
            <a:endParaRPr lang="en-US" dirty="0"/>
          </a:p>
          <a:p>
            <a:pPr lvl="1"/>
            <a:r>
              <a:rPr lang="en-US" i="1" dirty="0"/>
              <a:t>Client is a regular </a:t>
            </a:r>
            <a:r>
              <a:rPr lang="en-US" i="1" dirty="0" smtClean="0"/>
              <a:t>client</a:t>
            </a:r>
          </a:p>
          <a:p>
            <a:pPr lvl="1"/>
            <a:r>
              <a:rPr lang="en-US" i="1" dirty="0" smtClean="0"/>
              <a:t>Corporate client</a:t>
            </a:r>
            <a:endParaRPr lang="en-US" dirty="0"/>
          </a:p>
          <a:p>
            <a:pPr lvl="1"/>
            <a:r>
              <a:rPr lang="en-US" i="1" dirty="0"/>
              <a:t>Fee is under $</a:t>
            </a:r>
            <a:r>
              <a:rPr lang="en-US" i="1" dirty="0" smtClean="0"/>
              <a:t>1,000</a:t>
            </a:r>
            <a:endParaRPr lang="en-US" dirty="0"/>
          </a:p>
          <a:p>
            <a:pPr lvl="0"/>
            <a:r>
              <a:rPr lang="en-US" dirty="0" smtClean="0"/>
              <a:t>And must include :</a:t>
            </a:r>
          </a:p>
          <a:p>
            <a:pPr lvl="1"/>
            <a:r>
              <a:rPr lang="en-US" dirty="0" smtClean="0"/>
              <a:t>How the fee is calculated</a:t>
            </a:r>
          </a:p>
          <a:p>
            <a:pPr lvl="1"/>
            <a:r>
              <a:rPr lang="en-US" dirty="0" smtClean="0"/>
              <a:t>What services are covered</a:t>
            </a:r>
          </a:p>
          <a:p>
            <a:pPr lvl="1"/>
            <a:r>
              <a:rPr lang="en-US" dirty="0" smtClean="0"/>
              <a:t>And lawyer and client duties</a:t>
            </a:r>
            <a:endParaRPr lang="en-US" dirty="0"/>
          </a:p>
        </p:txBody>
      </p:sp>
    </p:spTree>
    <p:extLst>
      <p:ext uri="{BB962C8B-B14F-4D97-AF65-F5344CB8AC3E}">
        <p14:creationId xmlns:p14="http://schemas.microsoft.com/office/powerpoint/2010/main" val="3478072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 Amount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2939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Fee Amount</a:t>
            </a:r>
            <a:endParaRPr lang="en-US" dirty="0"/>
          </a:p>
        </p:txBody>
      </p:sp>
      <p:sp>
        <p:nvSpPr>
          <p:cNvPr id="2" name="Content Placeholder 1"/>
          <p:cNvSpPr>
            <a:spLocks noGrp="1"/>
          </p:cNvSpPr>
          <p:nvPr>
            <p:ph idx="1"/>
          </p:nvPr>
        </p:nvSpPr>
        <p:spPr/>
        <p:txBody>
          <a:bodyPr>
            <a:normAutofit/>
          </a:bodyPr>
          <a:lstStyle/>
          <a:p>
            <a:r>
              <a:rPr lang="en-US" dirty="0"/>
              <a:t>Under ABA rules, an attorney‘s fee for work must be reasonable in light of </a:t>
            </a:r>
            <a:r>
              <a:rPr lang="en-US" dirty="0" smtClean="0"/>
              <a:t>the:</a:t>
            </a:r>
          </a:p>
          <a:p>
            <a:r>
              <a:rPr lang="en-US" dirty="0" smtClean="0"/>
              <a:t>S.E.T.D.D, skill</a:t>
            </a:r>
            <a:r>
              <a:rPr lang="en-US" dirty="0"/>
              <a:t>, experience, time, degree of specialty, and </a:t>
            </a:r>
            <a:r>
              <a:rPr lang="en-US" dirty="0" smtClean="0"/>
              <a:t>degree of difficulty. </a:t>
            </a:r>
            <a:endParaRPr lang="en-US" dirty="0"/>
          </a:p>
          <a:p>
            <a:r>
              <a:rPr lang="en-US" b="1" i="1" dirty="0" smtClean="0"/>
              <a:t>California </a:t>
            </a:r>
            <a:r>
              <a:rPr lang="en-US" b="1" i="1" dirty="0"/>
              <a:t>merely requires that fees not be unconscionable.</a:t>
            </a:r>
          </a:p>
          <a:p>
            <a:endParaRPr lang="en-US" dirty="0"/>
          </a:p>
        </p:txBody>
      </p:sp>
    </p:spTree>
    <p:extLst>
      <p:ext uri="{BB962C8B-B14F-4D97-AF65-F5344CB8AC3E}">
        <p14:creationId xmlns:p14="http://schemas.microsoft.com/office/powerpoint/2010/main" val="3824957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Contingency Fees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0317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Contingency Fees</a:t>
            </a:r>
            <a:endParaRPr lang="en-US" dirty="0"/>
          </a:p>
        </p:txBody>
      </p:sp>
      <p:sp>
        <p:nvSpPr>
          <p:cNvPr id="2" name="Content Placeholder 1"/>
          <p:cNvSpPr>
            <a:spLocks noGrp="1"/>
          </p:cNvSpPr>
          <p:nvPr>
            <p:ph idx="1"/>
          </p:nvPr>
        </p:nvSpPr>
        <p:spPr/>
        <p:txBody>
          <a:bodyPr>
            <a:normAutofit lnSpcReduction="10000"/>
          </a:bodyPr>
          <a:lstStyle/>
          <a:p>
            <a:pPr marL="0" indent="0">
              <a:buNone/>
            </a:pPr>
            <a:r>
              <a:rPr lang="en-US" dirty="0" smtClean="0"/>
              <a:t>Under ABA </a:t>
            </a:r>
            <a:r>
              <a:rPr lang="en-US" dirty="0"/>
              <a:t>&amp; </a:t>
            </a:r>
            <a:r>
              <a:rPr lang="en-US" dirty="0" smtClean="0"/>
              <a:t>CAL it must include:</a:t>
            </a:r>
            <a:endParaRPr lang="en-US" dirty="0"/>
          </a:p>
          <a:p>
            <a:pPr lvl="1"/>
            <a:r>
              <a:rPr lang="en-US" dirty="0" smtClean="0"/>
              <a:t>1</a:t>
            </a:r>
            <a:r>
              <a:rPr lang="en-US" dirty="0"/>
              <a:t>. Percent of the </a:t>
            </a:r>
            <a:r>
              <a:rPr lang="en-US" dirty="0" smtClean="0"/>
              <a:t>recovery</a:t>
            </a:r>
          </a:p>
          <a:p>
            <a:pPr lvl="1"/>
            <a:r>
              <a:rPr lang="en-US" dirty="0" smtClean="0"/>
              <a:t>2</a:t>
            </a:r>
            <a:r>
              <a:rPr lang="en-US" dirty="0"/>
              <a:t>. expenses to be deducted from </a:t>
            </a:r>
            <a:r>
              <a:rPr lang="en-US" dirty="0" smtClean="0"/>
              <a:t>recovery</a:t>
            </a:r>
          </a:p>
          <a:p>
            <a:pPr lvl="1"/>
            <a:r>
              <a:rPr lang="en-US" dirty="0" smtClean="0"/>
              <a:t>3</a:t>
            </a:r>
            <a:r>
              <a:rPr lang="en-US" dirty="0"/>
              <a:t>. whether Percent taken before or after expenses</a:t>
            </a:r>
          </a:p>
          <a:p>
            <a:pPr marL="0" indent="0">
              <a:buNone/>
            </a:pPr>
            <a:r>
              <a:rPr lang="en-US" dirty="0" smtClean="0"/>
              <a:t>Additionally under CAL:</a:t>
            </a:r>
          </a:p>
          <a:p>
            <a:pPr lvl="1"/>
            <a:r>
              <a:rPr lang="en-US" dirty="0" smtClean="0"/>
              <a:t>4</a:t>
            </a:r>
            <a:r>
              <a:rPr lang="en-US" dirty="0"/>
              <a:t>. How work not covered by the contingency fee will be </a:t>
            </a:r>
            <a:r>
              <a:rPr lang="en-US" dirty="0" smtClean="0"/>
              <a:t>paid</a:t>
            </a:r>
          </a:p>
          <a:p>
            <a:pPr lvl="1"/>
            <a:r>
              <a:rPr lang="en-US" dirty="0" smtClean="0"/>
              <a:t>5</a:t>
            </a:r>
            <a:r>
              <a:rPr lang="en-US" dirty="0"/>
              <a:t>. that lawyers' fees are negotiable</a:t>
            </a:r>
            <a:endParaRPr lang="en-US" dirty="0" smtClean="0"/>
          </a:p>
          <a:p>
            <a:pPr marL="0" indent="0">
              <a:buNone/>
            </a:pPr>
            <a:r>
              <a:rPr lang="en-US" dirty="0" smtClean="0"/>
              <a:t>Under ABA, not allowed in: </a:t>
            </a:r>
            <a:r>
              <a:rPr lang="en-US" dirty="0"/>
              <a:t>domestic relations or criminal cases</a:t>
            </a:r>
          </a:p>
          <a:p>
            <a:r>
              <a:rPr lang="en-US" dirty="0"/>
              <a:t> CAL: silent on criminal cases; divorces ok if "won't encourage the breakup of an otherwise salvageable marriage"	</a:t>
            </a:r>
            <a:endParaRPr lang="en-US" dirty="0"/>
          </a:p>
          <a:p>
            <a:endParaRPr lang="en-US" dirty="0"/>
          </a:p>
        </p:txBody>
      </p:sp>
    </p:spTree>
    <p:extLst>
      <p:ext uri="{BB962C8B-B14F-4D97-AF65-F5344CB8AC3E}">
        <p14:creationId xmlns:p14="http://schemas.microsoft.com/office/powerpoint/2010/main" val="2657140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 </a:t>
            </a:r>
            <a:r>
              <a:rPr lang="en-US" dirty="0" smtClean="0"/>
              <a:t>Splitting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32721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Fee </a:t>
            </a:r>
            <a:r>
              <a:rPr lang="en-US" dirty="0" smtClean="0"/>
              <a:t>Splitting</a:t>
            </a:r>
            <a:r>
              <a:rPr lang="en-US" dirty="0" smtClean="0"/>
              <a:t> </a:t>
            </a:r>
            <a:endParaRPr lang="en-US" dirty="0"/>
          </a:p>
        </p:txBody>
      </p:sp>
      <p:sp>
        <p:nvSpPr>
          <p:cNvPr id="2" name="Content Placeholder 1"/>
          <p:cNvSpPr>
            <a:spLocks noGrp="1"/>
          </p:cNvSpPr>
          <p:nvPr>
            <p:ph idx="1"/>
          </p:nvPr>
        </p:nvSpPr>
        <p:spPr>
          <a:xfrm>
            <a:off x="872069" y="1295400"/>
            <a:ext cx="7408333" cy="4572000"/>
          </a:xfrm>
        </p:spPr>
        <p:txBody>
          <a:bodyPr>
            <a:normAutofit fontScale="92500" lnSpcReduction="20000"/>
          </a:bodyPr>
          <a:lstStyle/>
          <a:p>
            <a:r>
              <a:rPr lang="en-US" dirty="0" smtClean="0"/>
              <a:t>Under the</a:t>
            </a:r>
            <a:r>
              <a:rPr lang="en-US" dirty="0" smtClean="0"/>
              <a:t> </a:t>
            </a:r>
            <a:r>
              <a:rPr lang="en-US" dirty="0"/>
              <a:t>ABA Model Rules</a:t>
            </a:r>
            <a:r>
              <a:rPr lang="en-US" dirty="0" smtClean="0"/>
              <a:t>, it is </a:t>
            </a:r>
            <a:r>
              <a:rPr lang="en-US" dirty="0" smtClean="0"/>
              <a:t>permitted when:</a:t>
            </a:r>
            <a:endParaRPr lang="en-US" dirty="0" smtClean="0"/>
          </a:p>
          <a:p>
            <a:pPr lvl="1"/>
            <a:r>
              <a:rPr lang="en-US" dirty="0" smtClean="0"/>
              <a:t>(1) the division is proportionate to the services of each lawyer, </a:t>
            </a:r>
          </a:p>
          <a:p>
            <a:pPr lvl="1"/>
            <a:r>
              <a:rPr lang="en-US" dirty="0" smtClean="0"/>
              <a:t>(</a:t>
            </a:r>
            <a:r>
              <a:rPr lang="en-US" dirty="0"/>
              <a:t>2) the client consents in writing, and </a:t>
            </a:r>
            <a:endParaRPr lang="en-US" dirty="0" smtClean="0"/>
          </a:p>
          <a:p>
            <a:pPr lvl="1"/>
            <a:r>
              <a:rPr lang="en-US" dirty="0" smtClean="0"/>
              <a:t>(</a:t>
            </a:r>
            <a:r>
              <a:rPr lang="en-US" dirty="0"/>
              <a:t>3) the total fees are reasonable. </a:t>
            </a:r>
          </a:p>
          <a:p>
            <a:r>
              <a:rPr lang="en-US" dirty="0" smtClean="0"/>
              <a:t> </a:t>
            </a:r>
            <a:r>
              <a:rPr lang="en-US" dirty="0"/>
              <a:t>California, </a:t>
            </a:r>
            <a:r>
              <a:rPr lang="en-US" dirty="0" smtClean="0"/>
              <a:t>it is permitted when:</a:t>
            </a:r>
            <a:endParaRPr lang="en-US" dirty="0" smtClean="0"/>
          </a:p>
          <a:p>
            <a:pPr lvl="1"/>
            <a:r>
              <a:rPr lang="en-US" dirty="0" smtClean="0"/>
              <a:t>(</a:t>
            </a:r>
            <a:r>
              <a:rPr lang="en-US" dirty="0"/>
              <a:t>1) </a:t>
            </a:r>
            <a:r>
              <a:rPr lang="en-US" dirty="0"/>
              <a:t>total fees are not increased solely by reason of a division and are not </a:t>
            </a:r>
            <a:r>
              <a:rPr lang="en-US" dirty="0" smtClean="0"/>
              <a:t>unconscionable, and</a:t>
            </a:r>
            <a:endParaRPr lang="en-US" dirty="0"/>
          </a:p>
          <a:p>
            <a:pPr lvl="1"/>
            <a:r>
              <a:rPr lang="en-US" dirty="0" smtClean="0"/>
              <a:t>(2) the </a:t>
            </a:r>
            <a:r>
              <a:rPr lang="en-US" dirty="0"/>
              <a:t>client consents in writing</a:t>
            </a:r>
            <a:r>
              <a:rPr lang="en-US" dirty="0" smtClean="0"/>
              <a:t>,</a:t>
            </a:r>
            <a:endParaRPr lang="en-US" dirty="0" smtClean="0"/>
          </a:p>
          <a:p>
            <a:r>
              <a:rPr lang="en-US" u="sng" dirty="0" smtClean="0"/>
              <a:t>Sharing with non lawyers</a:t>
            </a:r>
          </a:p>
          <a:p>
            <a:pPr lvl="1"/>
            <a:r>
              <a:rPr lang="en-US" dirty="0" smtClean="0"/>
              <a:t>Lawyers </a:t>
            </a:r>
            <a:r>
              <a:rPr lang="en-US" dirty="0"/>
              <a:t>are prohibited from sharing fees with </a:t>
            </a:r>
            <a:r>
              <a:rPr lang="en-US" dirty="0" smtClean="0"/>
              <a:t>non-attorneys</a:t>
            </a:r>
          </a:p>
          <a:p>
            <a:pPr lvl="1"/>
            <a:r>
              <a:rPr lang="en-US" dirty="0" smtClean="0"/>
              <a:t>A lawyer shall not let a non-lawyer direct or control their professional judgment.</a:t>
            </a:r>
            <a:endParaRPr lang="en-US" dirty="0"/>
          </a:p>
          <a:p>
            <a:endParaRPr lang="en-US" dirty="0"/>
          </a:p>
        </p:txBody>
      </p:sp>
    </p:spTree>
    <p:extLst>
      <p:ext uri="{BB962C8B-B14F-4D97-AF65-F5344CB8AC3E}">
        <p14:creationId xmlns:p14="http://schemas.microsoft.com/office/powerpoint/2010/main" val="1473862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Referral Fee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9611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Referral Fee</a:t>
            </a:r>
            <a:endParaRPr lang="en-US" dirty="0"/>
          </a:p>
        </p:txBody>
      </p:sp>
      <p:sp>
        <p:nvSpPr>
          <p:cNvPr id="2" name="Content Placeholder 1"/>
          <p:cNvSpPr>
            <a:spLocks noGrp="1"/>
          </p:cNvSpPr>
          <p:nvPr>
            <p:ph idx="1"/>
          </p:nvPr>
        </p:nvSpPr>
        <p:spPr/>
        <p:txBody>
          <a:bodyPr>
            <a:normAutofit/>
          </a:bodyPr>
          <a:lstStyle/>
          <a:p>
            <a:pPr>
              <a:buNone/>
            </a:pPr>
            <a:endParaRPr lang="en-US" dirty="0" smtClean="0"/>
          </a:p>
          <a:p>
            <a:r>
              <a:rPr lang="en-US" dirty="0" smtClean="0"/>
              <a:t>A lawyer may have reciprocal referrals with other lawyers as long as the</a:t>
            </a:r>
          </a:p>
          <a:p>
            <a:pPr lvl="1"/>
            <a:r>
              <a:rPr lang="en-US" dirty="0" smtClean="0"/>
              <a:t>(1</a:t>
            </a:r>
            <a:r>
              <a:rPr lang="en-US" dirty="0"/>
              <a:t>) the reciprocal referral agreement is not exclusive, and </a:t>
            </a:r>
            <a:endParaRPr lang="en-US" dirty="0" smtClean="0"/>
          </a:p>
          <a:p>
            <a:pPr lvl="1"/>
            <a:r>
              <a:rPr lang="en-US" dirty="0" smtClean="0"/>
              <a:t>(</a:t>
            </a:r>
            <a:r>
              <a:rPr lang="en-US" dirty="0"/>
              <a:t>2) the client is informed of the existence and nature of the agreement</a:t>
            </a:r>
            <a:r>
              <a:rPr lang="en-US" dirty="0" smtClean="0"/>
              <a:t>. </a:t>
            </a:r>
          </a:p>
          <a:p>
            <a:r>
              <a:rPr lang="en-US" dirty="0"/>
              <a:t>In California, a lawyer may pay a referral fee to an outside lawyer who refers a case if the client knows all the terms and consents in writing, and if the total fee is not unconscionable and is not increased because of the referral. </a:t>
            </a:r>
          </a:p>
        </p:txBody>
      </p:sp>
    </p:spTree>
    <p:extLst>
      <p:ext uri="{BB962C8B-B14F-4D97-AF65-F5344CB8AC3E}">
        <p14:creationId xmlns:p14="http://schemas.microsoft.com/office/powerpoint/2010/main" val="316285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Trust Accounts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513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Duty of Confidentiality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1217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Trust Accounts</a:t>
            </a:r>
            <a:endParaRPr lang="en-US" dirty="0"/>
          </a:p>
        </p:txBody>
      </p:sp>
      <p:sp>
        <p:nvSpPr>
          <p:cNvPr id="2" name="Content Placeholder 1"/>
          <p:cNvSpPr>
            <a:spLocks noGrp="1"/>
          </p:cNvSpPr>
          <p:nvPr>
            <p:ph idx="1"/>
          </p:nvPr>
        </p:nvSpPr>
        <p:spPr>
          <a:xfrm>
            <a:off x="872069" y="1295400"/>
            <a:ext cx="7408333" cy="4038600"/>
          </a:xfrm>
        </p:spPr>
        <p:txBody>
          <a:bodyPr>
            <a:normAutofit/>
          </a:bodyPr>
          <a:lstStyle/>
          <a:p>
            <a:r>
              <a:rPr lang="en-US" dirty="0" smtClean="0"/>
              <a:t>IOLTA </a:t>
            </a:r>
            <a:r>
              <a:rPr lang="en-US" dirty="0"/>
              <a:t>(Interest on lawyer trust accounts) is a “taking under the 5</a:t>
            </a:r>
            <a:r>
              <a:rPr lang="en-US" baseline="30000" dirty="0"/>
              <a:t>th</a:t>
            </a:r>
            <a:r>
              <a:rPr lang="en-US" dirty="0"/>
              <a:t> and 14</a:t>
            </a:r>
            <a:r>
              <a:rPr lang="en-US" baseline="30000" dirty="0"/>
              <a:t>th</a:t>
            </a:r>
            <a:r>
              <a:rPr lang="en-US" dirty="0"/>
              <a:t> amendments, but does not offend the Constitution. (Brown v. Legal Foundation of Washington</a:t>
            </a:r>
            <a:r>
              <a:rPr lang="en-US" dirty="0" smtClean="0"/>
              <a:t>)</a:t>
            </a:r>
            <a:endParaRPr lang="en-US" dirty="0"/>
          </a:p>
          <a:p>
            <a:r>
              <a:rPr lang="en-US" dirty="0"/>
              <a:t>Should the lawyer need to hold client chattels, they must be kept safe and properly labeled</a:t>
            </a:r>
          </a:p>
          <a:p>
            <a:endParaRPr lang="en-US" dirty="0"/>
          </a:p>
          <a:p>
            <a:endParaRPr lang="en-US" dirty="0"/>
          </a:p>
        </p:txBody>
      </p:sp>
    </p:spTree>
    <p:extLst>
      <p:ext uri="{BB962C8B-B14F-4D97-AF65-F5344CB8AC3E}">
        <p14:creationId xmlns:p14="http://schemas.microsoft.com/office/powerpoint/2010/main" val="10448830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Duty of Competence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3332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Duty of Competence</a:t>
            </a:r>
            <a:endParaRPr lang="en-US" dirty="0"/>
          </a:p>
        </p:txBody>
      </p:sp>
      <p:sp>
        <p:nvSpPr>
          <p:cNvPr id="2" name="Content Placeholder 1"/>
          <p:cNvSpPr>
            <a:spLocks noGrp="1"/>
          </p:cNvSpPr>
          <p:nvPr>
            <p:ph idx="1"/>
          </p:nvPr>
        </p:nvSpPr>
        <p:spPr/>
        <p:txBody>
          <a:bodyPr>
            <a:normAutofit/>
          </a:bodyPr>
          <a:lstStyle/>
          <a:p>
            <a:r>
              <a:rPr lang="en-US" dirty="0"/>
              <a:t>An attorney </a:t>
            </a:r>
            <a:r>
              <a:rPr lang="en-US" dirty="0" smtClean="0"/>
              <a:t>has a duty to render competent service to their client. Competence means that they must </a:t>
            </a:r>
            <a:r>
              <a:rPr lang="en-US" dirty="0"/>
              <a:t>act with the care, skill, preparation, thoroughness, and diligence of a reasonable attorney under the circumstances. </a:t>
            </a:r>
            <a:endParaRPr lang="en-US" dirty="0" smtClean="0"/>
          </a:p>
          <a:p>
            <a:r>
              <a:rPr lang="en-US" dirty="0" smtClean="0"/>
              <a:t>To </a:t>
            </a:r>
            <a:r>
              <a:rPr lang="en-US" dirty="0"/>
              <a:t>avoid violating the duty of competence, a lawyer can </a:t>
            </a:r>
            <a:endParaRPr lang="en-US" dirty="0" smtClean="0"/>
          </a:p>
          <a:p>
            <a:pPr lvl="1"/>
            <a:r>
              <a:rPr lang="en-US" dirty="0" smtClean="0"/>
              <a:t>(</a:t>
            </a:r>
            <a:r>
              <a:rPr lang="en-US" dirty="0"/>
              <a:t>1) achieve competence through adequate preparation, </a:t>
            </a:r>
            <a:r>
              <a:rPr lang="en-US" dirty="0" smtClean="0"/>
              <a:t>or</a:t>
            </a:r>
          </a:p>
          <a:p>
            <a:pPr lvl="1"/>
            <a:r>
              <a:rPr lang="en-US" dirty="0" smtClean="0"/>
              <a:t>(2</a:t>
            </a:r>
            <a:r>
              <a:rPr lang="en-US" dirty="0"/>
              <a:t>) consult with a lawyer of established competence in the field</a:t>
            </a:r>
            <a:r>
              <a:rPr lang="en-US" dirty="0" smtClean="0"/>
              <a:t>.</a:t>
            </a:r>
            <a:endParaRPr lang="en-US" dirty="0"/>
          </a:p>
          <a:p>
            <a:r>
              <a:rPr lang="en-US" b="1" i="1" dirty="0"/>
              <a:t>CA </a:t>
            </a:r>
            <a:r>
              <a:rPr lang="en-US" b="1" i="1" dirty="0" smtClean="0"/>
              <a:t>Substantially the same</a:t>
            </a:r>
            <a:r>
              <a:rPr lang="en-US" b="1" i="1" dirty="0" smtClean="0"/>
              <a:t>. </a:t>
            </a:r>
            <a:endParaRPr lang="en-US" dirty="0"/>
          </a:p>
          <a:p>
            <a:endParaRPr lang="en-US" dirty="0"/>
          </a:p>
        </p:txBody>
      </p:sp>
    </p:spTree>
    <p:extLst>
      <p:ext uri="{BB962C8B-B14F-4D97-AF65-F5344CB8AC3E}">
        <p14:creationId xmlns:p14="http://schemas.microsoft.com/office/powerpoint/2010/main" val="1538010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Unauthorized Practice of Law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0840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Unauthorized Practice of Law</a:t>
            </a:r>
            <a:endParaRPr lang="en-US" dirty="0"/>
          </a:p>
        </p:txBody>
      </p:sp>
      <p:sp>
        <p:nvSpPr>
          <p:cNvPr id="2" name="Content Placeholder 1"/>
          <p:cNvSpPr>
            <a:spLocks noGrp="1"/>
          </p:cNvSpPr>
          <p:nvPr>
            <p:ph idx="1"/>
          </p:nvPr>
        </p:nvSpPr>
        <p:spPr>
          <a:xfrm>
            <a:off x="872069" y="1498600"/>
            <a:ext cx="7408333" cy="4292600"/>
          </a:xfrm>
        </p:spPr>
        <p:txBody>
          <a:bodyPr>
            <a:normAutofit/>
          </a:bodyPr>
          <a:lstStyle/>
          <a:p>
            <a:r>
              <a:rPr lang="en-US" u="sng" dirty="0"/>
              <a:t>Practice of Law</a:t>
            </a:r>
            <a:r>
              <a:rPr lang="en-US" dirty="0"/>
              <a:t>- Generally meant to be that work which requires the skill and knowledge of an </a:t>
            </a:r>
            <a:r>
              <a:rPr lang="en-US" dirty="0" smtClean="0"/>
              <a:t>attorney</a:t>
            </a:r>
            <a:endParaRPr lang="en-US" dirty="0"/>
          </a:p>
          <a:p>
            <a:r>
              <a:rPr lang="en-US" u="sng" dirty="0"/>
              <a:t>Preparing Work</a:t>
            </a:r>
            <a:r>
              <a:rPr lang="en-US" dirty="0"/>
              <a:t>- it is permissible for a lawyer to delegate work to paralegal and clerk so long as that work is adequately supervised by that attorney. The attorney is responsible for reading all documents which were prepared upon signing them and is ultimately responsible for them in their entirety. </a:t>
            </a:r>
          </a:p>
          <a:p>
            <a:r>
              <a:rPr lang="en-US" u="sng" dirty="0"/>
              <a:t>Giving Legal Advice</a:t>
            </a:r>
            <a:r>
              <a:rPr lang="en-US" dirty="0"/>
              <a:t>- only a licensed attorney can give legal advice to a client and not a clerk or </a:t>
            </a:r>
            <a:r>
              <a:rPr lang="en-US" dirty="0" smtClean="0"/>
              <a:t>paralegal</a:t>
            </a:r>
            <a:endParaRPr lang="en-US" dirty="0"/>
          </a:p>
        </p:txBody>
      </p:sp>
    </p:spTree>
    <p:extLst>
      <p:ext uri="{BB962C8B-B14F-4D97-AF65-F5344CB8AC3E}">
        <p14:creationId xmlns:p14="http://schemas.microsoft.com/office/powerpoint/2010/main" val="3615098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Communication to Client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566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Communication to Client</a:t>
            </a:r>
            <a:endParaRPr lang="en-US" dirty="0"/>
          </a:p>
        </p:txBody>
      </p:sp>
      <p:sp>
        <p:nvSpPr>
          <p:cNvPr id="2" name="Content Placeholder 1"/>
          <p:cNvSpPr>
            <a:spLocks noGrp="1"/>
          </p:cNvSpPr>
          <p:nvPr>
            <p:ph idx="1"/>
          </p:nvPr>
        </p:nvSpPr>
        <p:spPr/>
        <p:txBody>
          <a:bodyPr>
            <a:normAutofit/>
          </a:bodyPr>
          <a:lstStyle/>
          <a:p>
            <a:r>
              <a:rPr lang="en-US" dirty="0"/>
              <a:t>A lawyer shall act with reasonable diligence and promptness when communicating with their </a:t>
            </a:r>
            <a:r>
              <a:rPr lang="en-US" dirty="0" smtClean="0"/>
              <a:t>client</a:t>
            </a:r>
            <a:endParaRPr lang="en-US" dirty="0"/>
          </a:p>
          <a:p>
            <a:r>
              <a:rPr lang="en-US" dirty="0"/>
              <a:t>They have a duty to keep client informed and to comply with reasonable requests by the client for </a:t>
            </a:r>
            <a:r>
              <a:rPr lang="en-US" dirty="0" smtClean="0"/>
              <a:t>information</a:t>
            </a:r>
            <a:endParaRPr lang="en-US" dirty="0"/>
          </a:p>
          <a:p>
            <a:r>
              <a:rPr lang="en-US" dirty="0"/>
              <a:t>They have an affirmative duty to inform their clients of any settlement offer in which they are presented. Even If the offer is not in the best interest of the client or may be insulting. </a:t>
            </a:r>
          </a:p>
        </p:txBody>
      </p:sp>
    </p:spTree>
    <p:extLst>
      <p:ext uri="{BB962C8B-B14F-4D97-AF65-F5344CB8AC3E}">
        <p14:creationId xmlns:p14="http://schemas.microsoft.com/office/powerpoint/2010/main" val="2894950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Dignity of Profession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1613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Dignity of Profession</a:t>
            </a:r>
            <a:endParaRPr lang="en-US" dirty="0"/>
          </a:p>
        </p:txBody>
      </p:sp>
      <p:sp>
        <p:nvSpPr>
          <p:cNvPr id="2" name="Content Placeholder 1"/>
          <p:cNvSpPr>
            <a:spLocks noGrp="1"/>
          </p:cNvSpPr>
          <p:nvPr>
            <p:ph idx="1"/>
          </p:nvPr>
        </p:nvSpPr>
        <p:spPr/>
        <p:txBody>
          <a:bodyPr/>
          <a:lstStyle/>
          <a:p>
            <a:pPr marL="0" indent="0">
              <a:buNone/>
            </a:pPr>
            <a:endParaRPr lang="en-US" dirty="0"/>
          </a:p>
          <a:p>
            <a:r>
              <a:rPr lang="en-US" dirty="0"/>
              <a:t>A lawyer has a general duty to always uphold the dignity of the profession </a:t>
            </a:r>
            <a:endParaRPr lang="en-US" dirty="0" smtClean="0"/>
          </a:p>
          <a:p>
            <a:pPr lvl="1"/>
            <a:r>
              <a:rPr lang="en-US" dirty="0" smtClean="0"/>
              <a:t>and </a:t>
            </a:r>
            <a:r>
              <a:rPr lang="en-US" dirty="0"/>
              <a:t>to do nothing which would bring disdain to it in the public eye</a:t>
            </a:r>
          </a:p>
          <a:p>
            <a:endParaRPr lang="en-US" dirty="0"/>
          </a:p>
        </p:txBody>
      </p:sp>
    </p:spTree>
    <p:extLst>
      <p:ext uri="{BB962C8B-B14F-4D97-AF65-F5344CB8AC3E}">
        <p14:creationId xmlns:p14="http://schemas.microsoft.com/office/powerpoint/2010/main" val="197922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032000"/>
          </a:xfrm>
        </p:spPr>
        <p:txBody>
          <a:bodyPr>
            <a:normAutofit/>
          </a:bodyPr>
          <a:lstStyle/>
          <a:p>
            <a:r>
              <a:rPr lang="en-US" dirty="0"/>
              <a:t>Fairness to Opposing Counsel</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705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Duty of Confidentiality</a:t>
            </a:r>
            <a:endParaRPr lang="en-US" dirty="0"/>
          </a:p>
        </p:txBody>
      </p:sp>
      <p:sp>
        <p:nvSpPr>
          <p:cNvPr id="2" name="Content Placeholder 1"/>
          <p:cNvSpPr>
            <a:spLocks noGrp="1"/>
          </p:cNvSpPr>
          <p:nvPr>
            <p:ph idx="1"/>
          </p:nvPr>
        </p:nvSpPr>
        <p:spPr/>
        <p:txBody>
          <a:bodyPr>
            <a:normAutofit/>
          </a:bodyPr>
          <a:lstStyle/>
          <a:p>
            <a:r>
              <a:rPr lang="en-US" dirty="0"/>
              <a:t>The ABA requires </a:t>
            </a:r>
            <a:r>
              <a:rPr lang="en-US" dirty="0" smtClean="0"/>
              <a:t>that a </a:t>
            </a:r>
            <a:r>
              <a:rPr lang="en-US" dirty="0"/>
              <a:t>lawyer not divulge any information obtained from the client in the course of the </a:t>
            </a:r>
            <a:r>
              <a:rPr lang="en-US" dirty="0" smtClean="0"/>
              <a:t>representation which is </a:t>
            </a:r>
            <a:r>
              <a:rPr lang="en-US" dirty="0"/>
              <a:t>intended to be kept confidential. </a:t>
            </a:r>
            <a:endParaRPr lang="en-US" dirty="0" smtClean="0"/>
          </a:p>
          <a:p>
            <a:r>
              <a:rPr lang="en-US" dirty="0" smtClean="0"/>
              <a:t>California </a:t>
            </a:r>
            <a:r>
              <a:rPr lang="en-US" dirty="0"/>
              <a:t>has no on-point rule for confidentiality, aside from the lawyer‘s oath to maintain inviolate client confidences. </a:t>
            </a:r>
            <a:endParaRPr lang="en-US" dirty="0" smtClean="0"/>
          </a:p>
          <a:p>
            <a:endParaRPr lang="en-US" dirty="0"/>
          </a:p>
          <a:p>
            <a:endParaRPr lang="en-US" dirty="0"/>
          </a:p>
        </p:txBody>
      </p:sp>
    </p:spTree>
    <p:extLst>
      <p:ext uri="{BB962C8B-B14F-4D97-AF65-F5344CB8AC3E}">
        <p14:creationId xmlns:p14="http://schemas.microsoft.com/office/powerpoint/2010/main" val="20862228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871472"/>
          </a:xfrm>
        </p:spPr>
        <p:txBody>
          <a:bodyPr>
            <a:normAutofit/>
          </a:bodyPr>
          <a:lstStyle/>
          <a:p>
            <a:r>
              <a:rPr lang="en-US" dirty="0"/>
              <a:t>Fairness to Opposing Counsel</a:t>
            </a:r>
            <a:br>
              <a:rPr lang="en-US" dirty="0"/>
            </a:br>
            <a:endParaRPr lang="en-US" dirty="0"/>
          </a:p>
        </p:txBody>
      </p:sp>
      <p:sp>
        <p:nvSpPr>
          <p:cNvPr id="2" name="Content Placeholder 1"/>
          <p:cNvSpPr>
            <a:spLocks noGrp="1"/>
          </p:cNvSpPr>
          <p:nvPr>
            <p:ph idx="1"/>
          </p:nvPr>
        </p:nvSpPr>
        <p:spPr/>
        <p:txBody>
          <a:bodyPr>
            <a:normAutofit/>
          </a:bodyPr>
          <a:lstStyle/>
          <a:p>
            <a:r>
              <a:rPr lang="en-US" dirty="0"/>
              <a:t>Though all lawyers must be zealous advocates of their positions, there remains a duty of fairness to opposing counsel which may trump zealousness in certain situations. </a:t>
            </a:r>
            <a:endParaRPr lang="en-US" dirty="0" smtClean="0"/>
          </a:p>
          <a:p>
            <a:r>
              <a:rPr lang="en-US" dirty="0" smtClean="0"/>
              <a:t>A </a:t>
            </a:r>
            <a:r>
              <a:rPr lang="en-US" dirty="0"/>
              <a:t>lawyer has a duty to not alter, destroy, or obstruct access to evidence or to counsel, aid, or encourage any other person to do so. </a:t>
            </a:r>
            <a:endParaRPr lang="en-US" dirty="0" smtClean="0"/>
          </a:p>
          <a:p>
            <a:r>
              <a:rPr lang="en-US" dirty="0" smtClean="0"/>
              <a:t>A </a:t>
            </a:r>
            <a:r>
              <a:rPr lang="en-US" dirty="0"/>
              <a:t>lawyer has a duty to not instruct or encourage a witness to remain silent about relevant knowledge unless that witness is the employee/agent of the lawyer’s client and the lawyer reasonably believes that the witness’ refusal to testify will not cause the witness any harm.</a:t>
            </a:r>
          </a:p>
          <a:p>
            <a:endParaRPr lang="en-US" dirty="0"/>
          </a:p>
        </p:txBody>
      </p:sp>
    </p:spTree>
    <p:extLst>
      <p:ext uri="{BB962C8B-B14F-4D97-AF65-F5344CB8AC3E}">
        <p14:creationId xmlns:p14="http://schemas.microsoft.com/office/powerpoint/2010/main" val="42057559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Prosecutor’s Duties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5902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Prosecutor’s Duties</a:t>
            </a:r>
            <a:endParaRPr lang="en-US" dirty="0"/>
          </a:p>
        </p:txBody>
      </p:sp>
      <p:sp>
        <p:nvSpPr>
          <p:cNvPr id="2" name="Content Placeholder 1"/>
          <p:cNvSpPr>
            <a:spLocks noGrp="1"/>
          </p:cNvSpPr>
          <p:nvPr>
            <p:ph idx="1"/>
          </p:nvPr>
        </p:nvSpPr>
        <p:spPr>
          <a:xfrm>
            <a:off x="872068" y="1397000"/>
            <a:ext cx="7890932" cy="4775200"/>
          </a:xfrm>
        </p:spPr>
        <p:txBody>
          <a:bodyPr>
            <a:normAutofit fontScale="77500" lnSpcReduction="20000"/>
          </a:bodyPr>
          <a:lstStyle/>
          <a:p>
            <a:r>
              <a:rPr lang="en-US" sz="2500" dirty="0"/>
              <a:t>As a minister of justice as well as an advocate for the government, prosecutors must adhere to a higher standard </a:t>
            </a:r>
            <a:r>
              <a:rPr lang="en-US" sz="2500" dirty="0" smtClean="0"/>
              <a:t>of ethics than </a:t>
            </a:r>
            <a:r>
              <a:rPr lang="en-US" sz="2500" dirty="0"/>
              <a:t>most other attorneys. </a:t>
            </a:r>
            <a:endParaRPr lang="en-US" sz="2500" dirty="0" smtClean="0"/>
          </a:p>
          <a:p>
            <a:pPr lvl="0"/>
            <a:r>
              <a:rPr lang="en-US" sz="2500" dirty="0"/>
              <a:t>They must personally believe there is a likelihood of guilt and that belief must be reasonable, otherwise they must refrain from </a:t>
            </a:r>
            <a:r>
              <a:rPr lang="en-US" sz="2500" dirty="0" smtClean="0"/>
              <a:t>prosecuting</a:t>
            </a:r>
            <a:endParaRPr lang="en-US" sz="2500" dirty="0"/>
          </a:p>
          <a:p>
            <a:pPr lvl="0"/>
            <a:r>
              <a:rPr lang="en-US" sz="2500" dirty="0"/>
              <a:t>They must make reasonable efforts to assure that the accused has been advised of the right to, and the procedure for obtaining </a:t>
            </a:r>
            <a:r>
              <a:rPr lang="en-US" sz="2500" dirty="0" smtClean="0"/>
              <a:t>counsel</a:t>
            </a:r>
            <a:endParaRPr lang="en-US" sz="2500" dirty="0"/>
          </a:p>
          <a:p>
            <a:pPr lvl="0"/>
            <a:r>
              <a:rPr lang="en-US" sz="2500" dirty="0"/>
              <a:t>They must refrain from getting a waiver of pretrial rights form an unrepresented </a:t>
            </a:r>
            <a:r>
              <a:rPr lang="en-US" sz="2500" dirty="0" smtClean="0"/>
              <a:t>defendant</a:t>
            </a:r>
            <a:endParaRPr lang="en-US" sz="2500" dirty="0"/>
          </a:p>
          <a:p>
            <a:pPr lvl="0"/>
            <a:r>
              <a:rPr lang="en-US" sz="2500" dirty="0" smtClean="0"/>
              <a:t>Timely disclosure of exculpatory evidence</a:t>
            </a:r>
            <a:endParaRPr lang="en-US" sz="2500" dirty="0"/>
          </a:p>
          <a:p>
            <a:pPr lvl="0"/>
            <a:r>
              <a:rPr lang="en-US" sz="2500" dirty="0"/>
              <a:t>They must exercise reasonable care to prevent investigators, law enforcement, etc… from making improper extrajudicial </a:t>
            </a:r>
            <a:r>
              <a:rPr lang="en-US" sz="2500" dirty="0" smtClean="0"/>
              <a:t>statements</a:t>
            </a:r>
            <a:endParaRPr lang="en-US" sz="2500" dirty="0"/>
          </a:p>
          <a:p>
            <a:pPr lvl="0"/>
            <a:r>
              <a:rPr lang="en-US" sz="2500" dirty="0"/>
              <a:t>They must not subpoena lawyer for testimony unless there exists no other </a:t>
            </a:r>
            <a:r>
              <a:rPr lang="en-US" sz="2500" dirty="0" smtClean="0"/>
              <a:t>alternative</a:t>
            </a:r>
            <a:endParaRPr lang="en-US" sz="2500" dirty="0"/>
          </a:p>
          <a:p>
            <a:pPr lvl="0"/>
            <a:r>
              <a:rPr lang="en-US" sz="2500" b="1" i="1" dirty="0"/>
              <a:t>Same under ABA and CA (substantially</a:t>
            </a:r>
            <a:r>
              <a:rPr lang="en-US" sz="2500" b="1" i="1" dirty="0" smtClean="0"/>
              <a:t>)</a:t>
            </a:r>
            <a:endParaRPr lang="en-US" dirty="0"/>
          </a:p>
          <a:p>
            <a:endParaRPr lang="en-US" dirty="0"/>
          </a:p>
        </p:txBody>
      </p:sp>
    </p:spTree>
    <p:extLst>
      <p:ext uri="{BB962C8B-B14F-4D97-AF65-F5344CB8AC3E}">
        <p14:creationId xmlns:p14="http://schemas.microsoft.com/office/powerpoint/2010/main" val="12380726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Extrajudicial Statements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82064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Extrajudicial Statements</a:t>
            </a:r>
            <a:endParaRPr lang="en-US" dirty="0"/>
          </a:p>
        </p:txBody>
      </p:sp>
      <p:sp>
        <p:nvSpPr>
          <p:cNvPr id="2" name="Content Placeholder 1"/>
          <p:cNvSpPr>
            <a:spLocks noGrp="1"/>
          </p:cNvSpPr>
          <p:nvPr>
            <p:ph idx="1"/>
          </p:nvPr>
        </p:nvSpPr>
        <p:spPr/>
        <p:txBody>
          <a:bodyPr>
            <a:normAutofit/>
          </a:bodyPr>
          <a:lstStyle/>
          <a:p>
            <a:r>
              <a:rPr lang="en-US" dirty="0" smtClean="0"/>
              <a:t>Under CA and ABA, </a:t>
            </a:r>
          </a:p>
          <a:p>
            <a:r>
              <a:rPr lang="en-US" dirty="0" smtClean="0"/>
              <a:t>A </a:t>
            </a:r>
            <a:r>
              <a:rPr lang="en-US" dirty="0"/>
              <a:t>lawyer has a duty to not make any extrajudicial statements which he knows or should know will be disseminated by means of public communication which have any likelihood of prejudicing the proceedings. </a:t>
            </a:r>
            <a:endParaRPr lang="en-US" dirty="0" smtClean="0"/>
          </a:p>
          <a:p>
            <a:endParaRPr lang="en-US" dirty="0" smtClean="0"/>
          </a:p>
          <a:p>
            <a:r>
              <a:rPr lang="en-US" dirty="0" smtClean="0"/>
              <a:t>The </a:t>
            </a:r>
            <a:r>
              <a:rPr lang="en-US" dirty="0"/>
              <a:t>exceptions to this duty revolve around permitting extrajudicial statements that do not contain a substantial likelihood of prejudice. </a:t>
            </a:r>
            <a:endParaRPr lang="en-US" dirty="0" smtClean="0"/>
          </a:p>
          <a:p>
            <a:endParaRPr lang="en-US" dirty="0"/>
          </a:p>
          <a:p>
            <a:endParaRPr lang="en-US" dirty="0"/>
          </a:p>
        </p:txBody>
      </p:sp>
    </p:spTree>
    <p:extLst>
      <p:ext uri="{BB962C8B-B14F-4D97-AF65-F5344CB8AC3E}">
        <p14:creationId xmlns:p14="http://schemas.microsoft.com/office/powerpoint/2010/main" val="3119541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Advertising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7240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Advertising</a:t>
            </a:r>
            <a:endParaRPr lang="en-US" dirty="0"/>
          </a:p>
        </p:txBody>
      </p:sp>
      <p:sp>
        <p:nvSpPr>
          <p:cNvPr id="2" name="Content Placeholder 1"/>
          <p:cNvSpPr>
            <a:spLocks noGrp="1"/>
          </p:cNvSpPr>
          <p:nvPr>
            <p:ph idx="1"/>
          </p:nvPr>
        </p:nvSpPr>
        <p:spPr/>
        <p:txBody>
          <a:bodyPr>
            <a:normAutofit/>
          </a:bodyPr>
          <a:lstStyle/>
          <a:p>
            <a:pPr marL="0" indent="0">
              <a:buNone/>
            </a:pPr>
            <a:r>
              <a:rPr lang="en-US" dirty="0" smtClean="0"/>
              <a:t>General </a:t>
            </a:r>
            <a:r>
              <a:rPr lang="en-US" dirty="0"/>
              <a:t>Announcement to the public regarding availability of legal </a:t>
            </a:r>
            <a:r>
              <a:rPr lang="en-US" dirty="0" smtClean="0"/>
              <a:t>services</a:t>
            </a:r>
            <a:endParaRPr lang="en-US" dirty="0"/>
          </a:p>
          <a:p>
            <a:pPr marL="0" indent="0">
              <a:buNone/>
            </a:pPr>
            <a:r>
              <a:rPr lang="en-US" u="sng" dirty="0" smtClean="0"/>
              <a:t>May </a:t>
            </a:r>
            <a:r>
              <a:rPr lang="en-US" u="sng" dirty="0"/>
              <a:t>not be Misleading</a:t>
            </a:r>
            <a:endParaRPr lang="en-US" dirty="0"/>
          </a:p>
          <a:p>
            <a:pPr lvl="0"/>
            <a:r>
              <a:rPr lang="en-US" dirty="0"/>
              <a:t>no material </a:t>
            </a:r>
            <a:r>
              <a:rPr lang="en-US" dirty="0" err="1"/>
              <a:t>misrep</a:t>
            </a:r>
            <a:r>
              <a:rPr lang="en-US" dirty="0"/>
              <a:t> of fact or law</a:t>
            </a:r>
          </a:p>
          <a:p>
            <a:pPr lvl="0"/>
            <a:r>
              <a:rPr lang="en-US" dirty="0"/>
              <a:t>must not be likely to create an unjustified expectation about results</a:t>
            </a:r>
          </a:p>
          <a:p>
            <a:pPr lvl="0"/>
            <a:r>
              <a:rPr lang="en-US" dirty="0"/>
              <a:t>must not imply ability to achieve results by illegal means</a:t>
            </a:r>
          </a:p>
          <a:p>
            <a:pPr lvl="0"/>
            <a:r>
              <a:rPr lang="en-US" dirty="0"/>
              <a:t>must not compare services with other lawyer or firms (may be backed with facts</a:t>
            </a:r>
            <a:r>
              <a:rPr lang="en-US" dirty="0" smtClean="0"/>
              <a:t>)</a:t>
            </a:r>
          </a:p>
        </p:txBody>
      </p:sp>
    </p:spTree>
    <p:extLst>
      <p:ext uri="{BB962C8B-B14F-4D97-AF65-F5344CB8AC3E}">
        <p14:creationId xmlns:p14="http://schemas.microsoft.com/office/powerpoint/2010/main" val="2591906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Solicitation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38299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Solicitation</a:t>
            </a:r>
            <a:endParaRPr lang="en-US" dirty="0"/>
          </a:p>
        </p:txBody>
      </p:sp>
      <p:sp>
        <p:nvSpPr>
          <p:cNvPr id="2" name="Content Placeholder 1"/>
          <p:cNvSpPr>
            <a:spLocks noGrp="1"/>
          </p:cNvSpPr>
          <p:nvPr>
            <p:ph idx="1"/>
          </p:nvPr>
        </p:nvSpPr>
        <p:spPr>
          <a:xfrm>
            <a:off x="838201" y="2108200"/>
            <a:ext cx="7408333" cy="4470400"/>
          </a:xfrm>
        </p:spPr>
        <p:txBody>
          <a:bodyPr>
            <a:normAutofit lnSpcReduction="10000"/>
          </a:bodyPr>
          <a:lstStyle/>
          <a:p>
            <a:r>
              <a:rPr lang="en-US" dirty="0"/>
              <a:t>-Attorney initiated contact with a specific individual regarding a known legal </a:t>
            </a:r>
            <a:r>
              <a:rPr lang="en-US" dirty="0" smtClean="0"/>
              <a:t>problem, </a:t>
            </a:r>
          </a:p>
          <a:p>
            <a:r>
              <a:rPr lang="en-US" b="1" u="sng" dirty="0" smtClean="0"/>
              <a:t>Unless</a:t>
            </a:r>
            <a:r>
              <a:rPr lang="en-US" u="sng" dirty="0" smtClean="0"/>
              <a:t>:</a:t>
            </a:r>
            <a:endParaRPr lang="en-US" dirty="0"/>
          </a:p>
          <a:p>
            <a:pPr lvl="0"/>
            <a:r>
              <a:rPr lang="en-US" dirty="0"/>
              <a:t>employment by close friend, relative or former </a:t>
            </a:r>
            <a:r>
              <a:rPr lang="en-US" dirty="0" smtClean="0"/>
              <a:t>client</a:t>
            </a:r>
            <a:endParaRPr lang="en-US" dirty="0"/>
          </a:p>
          <a:p>
            <a:pPr lvl="0"/>
            <a:r>
              <a:rPr lang="en-US" dirty="0"/>
              <a:t>employment resulting from activities designed to educate </a:t>
            </a:r>
            <a:r>
              <a:rPr lang="en-US" dirty="0" smtClean="0"/>
              <a:t>laypersons</a:t>
            </a:r>
            <a:endParaRPr lang="en-US" dirty="0"/>
          </a:p>
          <a:p>
            <a:pPr lvl="0"/>
            <a:r>
              <a:rPr lang="en-US" dirty="0"/>
              <a:t>employment resulting from a referral from a legal assistance </a:t>
            </a:r>
            <a:r>
              <a:rPr lang="en-US" dirty="0" smtClean="0"/>
              <a:t>program</a:t>
            </a:r>
            <a:endParaRPr lang="en-US" dirty="0"/>
          </a:p>
          <a:p>
            <a:pPr lvl="0"/>
            <a:r>
              <a:rPr lang="en-US" dirty="0"/>
              <a:t>employment resulting from a joinder of clients in Class </a:t>
            </a:r>
            <a:r>
              <a:rPr lang="en-US" dirty="0" smtClean="0"/>
              <a:t>Action</a:t>
            </a:r>
          </a:p>
          <a:p>
            <a:pPr lvl="0"/>
            <a:r>
              <a:rPr lang="en-US" dirty="0" smtClean="0"/>
              <a:t>No </a:t>
            </a:r>
            <a:r>
              <a:rPr lang="en-US" dirty="0"/>
              <a:t>fee whatsoever is taken</a:t>
            </a:r>
          </a:p>
          <a:p>
            <a:endParaRPr lang="en-US" dirty="0"/>
          </a:p>
        </p:txBody>
      </p:sp>
    </p:spTree>
    <p:extLst>
      <p:ext uri="{BB962C8B-B14F-4D97-AF65-F5344CB8AC3E}">
        <p14:creationId xmlns:p14="http://schemas.microsoft.com/office/powerpoint/2010/main" val="1984764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Direct Solicitation by Mail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520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Exceptions to Confidentiality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81851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Direct Solicitation by Mail</a:t>
            </a:r>
            <a:endParaRPr lang="en-US" dirty="0"/>
          </a:p>
        </p:txBody>
      </p:sp>
      <p:sp>
        <p:nvSpPr>
          <p:cNvPr id="2" name="Content Placeholder 1"/>
          <p:cNvSpPr>
            <a:spLocks noGrp="1"/>
          </p:cNvSpPr>
          <p:nvPr>
            <p:ph idx="1"/>
          </p:nvPr>
        </p:nvSpPr>
        <p:spPr/>
        <p:txBody>
          <a:bodyPr/>
          <a:lstStyle/>
          <a:p>
            <a:pPr lvl="0"/>
            <a:r>
              <a:rPr lang="en-US" dirty="0"/>
              <a:t>Family or prior client</a:t>
            </a:r>
          </a:p>
          <a:p>
            <a:pPr lvl="0"/>
            <a:r>
              <a:rPr lang="en-US" dirty="0"/>
              <a:t>Properly labeled </a:t>
            </a:r>
            <a:r>
              <a:rPr lang="en-US" dirty="0" smtClean="0"/>
              <a:t>as </a:t>
            </a:r>
            <a:r>
              <a:rPr lang="en-US" dirty="0"/>
              <a:t>“ADVERSITSING MATERIAL” written on outside of envelope or stated at the beginning and end of any electronic communication (may not contact accident victims for at least 30 days)</a:t>
            </a:r>
          </a:p>
          <a:p>
            <a:pPr lvl="0"/>
            <a:r>
              <a:rPr lang="en-US" dirty="0"/>
              <a:t>Prepaid Legal service plan</a:t>
            </a:r>
          </a:p>
          <a:p>
            <a:endParaRPr lang="en-US" dirty="0"/>
          </a:p>
        </p:txBody>
      </p:sp>
    </p:spTree>
    <p:extLst>
      <p:ext uri="{BB962C8B-B14F-4D97-AF65-F5344CB8AC3E}">
        <p14:creationId xmlns:p14="http://schemas.microsoft.com/office/powerpoint/2010/main" val="394474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Client Perjury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75748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Client</a:t>
            </a:r>
            <a:r>
              <a:rPr lang="en-US" dirty="0" smtClean="0"/>
              <a:t> </a:t>
            </a:r>
            <a:r>
              <a:rPr lang="en-US" dirty="0" smtClean="0"/>
              <a:t>Perjury</a:t>
            </a:r>
            <a:endParaRPr lang="en-US" dirty="0"/>
          </a:p>
        </p:txBody>
      </p:sp>
      <p:sp>
        <p:nvSpPr>
          <p:cNvPr id="2" name="Content Placeholder 1"/>
          <p:cNvSpPr>
            <a:spLocks noGrp="1"/>
          </p:cNvSpPr>
          <p:nvPr>
            <p:ph idx="1"/>
          </p:nvPr>
        </p:nvSpPr>
        <p:spPr>
          <a:xfrm>
            <a:off x="838201" y="1295400"/>
            <a:ext cx="7408333" cy="5384800"/>
          </a:xfrm>
        </p:spPr>
        <p:txBody>
          <a:bodyPr>
            <a:normAutofit/>
          </a:bodyPr>
          <a:lstStyle/>
          <a:p>
            <a:r>
              <a:rPr lang="en-US" dirty="0" smtClean="0"/>
              <a:t>Under ABA/CA </a:t>
            </a:r>
            <a:r>
              <a:rPr lang="en-US" dirty="0"/>
              <a:t>an attorney shall not call a witness to testify if the attorney knows the witness will commit perjury. However, </a:t>
            </a:r>
            <a:r>
              <a:rPr lang="en-US" dirty="0" smtClean="0"/>
              <a:t>a criminal defendant has a constitutional </a:t>
            </a:r>
            <a:r>
              <a:rPr lang="en-US" dirty="0"/>
              <a:t>right to </a:t>
            </a:r>
            <a:r>
              <a:rPr lang="en-US" dirty="0" smtClean="0"/>
              <a:t>testify.</a:t>
            </a:r>
            <a:endParaRPr lang="en-US" dirty="0" smtClean="0"/>
          </a:p>
          <a:p>
            <a:r>
              <a:rPr lang="en-US" dirty="0" smtClean="0"/>
              <a:t>Attorney </a:t>
            </a:r>
            <a:r>
              <a:rPr lang="en-US" dirty="0"/>
              <a:t>must attempt to persuade </a:t>
            </a:r>
            <a:r>
              <a:rPr lang="en-US" dirty="0" smtClean="0"/>
              <a:t>her not to,</a:t>
            </a:r>
            <a:r>
              <a:rPr lang="en-US" dirty="0" smtClean="0"/>
              <a:t> </a:t>
            </a:r>
            <a:endParaRPr lang="en-US" dirty="0"/>
          </a:p>
          <a:p>
            <a:r>
              <a:rPr lang="en-US" dirty="0" smtClean="0"/>
              <a:t>If </a:t>
            </a:r>
            <a:r>
              <a:rPr lang="en-US" dirty="0" smtClean="0"/>
              <a:t>that fails must attempt </a:t>
            </a:r>
            <a:r>
              <a:rPr lang="en-US" dirty="0"/>
              <a:t>to withdraw as </a:t>
            </a:r>
            <a:r>
              <a:rPr lang="en-US" dirty="0" smtClean="0"/>
              <a:t>counsel.</a:t>
            </a:r>
          </a:p>
          <a:p>
            <a:r>
              <a:rPr lang="en-US" dirty="0"/>
              <a:t>If </a:t>
            </a:r>
            <a:r>
              <a:rPr lang="en-US" dirty="0" smtClean="0"/>
              <a:t>that fails may notify </a:t>
            </a:r>
            <a:r>
              <a:rPr lang="en-US" dirty="0"/>
              <a:t>the court about the perjury.</a:t>
            </a:r>
          </a:p>
          <a:p>
            <a:r>
              <a:rPr lang="en-US" b="1" i="1" dirty="0" smtClean="0"/>
              <a:t>CA only- attorney may allow the client to testify in the narrative</a:t>
            </a:r>
          </a:p>
          <a:p>
            <a:endParaRPr lang="en-US" dirty="0"/>
          </a:p>
          <a:p>
            <a:endParaRPr lang="en-US" dirty="0"/>
          </a:p>
        </p:txBody>
      </p:sp>
    </p:spTree>
    <p:extLst>
      <p:ext uri="{BB962C8B-B14F-4D97-AF65-F5344CB8AC3E}">
        <p14:creationId xmlns:p14="http://schemas.microsoft.com/office/powerpoint/2010/main" val="33680685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Mandatory and Permissive withdrawal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984581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414272"/>
          </a:xfrm>
        </p:spPr>
        <p:txBody>
          <a:bodyPr>
            <a:normAutofit/>
          </a:bodyPr>
          <a:lstStyle/>
          <a:p>
            <a:r>
              <a:rPr lang="en-US" u="sng" dirty="0" smtClean="0"/>
              <a:t>Withdrawal</a:t>
            </a:r>
            <a:endParaRPr lang="en-US" u="sng" dirty="0"/>
          </a:p>
        </p:txBody>
      </p:sp>
      <p:sp>
        <p:nvSpPr>
          <p:cNvPr id="2" name="Content Placeholder 1"/>
          <p:cNvSpPr>
            <a:spLocks noGrp="1"/>
          </p:cNvSpPr>
          <p:nvPr>
            <p:ph idx="1"/>
          </p:nvPr>
        </p:nvSpPr>
        <p:spPr>
          <a:xfrm>
            <a:off x="872069" y="1447800"/>
            <a:ext cx="7408333" cy="4419600"/>
          </a:xfrm>
        </p:spPr>
        <p:txBody>
          <a:bodyPr>
            <a:normAutofit fontScale="92500" lnSpcReduction="20000"/>
          </a:bodyPr>
          <a:lstStyle/>
          <a:p>
            <a:pPr marL="0" indent="0">
              <a:buNone/>
            </a:pPr>
            <a:r>
              <a:rPr lang="en-US" u="sng" dirty="0"/>
              <a:t>Mandatory</a:t>
            </a:r>
            <a:r>
              <a:rPr lang="en-US" dirty="0"/>
              <a:t>: </a:t>
            </a:r>
          </a:p>
          <a:p>
            <a:pPr lvl="0"/>
            <a:r>
              <a:rPr lang="en-US" dirty="0"/>
              <a:t>If continuing representation would violate any law of the Model Rules</a:t>
            </a:r>
          </a:p>
          <a:p>
            <a:pPr lvl="0"/>
            <a:r>
              <a:rPr lang="en-US" dirty="0"/>
              <a:t>Lawyer’s Incapacity (physical/mental/substance abuse)</a:t>
            </a:r>
          </a:p>
          <a:p>
            <a:pPr lvl="0"/>
            <a:r>
              <a:rPr lang="en-US" dirty="0"/>
              <a:t>Client’s </a:t>
            </a:r>
            <a:r>
              <a:rPr lang="en-US" dirty="0" smtClean="0"/>
              <a:t>Choice</a:t>
            </a:r>
            <a:endParaRPr lang="en-US" dirty="0"/>
          </a:p>
          <a:p>
            <a:pPr marL="0" indent="0">
              <a:buNone/>
            </a:pPr>
            <a:r>
              <a:rPr lang="en-US" u="sng" dirty="0" smtClean="0"/>
              <a:t>Permissive</a:t>
            </a:r>
            <a:r>
              <a:rPr lang="en-US" dirty="0" smtClean="0"/>
              <a:t>:</a:t>
            </a:r>
          </a:p>
          <a:p>
            <a:pPr marL="0" indent="0">
              <a:buNone/>
            </a:pPr>
            <a:r>
              <a:rPr lang="en-US" dirty="0"/>
              <a:t>A</a:t>
            </a:r>
            <a:r>
              <a:rPr lang="en-US" dirty="0" smtClean="0"/>
              <a:t>ttorney must convince the court that there will be no </a:t>
            </a:r>
            <a:r>
              <a:rPr lang="en-US" dirty="0"/>
              <a:t>material adverse effect on </a:t>
            </a:r>
            <a:r>
              <a:rPr lang="en-US" dirty="0" smtClean="0"/>
              <a:t>client, and that either </a:t>
            </a:r>
            <a:endParaRPr lang="en-US" dirty="0"/>
          </a:p>
          <a:p>
            <a:pPr lvl="0"/>
            <a:r>
              <a:rPr lang="en-US" dirty="0"/>
              <a:t>Client uncooperative, unreasonable, or attempting illegal conduct</a:t>
            </a:r>
          </a:p>
          <a:p>
            <a:pPr lvl="0"/>
            <a:r>
              <a:rPr lang="en-US" dirty="0"/>
              <a:t>Hardship on attorney</a:t>
            </a:r>
          </a:p>
          <a:p>
            <a:pPr lvl="0"/>
            <a:r>
              <a:rPr lang="en-US" dirty="0"/>
              <a:t>Repugnant and Disgusting to continue </a:t>
            </a:r>
            <a:r>
              <a:rPr lang="en-US" dirty="0" smtClean="0"/>
              <a:t>representation</a:t>
            </a:r>
          </a:p>
          <a:p>
            <a:pPr lvl="0"/>
            <a:r>
              <a:rPr lang="en-US" i="1" dirty="0" smtClean="0"/>
              <a:t>CA allows if client breaches fee agreement</a:t>
            </a:r>
            <a:endParaRPr lang="en-US" i="1" dirty="0"/>
          </a:p>
          <a:p>
            <a:endParaRPr lang="en-US" dirty="0"/>
          </a:p>
        </p:txBody>
      </p:sp>
    </p:spTree>
    <p:extLst>
      <p:ext uri="{BB962C8B-B14F-4D97-AF65-F5344CB8AC3E}">
        <p14:creationId xmlns:p14="http://schemas.microsoft.com/office/powerpoint/2010/main" val="13997090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Procedural for Withdrawal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28570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Procedural for Withdrawal</a:t>
            </a:r>
            <a:endParaRPr lang="en-US" dirty="0"/>
          </a:p>
        </p:txBody>
      </p:sp>
      <p:sp>
        <p:nvSpPr>
          <p:cNvPr id="2" name="Content Placeholder 1"/>
          <p:cNvSpPr>
            <a:spLocks noGrp="1"/>
          </p:cNvSpPr>
          <p:nvPr>
            <p:ph idx="1"/>
          </p:nvPr>
        </p:nvSpPr>
        <p:spPr/>
        <p:txBody>
          <a:bodyPr/>
          <a:lstStyle/>
          <a:p>
            <a:r>
              <a:rPr lang="en-US" dirty="0" smtClean="0"/>
              <a:t>Promptly </a:t>
            </a:r>
            <a:r>
              <a:rPr lang="en-US" dirty="0"/>
              <a:t>turn over all files</a:t>
            </a:r>
          </a:p>
          <a:p>
            <a:pPr lvl="0"/>
            <a:r>
              <a:rPr lang="en-US" dirty="0"/>
              <a:t>Refund unearned fees promptly</a:t>
            </a:r>
          </a:p>
          <a:p>
            <a:pPr lvl="0"/>
            <a:r>
              <a:rPr lang="en-US" dirty="0"/>
              <a:t>Judicial approval, if a judge was assigned</a:t>
            </a:r>
          </a:p>
          <a:p>
            <a:pPr lvl="0"/>
            <a:r>
              <a:rPr lang="en-US" dirty="0"/>
              <a:t>Attorney must continue to honor client confidentiality</a:t>
            </a:r>
          </a:p>
          <a:p>
            <a:endParaRPr lang="en-US" dirty="0"/>
          </a:p>
        </p:txBody>
      </p:sp>
    </p:spTree>
    <p:extLst>
      <p:ext uri="{BB962C8B-B14F-4D97-AF65-F5344CB8AC3E}">
        <p14:creationId xmlns:p14="http://schemas.microsoft.com/office/powerpoint/2010/main" val="23240844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Whistleblowing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19972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Whistleblowing</a:t>
            </a:r>
            <a:endParaRPr lang="en-US" dirty="0"/>
          </a:p>
        </p:txBody>
      </p:sp>
      <p:sp>
        <p:nvSpPr>
          <p:cNvPr id="4" name="Content Placeholder 3"/>
          <p:cNvSpPr>
            <a:spLocks noGrp="1"/>
          </p:cNvSpPr>
          <p:nvPr>
            <p:ph idx="1"/>
          </p:nvPr>
        </p:nvSpPr>
        <p:spPr>
          <a:xfrm>
            <a:off x="872069" y="1701800"/>
            <a:ext cx="7408333" cy="4876800"/>
          </a:xfrm>
        </p:spPr>
        <p:txBody>
          <a:bodyPr>
            <a:normAutofit/>
          </a:bodyPr>
          <a:lstStyle/>
          <a:p>
            <a:r>
              <a:rPr lang="en-US" dirty="0"/>
              <a:t>A lawyer who knows that another lawyer has committed a violation that raises a substantial question of their ability to act as an attorney </a:t>
            </a:r>
            <a:r>
              <a:rPr lang="en-US" b="1" dirty="0"/>
              <a:t>shall</a:t>
            </a:r>
            <a:r>
              <a:rPr lang="en-US" dirty="0"/>
              <a:t> inform the appropriate authority, unless the information is privileged. </a:t>
            </a:r>
            <a:endParaRPr lang="en-US" dirty="0" smtClean="0"/>
          </a:p>
          <a:p>
            <a:endParaRPr lang="en-US" dirty="0"/>
          </a:p>
          <a:p>
            <a:r>
              <a:rPr lang="en-US" dirty="0" smtClean="0"/>
              <a:t>ABA </a:t>
            </a:r>
            <a:r>
              <a:rPr lang="en-US" dirty="0"/>
              <a:t>mandatory, </a:t>
            </a:r>
            <a:r>
              <a:rPr lang="en-US" b="1" i="1" dirty="0"/>
              <a:t>CA permissive unless its occurring or continuing conduct</a:t>
            </a:r>
            <a:r>
              <a:rPr lang="en-US" b="1" dirty="0"/>
              <a:t>.</a:t>
            </a:r>
            <a:endParaRPr lang="en-US" dirty="0"/>
          </a:p>
          <a:p>
            <a:endParaRPr lang="en-US" dirty="0"/>
          </a:p>
        </p:txBody>
      </p:sp>
    </p:spTree>
    <p:extLst>
      <p:ext uri="{BB962C8B-B14F-4D97-AF65-F5344CB8AC3E}">
        <p14:creationId xmlns:p14="http://schemas.microsoft.com/office/powerpoint/2010/main" val="23683789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Duty of Honesty and Integrity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9875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Exceptions to Confidentiality</a:t>
            </a:r>
            <a:endParaRPr lang="en-US" dirty="0"/>
          </a:p>
        </p:txBody>
      </p:sp>
      <p:sp>
        <p:nvSpPr>
          <p:cNvPr id="2" name="Content Placeholder 1"/>
          <p:cNvSpPr>
            <a:spLocks noGrp="1"/>
          </p:cNvSpPr>
          <p:nvPr>
            <p:ph idx="1"/>
          </p:nvPr>
        </p:nvSpPr>
        <p:spPr>
          <a:xfrm>
            <a:off x="872069" y="1600200"/>
            <a:ext cx="7408333" cy="4525963"/>
          </a:xfrm>
        </p:spPr>
        <p:txBody>
          <a:bodyPr>
            <a:normAutofit fontScale="85000" lnSpcReduction="10000"/>
          </a:bodyPr>
          <a:lstStyle/>
          <a:p>
            <a:pPr lvl="0"/>
            <a:r>
              <a:rPr lang="en-US" sz="2900" dirty="0" smtClean="0"/>
              <a:t>If </a:t>
            </a:r>
            <a:r>
              <a:rPr lang="en-US" sz="2900" dirty="0" smtClean="0"/>
              <a:t>Lawyer </a:t>
            </a:r>
            <a:r>
              <a:rPr lang="en-US" sz="2900" dirty="0"/>
              <a:t>believes criminal act is imminent which may cause substantial bodily harm to another</a:t>
            </a:r>
            <a:r>
              <a:rPr lang="en-US" sz="2900" dirty="0" smtClean="0"/>
              <a:t>. </a:t>
            </a:r>
            <a:r>
              <a:rPr lang="en-US" sz="2900" b="1" i="1" dirty="0" smtClean="0"/>
              <a:t>In CA</a:t>
            </a:r>
            <a:r>
              <a:rPr lang="en-US" sz="2900" dirty="0" smtClean="0"/>
              <a:t>, </a:t>
            </a:r>
            <a:r>
              <a:rPr lang="en-US" sz="2900" b="1" i="1" dirty="0" smtClean="0"/>
              <a:t>lawyer </a:t>
            </a:r>
            <a:r>
              <a:rPr lang="en-US" sz="2900" b="1" i="1" dirty="0"/>
              <a:t>has </a:t>
            </a:r>
            <a:r>
              <a:rPr lang="en-US" sz="2900" b="1" i="1" dirty="0" smtClean="0"/>
              <a:t>to make </a:t>
            </a:r>
            <a:r>
              <a:rPr lang="en-US" sz="2900" b="1" i="1" dirty="0"/>
              <a:t>good faith effort to prevent </a:t>
            </a:r>
            <a:r>
              <a:rPr lang="en-US" sz="2900" b="1" i="1" dirty="0" smtClean="0"/>
              <a:t>injury </a:t>
            </a:r>
            <a:r>
              <a:rPr lang="en-US" sz="2900" b="1" i="1" dirty="0" smtClean="0"/>
              <a:t>first</a:t>
            </a:r>
            <a:r>
              <a:rPr lang="en-US" sz="2900" b="1" i="1" dirty="0"/>
              <a:t> </a:t>
            </a:r>
            <a:r>
              <a:rPr lang="en-US" sz="2900" b="1" i="1" dirty="0" smtClean="0"/>
              <a:t>and inform client he may reveal.</a:t>
            </a:r>
            <a:endParaRPr lang="en-US" sz="2900" b="1" i="1" dirty="0" smtClean="0"/>
          </a:p>
          <a:p>
            <a:pPr lvl="0"/>
            <a:r>
              <a:rPr lang="en-US" sz="2900" dirty="0" smtClean="0"/>
              <a:t>If to protect substantial financial harm under the ABA, </a:t>
            </a:r>
            <a:r>
              <a:rPr lang="en-US" sz="2900" b="1" i="1" dirty="0" smtClean="0"/>
              <a:t>but not CA.</a:t>
            </a:r>
            <a:endParaRPr lang="en-US" sz="2900" dirty="0"/>
          </a:p>
          <a:p>
            <a:pPr lvl="0"/>
            <a:r>
              <a:rPr lang="en-US" sz="2900" dirty="0"/>
              <a:t>If Client consents -CA requires writing</a:t>
            </a:r>
          </a:p>
          <a:p>
            <a:pPr lvl="0"/>
            <a:r>
              <a:rPr lang="en-US" sz="2900" dirty="0"/>
              <a:t>If Disclosure is Impliedly authorized to </a:t>
            </a:r>
            <a:r>
              <a:rPr lang="en-US" sz="2900" dirty="0" smtClean="0"/>
              <a:t>effectuate </a:t>
            </a:r>
            <a:r>
              <a:rPr lang="en-US" sz="2900" dirty="0"/>
              <a:t>representation</a:t>
            </a:r>
          </a:p>
          <a:p>
            <a:pPr lvl="0"/>
            <a:r>
              <a:rPr lang="en-US" sz="2900" dirty="0" smtClean="0"/>
              <a:t>Dispute </a:t>
            </a:r>
            <a:r>
              <a:rPr lang="en-US" sz="2900" dirty="0"/>
              <a:t>between lawyer and client</a:t>
            </a:r>
          </a:p>
          <a:p>
            <a:pPr lvl="0"/>
            <a:r>
              <a:rPr lang="en-US" sz="2900" dirty="0" smtClean="0"/>
              <a:t>And Must </a:t>
            </a:r>
            <a:r>
              <a:rPr lang="en-US" sz="2900" dirty="0"/>
              <a:t>Disclose in an effort to </a:t>
            </a:r>
            <a:r>
              <a:rPr lang="en-US" sz="2900" dirty="0" smtClean="0"/>
              <a:t>not Suborn </a:t>
            </a:r>
            <a:r>
              <a:rPr lang="en-US" sz="2900" dirty="0"/>
              <a:t>Perjury</a:t>
            </a:r>
          </a:p>
          <a:p>
            <a:endParaRPr lang="en-US" dirty="0"/>
          </a:p>
        </p:txBody>
      </p:sp>
    </p:spTree>
    <p:extLst>
      <p:ext uri="{BB962C8B-B14F-4D97-AF65-F5344CB8AC3E}">
        <p14:creationId xmlns:p14="http://schemas.microsoft.com/office/powerpoint/2010/main" val="3157645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Duty of Honesty and Integrity</a:t>
            </a:r>
            <a:endParaRPr lang="en-US" dirty="0"/>
          </a:p>
        </p:txBody>
      </p:sp>
      <p:sp>
        <p:nvSpPr>
          <p:cNvPr id="2" name="Content Placeholder 1"/>
          <p:cNvSpPr>
            <a:spLocks noGrp="1"/>
          </p:cNvSpPr>
          <p:nvPr>
            <p:ph idx="1"/>
          </p:nvPr>
        </p:nvSpPr>
        <p:spPr>
          <a:xfrm>
            <a:off x="872069" y="1803400"/>
            <a:ext cx="7408333" cy="4978400"/>
          </a:xfrm>
        </p:spPr>
        <p:txBody>
          <a:bodyPr>
            <a:normAutofit/>
          </a:bodyPr>
          <a:lstStyle/>
          <a:p>
            <a:r>
              <a:rPr lang="en-US" u="sng" dirty="0"/>
              <a:t>A lawyer shall not</a:t>
            </a:r>
            <a:r>
              <a:rPr lang="en-US" u="sng" dirty="0" smtClean="0"/>
              <a:t>:</a:t>
            </a:r>
            <a:endParaRPr lang="en-US" dirty="0"/>
          </a:p>
          <a:p>
            <a:pPr lvl="0"/>
            <a:r>
              <a:rPr lang="en-US" dirty="0"/>
              <a:t>Engage in conduct of moral </a:t>
            </a:r>
            <a:r>
              <a:rPr lang="en-US" dirty="0" smtClean="0"/>
              <a:t>turpitude</a:t>
            </a:r>
            <a:endParaRPr lang="en-US" dirty="0"/>
          </a:p>
          <a:p>
            <a:pPr lvl="0"/>
            <a:r>
              <a:rPr lang="en-US" dirty="0"/>
              <a:t>Engage in conduct prejudicial to the administration of </a:t>
            </a:r>
            <a:r>
              <a:rPr lang="en-US" dirty="0" smtClean="0"/>
              <a:t>justice</a:t>
            </a:r>
            <a:endParaRPr lang="en-US" dirty="0"/>
          </a:p>
          <a:p>
            <a:pPr lvl="0"/>
            <a:r>
              <a:rPr lang="en-US" dirty="0"/>
              <a:t>State or imply that they have the ability to influence </a:t>
            </a:r>
            <a:r>
              <a:rPr lang="en-US" dirty="0" err="1"/>
              <a:t>govnt</a:t>
            </a:r>
            <a:r>
              <a:rPr lang="en-US" dirty="0"/>
              <a:t> or its </a:t>
            </a:r>
            <a:r>
              <a:rPr lang="en-US" dirty="0" smtClean="0"/>
              <a:t>officials</a:t>
            </a:r>
            <a:endParaRPr lang="en-US" dirty="0"/>
          </a:p>
          <a:p>
            <a:pPr lvl="0"/>
            <a:r>
              <a:rPr lang="en-US" dirty="0"/>
              <a:t>Knowingly assist a judicial officer in the violation of </a:t>
            </a:r>
            <a:r>
              <a:rPr lang="en-US" dirty="0" smtClean="0"/>
              <a:t>law</a:t>
            </a:r>
            <a:endParaRPr lang="en-US" dirty="0"/>
          </a:p>
          <a:p>
            <a:pPr lvl="0"/>
            <a:r>
              <a:rPr lang="en-US" dirty="0"/>
              <a:t>Begin a new sexual relationship with a client</a:t>
            </a:r>
          </a:p>
          <a:p>
            <a:r>
              <a:rPr lang="en-US" dirty="0" smtClean="0"/>
              <a:t>Hierarchy: Court-Client-Society</a:t>
            </a:r>
            <a:endParaRPr lang="en-US" dirty="0"/>
          </a:p>
        </p:txBody>
      </p:sp>
    </p:spTree>
    <p:extLst>
      <p:ext uri="{BB962C8B-B14F-4D97-AF65-F5344CB8AC3E}">
        <p14:creationId xmlns:p14="http://schemas.microsoft.com/office/powerpoint/2010/main" val="127134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743200"/>
          </a:xfrm>
        </p:spPr>
        <p:txBody>
          <a:bodyPr>
            <a:normAutofit/>
          </a:bodyPr>
          <a:lstStyle/>
          <a:p>
            <a:r>
              <a:rPr lang="en-US" dirty="0"/>
              <a:t/>
            </a:r>
            <a:br>
              <a:rPr lang="en-US" dirty="0"/>
            </a:br>
            <a:endParaRPr lang="en-US" dirty="0"/>
          </a:p>
        </p:txBody>
      </p:sp>
      <p:sp>
        <p:nvSpPr>
          <p:cNvPr id="3" name="Subtitle 2"/>
          <p:cNvSpPr>
            <a:spLocks noGrp="1"/>
          </p:cNvSpPr>
          <p:nvPr>
            <p:ph type="subTitle" idx="1"/>
          </p:nvPr>
        </p:nvSpPr>
        <p:spPr>
          <a:xfrm>
            <a:off x="1371600" y="2590799"/>
            <a:ext cx="6400800" cy="1600201"/>
          </a:xfrm>
        </p:spPr>
        <p:txBody>
          <a:bodyPr>
            <a:normAutofit/>
          </a:bodyPr>
          <a:lstStyle/>
          <a:p>
            <a:r>
              <a:rPr lang="en-US" sz="4400" dirty="0" smtClean="0"/>
              <a:t>Past Clients</a:t>
            </a:r>
            <a:endParaRPr lang="en-US" sz="4400" dirty="0"/>
          </a:p>
        </p:txBody>
      </p:sp>
    </p:spTree>
    <p:extLst>
      <p:ext uri="{BB962C8B-B14F-4D97-AF65-F5344CB8AC3E}">
        <p14:creationId xmlns:p14="http://schemas.microsoft.com/office/powerpoint/2010/main" val="334748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795272"/>
          </a:xfrm>
        </p:spPr>
        <p:txBody>
          <a:bodyPr>
            <a:normAutofit/>
          </a:bodyPr>
          <a:lstStyle/>
          <a:p>
            <a:r>
              <a:rPr lang="en-US" dirty="0" smtClean="0"/>
              <a:t>Past clients</a:t>
            </a:r>
            <a:endParaRPr lang="en-US" dirty="0"/>
          </a:p>
        </p:txBody>
      </p:sp>
      <p:sp>
        <p:nvSpPr>
          <p:cNvPr id="2" name="Content Placeholder 1"/>
          <p:cNvSpPr>
            <a:spLocks noGrp="1"/>
          </p:cNvSpPr>
          <p:nvPr>
            <p:ph idx="1"/>
          </p:nvPr>
        </p:nvSpPr>
        <p:spPr>
          <a:xfrm>
            <a:off x="872069" y="1828801"/>
            <a:ext cx="7408333" cy="3886199"/>
          </a:xfrm>
        </p:spPr>
        <p:txBody>
          <a:bodyPr>
            <a:normAutofit/>
          </a:bodyPr>
          <a:lstStyle/>
          <a:p>
            <a:r>
              <a:rPr lang="en-US" dirty="0" smtClean="0"/>
              <a:t>An </a:t>
            </a:r>
            <a:r>
              <a:rPr lang="en-US" dirty="0"/>
              <a:t>attorney may not use any information to the disadvantage of past clients </a:t>
            </a:r>
            <a:endParaRPr lang="en-US" dirty="0" smtClean="0"/>
          </a:p>
          <a:p>
            <a:pPr lvl="1"/>
            <a:r>
              <a:rPr lang="en-US" dirty="0" smtClean="0"/>
              <a:t>Unless </a:t>
            </a:r>
            <a:r>
              <a:rPr lang="en-US" dirty="0"/>
              <a:t>the information is public or the client has given </a:t>
            </a:r>
            <a:r>
              <a:rPr lang="en-US" dirty="0" smtClean="0"/>
              <a:t>written, informed consent.</a:t>
            </a:r>
            <a:endParaRPr lang="en-US" dirty="0"/>
          </a:p>
          <a:p>
            <a:r>
              <a:rPr lang="en-US" dirty="0"/>
              <a:t>A lawyer shall not represent a client in the same or substantially related matter</a:t>
            </a:r>
          </a:p>
          <a:p>
            <a:r>
              <a:rPr lang="en-US" dirty="0"/>
              <a:t>Whose interests are adverse to the former </a:t>
            </a:r>
            <a:r>
              <a:rPr lang="en-US" dirty="0" smtClean="0"/>
              <a:t>client (Conflict)</a:t>
            </a:r>
            <a:endParaRPr lang="en-US" dirty="0"/>
          </a:p>
          <a:p>
            <a:endParaRPr lang="en-US" dirty="0"/>
          </a:p>
        </p:txBody>
      </p:sp>
    </p:spTree>
    <p:extLst>
      <p:ext uri="{BB962C8B-B14F-4D97-AF65-F5344CB8AC3E}">
        <p14:creationId xmlns:p14="http://schemas.microsoft.com/office/powerpoint/2010/main" val="2669935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Misconduct in a business organization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8597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2135</Words>
  <Application>Microsoft Office PowerPoint</Application>
  <PresentationFormat>On-screen Show (4:3)</PresentationFormat>
  <Paragraphs>213</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Start a PR Essay</vt:lpstr>
      <vt:lpstr>Start a PR Essay</vt:lpstr>
      <vt:lpstr>Duty of Confidentiality</vt:lpstr>
      <vt:lpstr>Duty of Confidentiality</vt:lpstr>
      <vt:lpstr>Exceptions to Confidentiality</vt:lpstr>
      <vt:lpstr>Exceptions to Confidentiality</vt:lpstr>
      <vt:lpstr> </vt:lpstr>
      <vt:lpstr>Past clients</vt:lpstr>
      <vt:lpstr>Misconduct in a business organization</vt:lpstr>
      <vt:lpstr>Misconduct in a business organization </vt:lpstr>
      <vt:lpstr>Duty of Loyalty</vt:lpstr>
      <vt:lpstr>Duty of Loyalty</vt:lpstr>
      <vt:lpstr>Conflict of Interest</vt:lpstr>
      <vt:lpstr>Conflict of Interest</vt:lpstr>
      <vt:lpstr>Withdrawal due to Conflict</vt:lpstr>
      <vt:lpstr>Withdrawal due to conflict</vt:lpstr>
      <vt:lpstr>Proprietary interest in subject matter</vt:lpstr>
      <vt:lpstr>Proprietary interest in subject matter</vt:lpstr>
      <vt:lpstr>Fee Arrangements</vt:lpstr>
      <vt:lpstr>Fee Arrangements</vt:lpstr>
      <vt:lpstr>Fee Amount</vt:lpstr>
      <vt:lpstr>Fee Amount</vt:lpstr>
      <vt:lpstr>Contingency Fees</vt:lpstr>
      <vt:lpstr>Contingency Fees</vt:lpstr>
      <vt:lpstr>Fee Splitting</vt:lpstr>
      <vt:lpstr>Fee Splitting </vt:lpstr>
      <vt:lpstr>Referral Fee</vt:lpstr>
      <vt:lpstr>Referral Fee</vt:lpstr>
      <vt:lpstr>Trust Accounts</vt:lpstr>
      <vt:lpstr>Trust Accounts</vt:lpstr>
      <vt:lpstr>Duty of Competence</vt:lpstr>
      <vt:lpstr>Duty of Competence</vt:lpstr>
      <vt:lpstr>Unauthorized Practice of Law</vt:lpstr>
      <vt:lpstr>Unauthorized Practice of Law</vt:lpstr>
      <vt:lpstr>Communication to Client</vt:lpstr>
      <vt:lpstr>Communication to Client</vt:lpstr>
      <vt:lpstr>Dignity of Profession</vt:lpstr>
      <vt:lpstr>Dignity of Profession</vt:lpstr>
      <vt:lpstr>Fairness to Opposing Counsel </vt:lpstr>
      <vt:lpstr>Fairness to Opposing Counsel </vt:lpstr>
      <vt:lpstr>Prosecutor’s Duties</vt:lpstr>
      <vt:lpstr>Prosecutor’s Duties</vt:lpstr>
      <vt:lpstr>Extrajudicial Statements</vt:lpstr>
      <vt:lpstr>Extrajudicial Statements</vt:lpstr>
      <vt:lpstr>Advertising</vt:lpstr>
      <vt:lpstr>Advertising</vt:lpstr>
      <vt:lpstr>Solicitation</vt:lpstr>
      <vt:lpstr>Solicitation</vt:lpstr>
      <vt:lpstr>Direct Solicitation by Mail</vt:lpstr>
      <vt:lpstr>Direct Solicitation by Mail</vt:lpstr>
      <vt:lpstr>Client Perjury</vt:lpstr>
      <vt:lpstr>Client Perjury</vt:lpstr>
      <vt:lpstr>Mandatory and Permissive withdrawal</vt:lpstr>
      <vt:lpstr>Withdrawal</vt:lpstr>
      <vt:lpstr>Procedural for Withdrawal</vt:lpstr>
      <vt:lpstr>Procedural for Withdrawal</vt:lpstr>
      <vt:lpstr>Whistleblowing</vt:lpstr>
      <vt:lpstr>Whistleblowing</vt:lpstr>
      <vt:lpstr>Duty of Honesty and Integrity</vt:lpstr>
      <vt:lpstr>Duty of Honesty and Integrity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a PR Essay</dc:title>
  <dc:creator>Kris</dc:creator>
  <cp:lastModifiedBy>Kris</cp:lastModifiedBy>
  <cp:revision>21</cp:revision>
  <dcterms:created xsi:type="dcterms:W3CDTF">2013-07-21T16:20:12Z</dcterms:created>
  <dcterms:modified xsi:type="dcterms:W3CDTF">2014-02-14T22:45:24Z</dcterms:modified>
</cp:coreProperties>
</file>