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4" r:id="rId78"/>
    <p:sldId id="333"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9" r:id="rId93"/>
    <p:sldId id="348"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5" r:id="rId116"/>
    <p:sldId id="376" r:id="rId117"/>
    <p:sldId id="377" r:id="rId118"/>
    <p:sldId id="378" r:id="rId119"/>
    <p:sldId id="379" r:id="rId120"/>
    <p:sldId id="380" r:id="rId121"/>
    <p:sldId id="555" r:id="rId122"/>
    <p:sldId id="556" r:id="rId123"/>
    <p:sldId id="383" r:id="rId124"/>
    <p:sldId id="384" r:id="rId125"/>
    <p:sldId id="385" r:id="rId126"/>
    <p:sldId id="387" r:id="rId127"/>
    <p:sldId id="386" r:id="rId128"/>
    <p:sldId id="388" r:id="rId129"/>
    <p:sldId id="389" r:id="rId130"/>
    <p:sldId id="390" r:id="rId131"/>
    <p:sldId id="391" r:id="rId132"/>
    <p:sldId id="392" r:id="rId133"/>
    <p:sldId id="393" r:id="rId134"/>
    <p:sldId id="394" r:id="rId135"/>
    <p:sldId id="395" r:id="rId136"/>
    <p:sldId id="396" r:id="rId137"/>
    <p:sldId id="397" r:id="rId138"/>
    <p:sldId id="398" r:id="rId139"/>
    <p:sldId id="399" r:id="rId140"/>
    <p:sldId id="400" r:id="rId141"/>
    <p:sldId id="402" r:id="rId142"/>
    <p:sldId id="401" r:id="rId143"/>
    <p:sldId id="403" r:id="rId144"/>
    <p:sldId id="404" r:id="rId145"/>
    <p:sldId id="409" r:id="rId146"/>
    <p:sldId id="411" r:id="rId147"/>
    <p:sldId id="410" r:id="rId148"/>
    <p:sldId id="412" r:id="rId149"/>
    <p:sldId id="413" r:id="rId150"/>
    <p:sldId id="414" r:id="rId151"/>
    <p:sldId id="415" r:id="rId152"/>
    <p:sldId id="416" r:id="rId153"/>
    <p:sldId id="417" r:id="rId154"/>
    <p:sldId id="418" r:id="rId155"/>
    <p:sldId id="420" r:id="rId156"/>
    <p:sldId id="419" r:id="rId157"/>
    <p:sldId id="421" r:id="rId158"/>
    <p:sldId id="422" r:id="rId159"/>
    <p:sldId id="423" r:id="rId160"/>
    <p:sldId id="424" r:id="rId161"/>
    <p:sldId id="425" r:id="rId162"/>
    <p:sldId id="426" r:id="rId163"/>
    <p:sldId id="427" r:id="rId164"/>
    <p:sldId id="428" r:id="rId165"/>
    <p:sldId id="429" r:id="rId166"/>
    <p:sldId id="430" r:id="rId167"/>
    <p:sldId id="431" r:id="rId168"/>
    <p:sldId id="432" r:id="rId169"/>
    <p:sldId id="433" r:id="rId170"/>
    <p:sldId id="434" r:id="rId171"/>
    <p:sldId id="436" r:id="rId172"/>
    <p:sldId id="435" r:id="rId173"/>
    <p:sldId id="437" r:id="rId174"/>
    <p:sldId id="439" r:id="rId175"/>
    <p:sldId id="438" r:id="rId176"/>
    <p:sldId id="440" r:id="rId177"/>
    <p:sldId id="441" r:id="rId178"/>
    <p:sldId id="442" r:id="rId179"/>
    <p:sldId id="443" r:id="rId180"/>
    <p:sldId id="444" r:id="rId181"/>
    <p:sldId id="445" r:id="rId182"/>
    <p:sldId id="446" r:id="rId183"/>
    <p:sldId id="447" r:id="rId184"/>
    <p:sldId id="448" r:id="rId185"/>
    <p:sldId id="449" r:id="rId186"/>
    <p:sldId id="450" r:id="rId187"/>
    <p:sldId id="451" r:id="rId188"/>
    <p:sldId id="452" r:id="rId189"/>
    <p:sldId id="453" r:id="rId190"/>
    <p:sldId id="454" r:id="rId191"/>
    <p:sldId id="455" r:id="rId192"/>
    <p:sldId id="456" r:id="rId193"/>
    <p:sldId id="457" r:id="rId194"/>
    <p:sldId id="458" r:id="rId195"/>
    <p:sldId id="459" r:id="rId196"/>
    <p:sldId id="460" r:id="rId197"/>
    <p:sldId id="461" r:id="rId198"/>
    <p:sldId id="462" r:id="rId199"/>
    <p:sldId id="463" r:id="rId200"/>
    <p:sldId id="464" r:id="rId201"/>
    <p:sldId id="465" r:id="rId202"/>
    <p:sldId id="466" r:id="rId203"/>
    <p:sldId id="467" r:id="rId204"/>
    <p:sldId id="468" r:id="rId205"/>
    <p:sldId id="469" r:id="rId206"/>
    <p:sldId id="470" r:id="rId207"/>
    <p:sldId id="471" r:id="rId208"/>
    <p:sldId id="472" r:id="rId209"/>
    <p:sldId id="473" r:id="rId210"/>
    <p:sldId id="474" r:id="rId211"/>
    <p:sldId id="475" r:id="rId212"/>
    <p:sldId id="476" r:id="rId213"/>
    <p:sldId id="477" r:id="rId214"/>
    <p:sldId id="478" r:id="rId215"/>
    <p:sldId id="479" r:id="rId216"/>
    <p:sldId id="480" r:id="rId217"/>
    <p:sldId id="481" r:id="rId218"/>
    <p:sldId id="482" r:id="rId219"/>
    <p:sldId id="483" r:id="rId220"/>
    <p:sldId id="484" r:id="rId221"/>
    <p:sldId id="485" r:id="rId222"/>
    <p:sldId id="486" r:id="rId223"/>
    <p:sldId id="487" r:id="rId224"/>
    <p:sldId id="489" r:id="rId225"/>
    <p:sldId id="488" r:id="rId226"/>
    <p:sldId id="490" r:id="rId227"/>
    <p:sldId id="491" r:id="rId228"/>
    <p:sldId id="492" r:id="rId229"/>
    <p:sldId id="493" r:id="rId230"/>
    <p:sldId id="494" r:id="rId231"/>
    <p:sldId id="495" r:id="rId232"/>
    <p:sldId id="496" r:id="rId233"/>
    <p:sldId id="497" r:id="rId234"/>
    <p:sldId id="498" r:id="rId235"/>
    <p:sldId id="499" r:id="rId236"/>
    <p:sldId id="500" r:id="rId237"/>
    <p:sldId id="501" r:id="rId238"/>
    <p:sldId id="502" r:id="rId239"/>
    <p:sldId id="503" r:id="rId240"/>
    <p:sldId id="504" r:id="rId241"/>
    <p:sldId id="505" r:id="rId242"/>
    <p:sldId id="506" r:id="rId243"/>
    <p:sldId id="507" r:id="rId244"/>
    <p:sldId id="508" r:id="rId245"/>
    <p:sldId id="509" r:id="rId246"/>
    <p:sldId id="510" r:id="rId247"/>
    <p:sldId id="511" r:id="rId248"/>
    <p:sldId id="512" r:id="rId249"/>
    <p:sldId id="513" r:id="rId250"/>
    <p:sldId id="514" r:id="rId251"/>
    <p:sldId id="515" r:id="rId252"/>
    <p:sldId id="516" r:id="rId253"/>
    <p:sldId id="517" r:id="rId254"/>
    <p:sldId id="518" r:id="rId255"/>
    <p:sldId id="519" r:id="rId256"/>
    <p:sldId id="520" r:id="rId257"/>
    <p:sldId id="521" r:id="rId258"/>
    <p:sldId id="522" r:id="rId259"/>
    <p:sldId id="523" r:id="rId260"/>
    <p:sldId id="524" r:id="rId261"/>
    <p:sldId id="525" r:id="rId262"/>
    <p:sldId id="526" r:id="rId263"/>
    <p:sldId id="527" r:id="rId264"/>
    <p:sldId id="528" r:id="rId265"/>
    <p:sldId id="529" r:id="rId266"/>
    <p:sldId id="530" r:id="rId267"/>
    <p:sldId id="531" r:id="rId268"/>
    <p:sldId id="532" r:id="rId269"/>
    <p:sldId id="533" r:id="rId270"/>
    <p:sldId id="534" r:id="rId271"/>
    <p:sldId id="535" r:id="rId272"/>
    <p:sldId id="536" r:id="rId273"/>
    <p:sldId id="537" r:id="rId274"/>
    <p:sldId id="538" r:id="rId275"/>
    <p:sldId id="539" r:id="rId276"/>
    <p:sldId id="540" r:id="rId277"/>
    <p:sldId id="541" r:id="rId278"/>
    <p:sldId id="542" r:id="rId279"/>
    <p:sldId id="543" r:id="rId280"/>
    <p:sldId id="544" r:id="rId281"/>
    <p:sldId id="545" r:id="rId282"/>
    <p:sldId id="546" r:id="rId283"/>
    <p:sldId id="547" r:id="rId284"/>
    <p:sldId id="548" r:id="rId285"/>
    <p:sldId id="549" r:id="rId286"/>
    <p:sldId id="550" r:id="rId287"/>
    <p:sldId id="552" r:id="rId288"/>
    <p:sldId id="551" r:id="rId289"/>
    <p:sldId id="553" r:id="rId290"/>
    <p:sldId id="554" r:id="rId29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0084"/>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slide" Target="slides/slide275.xml"/><Relationship Id="rId292" Type="http://schemas.openxmlformats.org/officeDocument/2006/relationships/presProps" Target="presProp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theme" Target="theme/theme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AEEDB6-1583-46AD-B221-C9C527C3B730}" type="datetimeFigureOut">
              <a:rPr lang="en-US" smtClean="0"/>
              <a:pPr/>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33F3-6D83-4FC0-BA9C-32F7DFA6B7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EEDB6-1583-46AD-B221-C9C527C3B730}" type="datetimeFigureOut">
              <a:rPr lang="en-US" smtClean="0"/>
              <a:pPr/>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33F3-6D83-4FC0-BA9C-32F7DFA6B7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EEDB6-1583-46AD-B221-C9C527C3B730}" type="datetimeFigureOut">
              <a:rPr lang="en-US" smtClean="0"/>
              <a:pPr/>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33F3-6D83-4FC0-BA9C-32F7DFA6B7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457200"/>
            <a:ext cx="8229600" cy="5668963"/>
          </a:xfrm>
        </p:spPr>
        <p:txBody>
          <a:bodyPr anchor="ct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DAEEDB6-1583-46AD-B221-C9C527C3B730}" type="datetimeFigureOut">
              <a:rPr lang="en-US" smtClean="0"/>
              <a:pPr/>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33F3-6D83-4FC0-BA9C-32F7DFA6B7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EEDB6-1583-46AD-B221-C9C527C3B730}" type="datetimeFigureOut">
              <a:rPr lang="en-US" smtClean="0"/>
              <a:pPr/>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33F3-6D83-4FC0-BA9C-32F7DFA6B7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AEEDB6-1583-46AD-B221-C9C527C3B730}" type="datetimeFigureOut">
              <a:rPr lang="en-US" smtClean="0"/>
              <a:pPr/>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33F3-6D83-4FC0-BA9C-32F7DFA6B7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AEEDB6-1583-46AD-B221-C9C527C3B730}" type="datetimeFigureOut">
              <a:rPr lang="en-US" smtClean="0"/>
              <a:pPr/>
              <a:t>1/31/2014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F33F3-6D83-4FC0-BA9C-32F7DFA6B7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AEEDB6-1583-46AD-B221-C9C527C3B730}" type="datetimeFigureOut">
              <a:rPr lang="en-US" smtClean="0"/>
              <a:pPr/>
              <a:t>1/31/2014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F33F3-6D83-4FC0-BA9C-32F7DFA6B7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EEDB6-1583-46AD-B221-C9C527C3B730}" type="datetimeFigureOut">
              <a:rPr lang="en-US" smtClean="0"/>
              <a:pPr/>
              <a:t>1/31/2014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F33F3-6D83-4FC0-BA9C-32F7DFA6B7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EEDB6-1583-46AD-B221-C9C527C3B730}" type="datetimeFigureOut">
              <a:rPr lang="en-US" smtClean="0"/>
              <a:pPr/>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33F3-6D83-4FC0-BA9C-32F7DFA6B7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EEDB6-1583-46AD-B221-C9C527C3B730}" type="datetimeFigureOut">
              <a:rPr lang="en-US" smtClean="0"/>
              <a:pPr/>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33F3-6D83-4FC0-BA9C-32F7DFA6B7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EEDB6-1583-46AD-B221-C9C527C3B730}" type="datetimeFigureOut">
              <a:rPr lang="en-US" smtClean="0"/>
              <a:pPr/>
              <a:t>1/31/2014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33F3-6D83-4FC0-BA9C-32F7DFA6B7D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a:t>C</a:t>
            </a:r>
            <a:r>
              <a:rPr lang="en-US" sz="9600" dirty="0" smtClean="0"/>
              <a:t>ontracts</a:t>
            </a:r>
            <a:endParaRPr lang="en-US" sz="9600"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Voidable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Electronic signatures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Electronic signatures</a:t>
            </a:r>
            <a:endParaRPr lang="en-US" dirty="0"/>
          </a:p>
          <a:p>
            <a:pPr lvl="0"/>
            <a:r>
              <a:rPr lang="en-US" dirty="0"/>
              <a:t>If the parties intended to process a transaction electronically, </a:t>
            </a:r>
          </a:p>
          <a:p>
            <a:r>
              <a:rPr lang="en-US" dirty="0"/>
              <a:t>and the electronic record is capable of retention by the recipient at time of the receipt</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Effect of performance on a contract that is within the Statute of Frauds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Effect of performance on a contract that is within the Statute of Frauds</a:t>
            </a:r>
            <a:endParaRPr lang="en-US" dirty="0"/>
          </a:p>
          <a:p>
            <a:pPr lvl="0"/>
            <a:r>
              <a:rPr lang="en-US" dirty="0"/>
              <a:t>If a contract falls within the Statute of Frauds and is not in writing,</a:t>
            </a:r>
          </a:p>
          <a:p>
            <a:pPr lvl="1"/>
            <a:r>
              <a:rPr lang="en-US" dirty="0"/>
              <a:t> but the seller fully performs, the seller is entitled to payment. </a:t>
            </a:r>
          </a:p>
          <a:p>
            <a:pPr lvl="0"/>
            <a:r>
              <a:rPr lang="en-US" dirty="0"/>
              <a:t>A purchaser of land can specifically enforce an oral contract if he does </a:t>
            </a:r>
            <a:r>
              <a:rPr lang="en-US" u="sng" dirty="0"/>
              <a:t>two</a:t>
            </a:r>
            <a:r>
              <a:rPr lang="en-US" dirty="0"/>
              <a:t> of the following:</a:t>
            </a:r>
          </a:p>
          <a:p>
            <a:pPr lvl="1"/>
            <a:r>
              <a:rPr lang="en-US" dirty="0"/>
              <a:t>Tenders complete or partial payment</a:t>
            </a:r>
          </a:p>
          <a:p>
            <a:pPr lvl="1"/>
            <a:r>
              <a:rPr lang="en-US" dirty="0"/>
              <a:t>Takes possession of the land</a:t>
            </a:r>
          </a:p>
          <a:p>
            <a:pPr lvl="1"/>
            <a:r>
              <a:rPr lang="en-US" dirty="0"/>
              <a:t>Makes valuable improvements to the land</a:t>
            </a:r>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Statute of Frauds one year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Statute of Frauds one year</a:t>
            </a:r>
            <a:endParaRPr lang="en-US" dirty="0"/>
          </a:p>
          <a:p>
            <a:pPr lvl="0"/>
            <a:r>
              <a:rPr lang="en-US" dirty="0"/>
              <a:t>Any possibility that the contract will be performed within one year, </a:t>
            </a:r>
          </a:p>
          <a:p>
            <a:pPr lvl="0"/>
            <a:r>
              <a:rPr lang="en-US" dirty="0"/>
              <a:t>Lifetime contracts: because a person can die at any time.</a:t>
            </a:r>
          </a:p>
          <a:p>
            <a:pPr lvl="0"/>
            <a:r>
              <a:rPr lang="en-US" dirty="0"/>
              <a:t> If parties can terminate the contract within one year: jurisdictions are split </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Sales of goods of $500 or more outside the Statute of Frauds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Sales of goods of $500 or more outside the Statute of Frauds</a:t>
            </a:r>
            <a:endParaRPr lang="en-US" dirty="0"/>
          </a:p>
          <a:p>
            <a:pPr lvl="0"/>
            <a:r>
              <a:rPr lang="en-US" dirty="0"/>
              <a:t>Specially manufactured goods</a:t>
            </a:r>
          </a:p>
          <a:p>
            <a:pPr lvl="0"/>
            <a:r>
              <a:rPr lang="en-US" dirty="0"/>
              <a:t>Written confirmation between merchants</a:t>
            </a:r>
          </a:p>
          <a:p>
            <a:pPr lvl="0"/>
            <a:r>
              <a:rPr lang="en-US" dirty="0"/>
              <a:t>Admission of the existence of a contract in pleadings or in court</a:t>
            </a:r>
          </a:p>
          <a:p>
            <a:pPr lvl="0"/>
            <a:r>
              <a:rPr lang="en-US" dirty="0"/>
              <a:t>Partial payment or delivery (to the extent of that partial payment or delivery)</a:t>
            </a:r>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Non-compliance with the Statute of Frauds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Non-compliance with the Statute of Frauds</a:t>
            </a:r>
            <a:endParaRPr lang="en-US" dirty="0"/>
          </a:p>
          <a:p>
            <a:pPr lvl="0"/>
            <a:r>
              <a:rPr lang="en-US" dirty="0"/>
              <a:t>Renders the contract unenforceable. </a:t>
            </a:r>
          </a:p>
          <a:p>
            <a:pPr lvl="0"/>
            <a:r>
              <a:rPr lang="en-US" dirty="0"/>
              <a:t>If the defense is not raised, it is waived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Voidable contract</a:t>
            </a:r>
            <a:endParaRPr lang="en-US" dirty="0"/>
          </a:p>
          <a:p>
            <a:pPr lvl="0"/>
            <a:r>
              <a:rPr lang="en-US" dirty="0"/>
              <a:t>A defect in formation. </a:t>
            </a:r>
          </a:p>
          <a:p>
            <a:pPr lvl="0"/>
            <a:r>
              <a:rPr lang="en-US" dirty="0"/>
              <a:t>This means that one party can avoid or ratify the contract;</a:t>
            </a:r>
          </a:p>
          <a:p>
            <a:pPr lvl="0"/>
            <a:r>
              <a:rPr lang="en-US" dirty="0"/>
              <a:t> it may or may not be enforced</a:t>
            </a:r>
          </a:p>
          <a:p>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Oral contract statute of frauds promissory estoppel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Oral contract statute of frauds promissory estoppel </a:t>
            </a:r>
            <a:endParaRPr lang="en-US" dirty="0"/>
          </a:p>
          <a:p>
            <a:pPr lvl="0"/>
            <a:r>
              <a:rPr lang="en-US" dirty="0"/>
              <a:t>When it would be inequitable:</a:t>
            </a:r>
          </a:p>
          <a:p>
            <a:pPr lvl="1"/>
            <a:r>
              <a:rPr lang="en-US" dirty="0"/>
              <a:t>A party falsely tells the other party that the contract is outside the statute or that a writing will be executed</a:t>
            </a:r>
          </a:p>
          <a:p>
            <a:pPr lvl="1"/>
            <a:r>
              <a:rPr lang="en-US" dirty="0"/>
              <a:t>A party's actions foreseeably induce another to change her position in reliance on an oral agreement</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3</a:t>
            </a:r>
            <a:r>
              <a:rPr lang="en-US" baseline="30000" dirty="0"/>
              <a:t>rd</a:t>
            </a:r>
            <a:r>
              <a:rPr lang="en-US" dirty="0"/>
              <a:t> party beneficiaries</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 third party beneficiary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 third party beneficiary</a:t>
            </a:r>
            <a:endParaRPr lang="en-US" dirty="0"/>
          </a:p>
          <a:p>
            <a:pPr lvl="0"/>
            <a:r>
              <a:rPr lang="en-US" dirty="0"/>
              <a:t>Is not a party to the contract,</a:t>
            </a:r>
          </a:p>
          <a:p>
            <a:pPr lvl="1"/>
            <a:r>
              <a:rPr lang="en-US" dirty="0"/>
              <a:t> but still receives a benefit from the contract. </a:t>
            </a:r>
          </a:p>
          <a:p>
            <a:pPr lvl="0"/>
            <a:r>
              <a:rPr lang="en-US" dirty="0"/>
              <a:t>A third party beneficiary has enforceable rights when he or she:</a:t>
            </a:r>
          </a:p>
          <a:p>
            <a:pPr lvl="1"/>
            <a:r>
              <a:rPr lang="en-US" dirty="0"/>
              <a:t>Knows about the benefit</a:t>
            </a:r>
          </a:p>
          <a:p>
            <a:pPr lvl="1"/>
            <a:r>
              <a:rPr lang="en-US" dirty="0"/>
              <a:t>Relies on the benefit</a:t>
            </a:r>
          </a:p>
          <a:p>
            <a:pPr lvl="1"/>
            <a:r>
              <a:rPr lang="en-US" dirty="0"/>
              <a:t>Brings a suit to enforce the contract</a:t>
            </a:r>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Intended third party beneficiary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Intended third party beneficiary</a:t>
            </a:r>
            <a:endParaRPr lang="en-US" dirty="0"/>
          </a:p>
          <a:p>
            <a:pPr lvl="0"/>
            <a:r>
              <a:rPr lang="en-US" dirty="0"/>
              <a:t>Has contractual rights (once vested)</a:t>
            </a:r>
          </a:p>
          <a:p>
            <a:pPr lvl="1"/>
            <a:r>
              <a:rPr lang="en-US" dirty="0" smtClean="0"/>
              <a:t>that </a:t>
            </a:r>
            <a:r>
              <a:rPr lang="en-US" dirty="0"/>
              <a:t>are identified in the </a:t>
            </a:r>
            <a:r>
              <a:rPr lang="en-US" dirty="0" smtClean="0"/>
              <a:t>contract and</a:t>
            </a:r>
            <a:endParaRPr lang="en-US" dirty="0"/>
          </a:p>
          <a:p>
            <a:pPr lvl="0"/>
            <a:r>
              <a:rPr lang="en-US" dirty="0"/>
              <a:t>Receives performance directly</a:t>
            </a:r>
          </a:p>
          <a:p>
            <a:pPr lvl="0"/>
            <a:r>
              <a:rPr lang="en-US" dirty="0"/>
              <a:t>Has a relationship with promisee</a:t>
            </a:r>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Incidental third party beneficiary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Incidental third party beneficiary </a:t>
            </a:r>
            <a:endParaRPr lang="en-US" dirty="0"/>
          </a:p>
          <a:p>
            <a:pPr lvl="0"/>
            <a:r>
              <a:rPr lang="en-US" dirty="0"/>
              <a:t>Is a party who has no contractual rights </a:t>
            </a:r>
          </a:p>
          <a:p>
            <a:pPr lvl="1"/>
            <a:r>
              <a:rPr lang="en-US" dirty="0"/>
              <a:t>and was not an intended beneficiary</a:t>
            </a:r>
          </a:p>
          <a:p>
            <a:pPr lvl="1"/>
            <a:r>
              <a:rPr lang="en-US" dirty="0"/>
              <a:t> but still benefits from the contract. </a:t>
            </a:r>
          </a:p>
          <a:p>
            <a:r>
              <a:rPr lang="en-US" dirty="0"/>
              <a:t>This individual is not named in contract or identified in any other way</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Third party beneficiary's rights vest (modernly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Express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Third party beneficiary's rights vest (modernly)</a:t>
            </a:r>
            <a:endParaRPr lang="en-US" dirty="0"/>
          </a:p>
          <a:p>
            <a:pPr lvl="0"/>
            <a:r>
              <a:rPr lang="en-US" dirty="0"/>
              <a:t>A beneficiary's rights vest (and at that point, an intended beneficiary can enforce them) when the beneficiary:</a:t>
            </a:r>
          </a:p>
          <a:p>
            <a:pPr lvl="1"/>
            <a:r>
              <a:rPr lang="en-US" dirty="0"/>
              <a:t>Assents to the </a:t>
            </a:r>
            <a:r>
              <a:rPr lang="en-US" dirty="0" smtClean="0"/>
              <a:t>promise at the </a:t>
            </a:r>
            <a:r>
              <a:rPr lang="en-US" dirty="0"/>
              <a:t>request of one of the parties</a:t>
            </a:r>
            <a:endParaRPr lang="en-US" dirty="0"/>
          </a:p>
          <a:p>
            <a:pPr lvl="1"/>
            <a:r>
              <a:rPr lang="en-US" dirty="0"/>
              <a:t>Initiates a lawsuit to enforce the contract</a:t>
            </a:r>
          </a:p>
          <a:p>
            <a:pPr lvl="1"/>
            <a:r>
              <a:rPr lang="en-US" dirty="0"/>
              <a:t>Changes his position in a significant manner in reliance on the contract</a:t>
            </a: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u="sng" dirty="0" smtClean="0"/>
              <a:t>Breach and defenses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4416170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Third party rights against promisor</a:t>
            </a:r>
            <a:endParaRPr lang="en-US" dirty="0"/>
          </a:p>
          <a:p>
            <a:pPr lvl="0"/>
            <a:r>
              <a:rPr lang="en-US" dirty="0" smtClean="0"/>
              <a:t>Creditor can sue both *while </a:t>
            </a:r>
            <a:r>
              <a:rPr lang="en-US" dirty="0" err="1" smtClean="0"/>
              <a:t>donee</a:t>
            </a:r>
            <a:r>
              <a:rPr lang="en-US" dirty="0" smtClean="0"/>
              <a:t> can only sue the promisor. </a:t>
            </a:r>
          </a:p>
          <a:p>
            <a:pPr lvl="0"/>
            <a:r>
              <a:rPr lang="en-US" dirty="0" smtClean="0"/>
              <a:t>The </a:t>
            </a:r>
            <a:r>
              <a:rPr lang="en-US" dirty="0"/>
              <a:t>promisor may assert against the beneficiary any defenses to the contract that could be asserted against the </a:t>
            </a:r>
            <a:r>
              <a:rPr lang="en-US" dirty="0" err="1" smtClean="0"/>
              <a:t>promisee</a:t>
            </a:r>
            <a:r>
              <a:rPr lang="en-US" dirty="0" smtClean="0"/>
              <a:t>, including counterclaims.</a:t>
            </a:r>
          </a:p>
          <a:p>
            <a:pPr lvl="0"/>
            <a:endParaRPr lang="en-US" dirty="0"/>
          </a:p>
          <a:p>
            <a:pPr lvl="1"/>
            <a:r>
              <a:rPr lang="en-US" sz="2200" dirty="0" smtClean="0"/>
              <a:t>(*Failure </a:t>
            </a:r>
            <a:r>
              <a:rPr lang="en-US" sz="2200" dirty="0"/>
              <a:t>of the promisor to perform means that the beneficiary can still sue the </a:t>
            </a:r>
            <a:r>
              <a:rPr lang="en-US" sz="2200" dirty="0" err="1"/>
              <a:t>promisee</a:t>
            </a:r>
            <a:r>
              <a:rPr lang="en-US" sz="2200" dirty="0"/>
              <a:t> to recover the preexisting debt</a:t>
            </a:r>
            <a:r>
              <a:rPr lang="en-US" sz="2200" dirty="0" smtClean="0"/>
              <a:t>.)</a:t>
            </a:r>
            <a:endParaRPr lang="en-US" sz="2200" dirty="0"/>
          </a:p>
        </p:txBody>
      </p:sp>
    </p:spTree>
    <p:extLst>
      <p:ext uri="{BB962C8B-B14F-4D97-AF65-F5344CB8AC3E}">
        <p14:creationId xmlns:p14="http://schemas.microsoft.com/office/powerpoint/2010/main" val="210835874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Promisee sue a promisor when performance is not rendered to a third party beneficiary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Promisee sue a promisor when performance is not rendered to a third party beneficiary</a:t>
            </a:r>
            <a:endParaRPr lang="en-US" dirty="0"/>
          </a:p>
          <a:p>
            <a:pPr lvl="0"/>
            <a:r>
              <a:rPr lang="en-US" dirty="0"/>
              <a:t>If the third party beneficiary was a creditor: </a:t>
            </a:r>
          </a:p>
          <a:p>
            <a:pPr lvl="1"/>
            <a:r>
              <a:rPr lang="en-US" dirty="0"/>
              <a:t>The promisee may recover damages against the promisor </a:t>
            </a:r>
            <a:r>
              <a:rPr lang="en-US" dirty="0" smtClean="0"/>
              <a:t>if </a:t>
            </a:r>
            <a:r>
              <a:rPr lang="en-US" dirty="0"/>
              <a:t>he already paid the third-party beneficiary,</a:t>
            </a:r>
          </a:p>
          <a:p>
            <a:pPr lvl="1"/>
            <a:r>
              <a:rPr lang="en-US" dirty="0"/>
              <a:t> and he may compel specific performance if he has not paid the debt yet</a:t>
            </a:r>
          </a:p>
          <a:p>
            <a:pPr lvl="0"/>
            <a:r>
              <a:rPr lang="en-US" dirty="0"/>
              <a:t>If the third party beneficiary was a donee:</a:t>
            </a:r>
          </a:p>
          <a:p>
            <a:pPr lvl="1"/>
            <a:r>
              <a:rPr lang="en-US" dirty="0"/>
              <a:t> The majority view allows the promisee to recover nominal damages</a:t>
            </a:r>
          </a:p>
          <a:p>
            <a:pPr lvl="1"/>
            <a:r>
              <a:rPr lang="en-US" dirty="0"/>
              <a:t> or compel specific performance</a:t>
            </a: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smtClean="0"/>
              <a:t>Assignments </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Assignment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u="sng" dirty="0"/>
              <a:t>Assignment </a:t>
            </a:r>
            <a:endParaRPr lang="en-US" dirty="0"/>
          </a:p>
          <a:p>
            <a:pPr lvl="0"/>
            <a:r>
              <a:rPr lang="en-US" dirty="0" smtClean="0"/>
              <a:t>A voluntary, present transfer of a right under an existing contract which only </a:t>
            </a:r>
            <a:r>
              <a:rPr lang="en-US" dirty="0"/>
              <a:t>transfers the rights/benefits to a new </a:t>
            </a:r>
            <a:r>
              <a:rPr lang="en-US" dirty="0" smtClean="0"/>
              <a:t>owner. And the </a:t>
            </a:r>
            <a:r>
              <a:rPr lang="en-US" dirty="0"/>
              <a:t>obligations remain with the previous owner. </a:t>
            </a:r>
            <a:endParaRPr lang="en-US" dirty="0" smtClean="0"/>
          </a:p>
          <a:p>
            <a:pPr lvl="0"/>
            <a:r>
              <a:rPr lang="en-US" dirty="0" smtClean="0"/>
              <a:t>All </a:t>
            </a:r>
            <a:r>
              <a:rPr lang="en-US" dirty="0"/>
              <a:t>contract rights are assignable as long as the assignment </a:t>
            </a:r>
          </a:p>
          <a:p>
            <a:pPr lvl="1"/>
            <a:r>
              <a:rPr lang="en-US" dirty="0"/>
              <a:t>does not substantially change the duties or risks to the non-assigning party</a:t>
            </a:r>
          </a:p>
          <a:p>
            <a:pPr lvl="0"/>
            <a:r>
              <a:rPr lang="en-US" dirty="0"/>
              <a:t>Assignments are revocable without consideration but irrevocable with consideration</a:t>
            </a:r>
          </a:p>
          <a:p>
            <a:pPr lvl="0"/>
            <a:r>
              <a:rPr lang="en-US" dirty="0"/>
              <a:t>An assignment creates privity of contract between the obligor and the assignee </a:t>
            </a:r>
          </a:p>
          <a:p>
            <a:pPr lvl="1"/>
            <a:r>
              <a:rPr lang="en-US" dirty="0"/>
              <a:t>and cuts off privity between the obligor and the assignor</a:t>
            </a:r>
          </a:p>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Clause barring assignment of a contract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Clause barring assignment of a contract </a:t>
            </a:r>
            <a:endParaRPr lang="en-US" dirty="0"/>
          </a:p>
          <a:p>
            <a:pPr lvl="0"/>
            <a:r>
              <a:rPr lang="en-US" dirty="0"/>
              <a:t>The clause typically will be construed to bar only assignment of the assignor's duties. </a:t>
            </a:r>
          </a:p>
          <a:p>
            <a:pPr lvl="0"/>
            <a:r>
              <a:rPr lang="en-US" dirty="0"/>
              <a:t>With such a clause, the affected party has the right to sue for damages, if any; </a:t>
            </a:r>
          </a:p>
          <a:p>
            <a:pPr lvl="1"/>
            <a:r>
              <a:rPr lang="en-US" dirty="0"/>
              <a:t>however, the assignment will generally still be allowed.  (power, right)</a:t>
            </a:r>
          </a:p>
          <a:p>
            <a:pPr lvl="0"/>
            <a:r>
              <a:rPr lang="en-US" dirty="0"/>
              <a:t>A contract prohibiting all assignments is void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Express contract</a:t>
            </a:r>
            <a:endParaRPr lang="en-US" dirty="0"/>
          </a:p>
          <a:p>
            <a:pPr lvl="0"/>
            <a:r>
              <a:rPr lang="en-US" dirty="0"/>
              <a:t>The parties' language (oral or written) indicates explicitly that they made a contract</a:t>
            </a:r>
          </a:p>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Gratuitous assignments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Gratuitous assignments</a:t>
            </a:r>
            <a:endParaRPr lang="en-US" dirty="0"/>
          </a:p>
          <a:p>
            <a:r>
              <a:rPr lang="en-US" dirty="0" smtClean="0"/>
              <a:t>When </a:t>
            </a:r>
            <a:r>
              <a:rPr lang="en-US" dirty="0"/>
              <a:t>a contract right is assigned to a party </a:t>
            </a:r>
            <a:r>
              <a:rPr lang="en-US" dirty="0" smtClean="0"/>
              <a:t>gratuitously, </a:t>
            </a:r>
            <a:r>
              <a:rPr lang="en-US" dirty="0"/>
              <a:t>the assignor retains the power to revoke the assignment </a:t>
            </a:r>
            <a:r>
              <a:rPr lang="en-US" dirty="0" smtClean="0"/>
              <a:t>by </a:t>
            </a:r>
          </a:p>
          <a:p>
            <a:pPr lvl="1"/>
            <a:r>
              <a:rPr lang="en-US" dirty="0"/>
              <a:t>express revocation, </a:t>
            </a:r>
          </a:p>
          <a:p>
            <a:pPr lvl="1"/>
            <a:r>
              <a:rPr lang="en-US" dirty="0"/>
              <a:t>subsequent assignment of the right to someone else, </a:t>
            </a:r>
          </a:p>
          <a:p>
            <a:pPr lvl="1"/>
            <a:r>
              <a:rPr lang="en-US" dirty="0"/>
              <a:t>death or incapacity of the assignor, </a:t>
            </a:r>
          </a:p>
          <a:p>
            <a:r>
              <a:rPr lang="en-US" dirty="0" smtClean="0"/>
              <a:t>(However there are exceptions)</a:t>
            </a: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u="sng" dirty="0" smtClean="0"/>
              <a:t>When gratuitous assignments become Irrevocable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Revocability of </a:t>
            </a:r>
            <a:r>
              <a:rPr lang="en-US" b="1" u="sng" dirty="0" smtClean="0"/>
              <a:t>gratuitous assignments</a:t>
            </a:r>
            <a:endParaRPr lang="en-US" dirty="0"/>
          </a:p>
          <a:p>
            <a:r>
              <a:rPr lang="en-US" dirty="0" smtClean="0"/>
              <a:t>A gratuitous assignment will become irrevocable if the assignee:</a:t>
            </a:r>
          </a:p>
          <a:p>
            <a:pPr lvl="1"/>
            <a:r>
              <a:rPr lang="en-US" dirty="0"/>
              <a:t>A</a:t>
            </a:r>
            <a:r>
              <a:rPr lang="en-US" dirty="0" smtClean="0"/>
              <a:t>lready received </a:t>
            </a:r>
            <a:r>
              <a:rPr lang="en-US" dirty="0"/>
              <a:t>payment from the obligor, or </a:t>
            </a:r>
          </a:p>
          <a:p>
            <a:pPr lvl="1"/>
            <a:r>
              <a:rPr lang="en-US" dirty="0" smtClean="0"/>
              <a:t>Has </a:t>
            </a:r>
            <a:r>
              <a:rPr lang="en-US" dirty="0"/>
              <a:t>relied on the assignment or </a:t>
            </a:r>
          </a:p>
          <a:p>
            <a:pPr lvl="1"/>
            <a:r>
              <a:rPr lang="en-US" dirty="0" smtClean="0"/>
              <a:t>Has brought </a:t>
            </a:r>
            <a:r>
              <a:rPr lang="en-US" dirty="0"/>
              <a:t>suit to enforce it</a:t>
            </a:r>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Assignee's rights against the obligor, and the obligor's defenses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Assignee's rights against the obligor, and the obligor's </a:t>
            </a:r>
            <a:r>
              <a:rPr lang="en-US" b="1" u="sng" dirty="0" smtClean="0"/>
              <a:t>defenses</a:t>
            </a:r>
            <a:endParaRPr lang="en-US" dirty="0"/>
          </a:p>
          <a:p>
            <a:r>
              <a:rPr lang="en-US" dirty="0" smtClean="0"/>
              <a:t>If the obligor breaches, the assignee holds the exclusive right to bring suit.</a:t>
            </a:r>
          </a:p>
          <a:p>
            <a:r>
              <a:rPr lang="en-US" dirty="0" smtClean="0"/>
              <a:t>However, because </a:t>
            </a:r>
            <a:r>
              <a:rPr lang="en-US" dirty="0"/>
              <a:t>the assignee "stands in the shoes" of the assignor, the obligor can raise any defense to the contract that the obligor could have raised against the assignor</a:t>
            </a: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Assignee's rights against the assignor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Assignee's rights against the assignor</a:t>
            </a:r>
            <a:endParaRPr lang="en-US" dirty="0"/>
          </a:p>
          <a:p>
            <a:pPr lvl="0"/>
            <a:r>
              <a:rPr lang="en-US" dirty="0"/>
              <a:t>The assignor is deemed to have given the assignee the implied </a:t>
            </a:r>
            <a:r>
              <a:rPr lang="en-US" dirty="0" smtClean="0"/>
              <a:t>warranty, meaning that the right to assign is </a:t>
            </a:r>
            <a:r>
              <a:rPr lang="en-US" dirty="0"/>
              <a:t>not subject to defenses. </a:t>
            </a:r>
          </a:p>
          <a:p>
            <a:pPr lvl="1"/>
            <a:r>
              <a:rPr lang="en-US" dirty="0" smtClean="0"/>
              <a:t>If </a:t>
            </a:r>
            <a:r>
              <a:rPr lang="en-US" dirty="0"/>
              <a:t>the contract had a provision that made the assignment ineffective, the assignee could sue the assignor for breach of this implied warranty. </a:t>
            </a:r>
            <a:endParaRPr lang="en-US" dirty="0" smtClean="0"/>
          </a:p>
          <a:p>
            <a:pPr lvl="1"/>
            <a:r>
              <a:rPr lang="en-US" dirty="0" smtClean="0"/>
              <a:t>Similarly</a:t>
            </a:r>
            <a:r>
              <a:rPr lang="en-US" dirty="0"/>
              <a:t>, the assignee could also sue under this theory if the assignor wrongfully revoked the assignment</a:t>
            </a:r>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Priorities of assignments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Priorities of assignments</a:t>
            </a:r>
            <a:endParaRPr lang="en-US" dirty="0"/>
          </a:p>
          <a:p>
            <a:pPr lvl="0"/>
            <a:r>
              <a:rPr lang="en-US" dirty="0"/>
              <a:t>Common law majority: first in time (subject to giving notice) </a:t>
            </a:r>
          </a:p>
          <a:p>
            <a:pPr lvl="0"/>
            <a:r>
              <a:rPr lang="en-US" dirty="0"/>
              <a:t>common law minority: first to give notice (race notice) </a:t>
            </a:r>
          </a:p>
          <a:p>
            <a:pPr lvl="0"/>
            <a:r>
              <a:rPr lang="en-US" dirty="0"/>
              <a:t>UCC majority first to record a financing statement (subject to giving notice)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Implied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Delegation of duties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Delegation of duties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Delegation of duties</a:t>
            </a:r>
            <a:endParaRPr lang="en-US" dirty="0"/>
          </a:p>
          <a:p>
            <a:pPr lvl="0"/>
            <a:r>
              <a:rPr lang="en-US" dirty="0" smtClean="0"/>
              <a:t>Occurs </a:t>
            </a:r>
            <a:r>
              <a:rPr lang="en-US" dirty="0"/>
              <a:t>when one party transfers his duties or liabilities under a contract to </a:t>
            </a:r>
            <a:r>
              <a:rPr lang="en-US" dirty="0" smtClean="0"/>
              <a:t>another</a:t>
            </a:r>
          </a:p>
          <a:p>
            <a:pPr lvl="1"/>
            <a:r>
              <a:rPr lang="en-US" dirty="0" smtClean="0"/>
              <a:t>(</a:t>
            </a:r>
            <a:r>
              <a:rPr lang="en-US" dirty="0" smtClean="0"/>
              <a:t>A </a:t>
            </a:r>
            <a:r>
              <a:rPr lang="en-US" dirty="0"/>
              <a:t>delegates to C some of the work he contracted to do for </a:t>
            </a:r>
            <a:r>
              <a:rPr lang="en-US" dirty="0" smtClean="0"/>
              <a:t>B) </a:t>
            </a:r>
            <a:endParaRPr lang="en-US" dirty="0"/>
          </a:p>
          <a:p>
            <a:pPr lvl="0"/>
            <a:r>
              <a:rPr lang="en-US" dirty="0"/>
              <a:t>All duties may be delegated unless:</a:t>
            </a:r>
          </a:p>
          <a:p>
            <a:pPr lvl="1"/>
            <a:r>
              <a:rPr lang="en-US" dirty="0"/>
              <a:t>They involve personal judgment and skill</a:t>
            </a:r>
          </a:p>
          <a:p>
            <a:pPr lvl="1"/>
            <a:r>
              <a:rPr lang="en-US" dirty="0"/>
              <a:t>They change the obligee's expectancy </a:t>
            </a:r>
          </a:p>
          <a:p>
            <a:pPr lvl="1"/>
            <a:r>
              <a:rPr lang="en-US" dirty="0"/>
              <a:t>There is a contractual restriction</a:t>
            </a:r>
          </a:p>
          <a:p>
            <a:r>
              <a:rPr lang="en-US" dirty="0" smtClean="0"/>
              <a:t>Delegator remains liable unless novation.</a:t>
            </a:r>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u="sng" dirty="0" smtClean="0"/>
              <a:t>Breach of delegated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Rights and liabilities of the obligee</a:t>
            </a:r>
            <a:endParaRPr lang="en-US" dirty="0"/>
          </a:p>
          <a:p>
            <a:pPr lvl="0"/>
            <a:r>
              <a:rPr lang="en-US" dirty="0"/>
              <a:t>If the delegatee fails to perform satisfactorily, the obligee may elect </a:t>
            </a:r>
            <a:endParaRPr lang="en-US" dirty="0" smtClean="0"/>
          </a:p>
          <a:p>
            <a:pPr lvl="1"/>
            <a:r>
              <a:rPr lang="en-US" dirty="0" smtClean="0"/>
              <a:t>to </a:t>
            </a:r>
            <a:r>
              <a:rPr lang="en-US" dirty="0"/>
              <a:t>treat this failure as a breach of the original contract by the delegator </a:t>
            </a:r>
            <a:r>
              <a:rPr lang="en-US" dirty="0" smtClean="0"/>
              <a:t>(thus sue delegator) or </a:t>
            </a:r>
          </a:p>
          <a:p>
            <a:pPr lvl="1"/>
            <a:r>
              <a:rPr lang="en-US" dirty="0" smtClean="0"/>
              <a:t>may </a:t>
            </a:r>
            <a:r>
              <a:rPr lang="en-US" dirty="0"/>
              <a:t>assert himself as a third party beneficiary of the contract between the delegator and the delegatee, and can claim all remedies due to a third party. </a:t>
            </a:r>
            <a:endParaRPr lang="en-US" dirty="0" smtClean="0"/>
          </a:p>
          <a:p>
            <a:pPr lvl="2"/>
            <a:r>
              <a:rPr lang="en-US" dirty="0" smtClean="0"/>
              <a:t>(i.e. can </a:t>
            </a:r>
            <a:r>
              <a:rPr lang="en-US" dirty="0"/>
              <a:t>compel the delegatee </a:t>
            </a:r>
            <a:r>
              <a:rPr lang="en-US" dirty="0" smtClean="0"/>
              <a:t>to </a:t>
            </a:r>
            <a:r>
              <a:rPr lang="en-US" dirty="0"/>
              <a:t>perform or bring suit for </a:t>
            </a:r>
            <a:r>
              <a:rPr lang="en-US" dirty="0" smtClean="0"/>
              <a:t>non-performance)</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Parol evidence rule</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Parol evidence rule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Parol evidence rule</a:t>
            </a:r>
            <a:endParaRPr lang="en-US" dirty="0"/>
          </a:p>
          <a:p>
            <a:pPr lvl="0"/>
            <a:r>
              <a:rPr lang="en-US" dirty="0" smtClean="0"/>
              <a:t>There </a:t>
            </a:r>
            <a:r>
              <a:rPr lang="en-US" dirty="0"/>
              <a:t>is a </a:t>
            </a:r>
            <a:r>
              <a:rPr lang="en-US" dirty="0" smtClean="0"/>
              <a:t>presumption </a:t>
            </a:r>
            <a:r>
              <a:rPr lang="en-US" dirty="0"/>
              <a:t>that a contract is a full and complete representation </a:t>
            </a:r>
            <a:r>
              <a:rPr lang="en-US" dirty="0" smtClean="0"/>
              <a:t>of </a:t>
            </a:r>
            <a:r>
              <a:rPr lang="en-US" dirty="0"/>
              <a:t>the parties' intentions and agreements</a:t>
            </a:r>
            <a:r>
              <a:rPr lang="en-US" dirty="0" smtClean="0"/>
              <a:t>.</a:t>
            </a:r>
          </a:p>
          <a:p>
            <a:pPr lvl="1"/>
            <a:r>
              <a:rPr lang="en-US" dirty="0" smtClean="0"/>
              <a:t>So Generally</a:t>
            </a:r>
            <a:r>
              <a:rPr lang="en-US" dirty="0"/>
              <a:t>, the parol evidence rule bars from evidence prior or contemporaneous negotiations and agreements that contradict, modify, or vary contractual </a:t>
            </a:r>
            <a:r>
              <a:rPr lang="en-US" dirty="0" smtClean="0"/>
              <a:t>terms.</a:t>
            </a:r>
          </a:p>
          <a:p>
            <a:r>
              <a:rPr lang="en-US" dirty="0" smtClean="0"/>
              <a:t>However</a:t>
            </a:r>
            <a:r>
              <a:rPr lang="en-US" dirty="0"/>
              <a:t>, if the </a:t>
            </a:r>
            <a:r>
              <a:rPr lang="en-US" dirty="0" smtClean="0"/>
              <a:t>court finds that the writing is only partially integrated:</a:t>
            </a:r>
          </a:p>
          <a:p>
            <a:pPr lvl="1"/>
            <a:r>
              <a:rPr lang="en-US" dirty="0" smtClean="0"/>
              <a:t>evidence </a:t>
            </a:r>
            <a:r>
              <a:rPr lang="en-US" dirty="0"/>
              <a:t>of the prior agreement may be admitted if </a:t>
            </a:r>
            <a:r>
              <a:rPr lang="en-US" dirty="0" smtClean="0"/>
              <a:t> the prior agreement does not contradict the writing but merely supplements it. </a:t>
            </a:r>
          </a:p>
          <a:p>
            <a:r>
              <a:rPr lang="en-US" dirty="0" smtClean="0"/>
              <a:t>However, there are exceptions….</a:t>
            </a:r>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Parol evidence final </a:t>
            </a:r>
            <a:r>
              <a:rPr lang="en-US" b="1" u="sng" dirty="0" smtClean="0"/>
              <a:t>expression or partial integration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u="sng" dirty="0"/>
              <a:t>Parol evidence final </a:t>
            </a:r>
            <a:r>
              <a:rPr lang="en-US" b="1" u="sng" dirty="0" smtClean="0"/>
              <a:t>expression or partial integration</a:t>
            </a:r>
            <a:endParaRPr lang="en-US" dirty="0"/>
          </a:p>
          <a:p>
            <a:r>
              <a:rPr lang="en-US" dirty="0"/>
              <a:t>A final agreement is either a partial or complete integration. </a:t>
            </a:r>
            <a:endParaRPr lang="en-US" dirty="0" smtClean="0"/>
          </a:p>
          <a:p>
            <a:r>
              <a:rPr lang="en-US" dirty="0" smtClean="0"/>
              <a:t>If </a:t>
            </a:r>
            <a:r>
              <a:rPr lang="en-US" dirty="0"/>
              <a:t>it contains some, but not all, of the terms as to which the parties have agreed then it is a partial integration. This means that the writing was a final agreement between the parties (and not mere preliminary negotiations) as to some terms, but not as to others. </a:t>
            </a:r>
            <a:endParaRPr lang="en-US" dirty="0" smtClean="0"/>
          </a:p>
          <a:p>
            <a:r>
              <a:rPr lang="en-US" dirty="0"/>
              <a:t>I</a:t>
            </a:r>
            <a:r>
              <a:rPr lang="en-US" dirty="0" smtClean="0"/>
              <a:t>f </a:t>
            </a:r>
            <a:r>
              <a:rPr lang="en-US" dirty="0"/>
              <a:t>the writing were to contain all of the terms as to which the parties agreed, then it would be a complete integration. </a:t>
            </a:r>
            <a:r>
              <a:rPr lang="en-US" dirty="0" smtClean="0"/>
              <a:t>Merger clause = FINAL.</a:t>
            </a:r>
          </a:p>
          <a:p>
            <a:pPr lvl="1"/>
            <a:r>
              <a:rPr lang="en-US" sz="2400" dirty="0" smtClean="0"/>
              <a:t>The </a:t>
            </a:r>
            <a:r>
              <a:rPr lang="en-US" sz="2400" dirty="0"/>
              <a:t>importance of the distinction between partial and complete integrations is relevant to what evidence is excluded under the parol evidence rule. For both complete and partial integrations, evidence contradicting the writing is excluded under the parol evidence rule. However, for a partial integration, terms that supplement the writing are admissible. To put it mildly, this can be an extremely subtle (and subjective)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Implied contract</a:t>
            </a:r>
            <a:endParaRPr lang="en-US" dirty="0"/>
          </a:p>
          <a:p>
            <a:pPr lvl="0"/>
            <a:r>
              <a:rPr lang="en-US" dirty="0"/>
              <a:t>The parties' conduct indicates that they made a contract</a:t>
            </a:r>
          </a:p>
          <a:p>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Parol evidence may be introduced to prove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Parol evidence may be introduced to prove:</a:t>
            </a:r>
            <a:endParaRPr lang="en-US" dirty="0"/>
          </a:p>
          <a:p>
            <a:pPr lvl="0"/>
            <a:r>
              <a:rPr lang="en-US" dirty="0"/>
              <a:t>Formation </a:t>
            </a:r>
            <a:r>
              <a:rPr lang="en-US" dirty="0" smtClean="0"/>
              <a:t>defects (Fraud, Duress, undue influence)</a:t>
            </a:r>
            <a:endParaRPr lang="en-US" dirty="0"/>
          </a:p>
          <a:p>
            <a:pPr lvl="0"/>
            <a:r>
              <a:rPr lang="en-US" dirty="0"/>
              <a:t>Conditions precedent to contract</a:t>
            </a:r>
          </a:p>
          <a:p>
            <a:pPr lvl="0"/>
            <a:r>
              <a:rPr lang="en-US" dirty="0"/>
              <a:t>Parties' intent for ambiguous terms</a:t>
            </a:r>
          </a:p>
          <a:p>
            <a:pPr lvl="0"/>
            <a:r>
              <a:rPr lang="en-US" dirty="0"/>
              <a:t>Problems with consideration</a:t>
            </a:r>
          </a:p>
          <a:p>
            <a:pPr lvl="0"/>
            <a:r>
              <a:rPr lang="en-US" dirty="0"/>
              <a:t>Prior agreement that was inaccurately recorded</a:t>
            </a:r>
          </a:p>
          <a:p>
            <a:pPr lvl="0"/>
            <a:r>
              <a:rPr lang="en-US" dirty="0"/>
              <a:t>Collateral agreements</a:t>
            </a:r>
          </a:p>
          <a:p>
            <a:pPr lvl="0"/>
            <a:r>
              <a:rPr lang="en-US" dirty="0"/>
              <a:t>Later </a:t>
            </a:r>
            <a:r>
              <a:rPr lang="en-US" dirty="0" smtClean="0"/>
              <a:t>modifications ok</a:t>
            </a:r>
            <a:endParaRPr lang="en-US" dirty="0"/>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Parol Evidence Rule under the U.C.C.</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Parol Evidence Rule under the U.C.C.</a:t>
            </a:r>
            <a:endParaRPr lang="en-US" dirty="0"/>
          </a:p>
          <a:p>
            <a:pPr lvl="0"/>
            <a:r>
              <a:rPr lang="en-US" dirty="0"/>
              <a:t>Under the U.C.C., parties cannot contradict a writing but may add consistent terms </a:t>
            </a:r>
          </a:p>
          <a:p>
            <a:pPr lvl="1"/>
            <a:r>
              <a:rPr lang="en-US" dirty="0"/>
              <a:t>unless there is a merger clause </a:t>
            </a:r>
          </a:p>
          <a:p>
            <a:pPr lvl="1"/>
            <a:r>
              <a:rPr lang="en-US" dirty="0"/>
              <a:t>or the court finds that from the surrounding circumstances the writing was intended </a:t>
            </a:r>
          </a:p>
          <a:p>
            <a:pPr lvl="2"/>
            <a:r>
              <a:rPr lang="en-US" dirty="0"/>
              <a:t>as a complete and exclusive statement of the terms of the agreement </a:t>
            </a:r>
          </a:p>
          <a:p>
            <a:pPr lvl="0"/>
            <a:r>
              <a:rPr lang="en-US" dirty="0"/>
              <a:t>Further, the U.C.C. allows a written contract's terms to be explained or supplemented by the parties' </a:t>
            </a:r>
          </a:p>
          <a:p>
            <a:pPr lvl="1"/>
            <a:r>
              <a:rPr lang="en-US" dirty="0"/>
              <a:t>course of dealing, trade usage or the course of performance to date</a:t>
            </a:r>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Conditions and promises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t>A promise</a:t>
            </a:r>
            <a:r>
              <a:rPr lang="en-US" dirty="0"/>
              <a:t/>
            </a:r>
            <a:br>
              <a:rPr lang="en-US" dirty="0"/>
            </a:br>
            <a:r>
              <a:rPr lang="en-US" dirty="0"/>
              <a:t>Is a guarantee to do or not do something. </a:t>
            </a:r>
            <a:br>
              <a:rPr lang="en-US" dirty="0"/>
            </a:br>
            <a:r>
              <a:rPr lang="en-US" dirty="0"/>
              <a:t>An unfulfilled promise is a breach.</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b="1" u="sng" dirty="0"/>
              <a:t>A promise</a:t>
            </a:r>
            <a:endParaRPr lang="en-US" dirty="0"/>
          </a:p>
          <a:p>
            <a:pPr lvl="0"/>
            <a:r>
              <a:rPr lang="en-US" dirty="0"/>
              <a:t>Is a guarantee to do or not do something. </a:t>
            </a:r>
          </a:p>
          <a:p>
            <a:pPr lvl="0"/>
            <a:r>
              <a:rPr lang="en-US" dirty="0"/>
              <a:t>An unfulfilled promise is a breach.</a:t>
            </a:r>
          </a:p>
          <a:p>
            <a:pPr lvl="0"/>
            <a:r>
              <a:rPr lang="en-US" dirty="0" smtClean="0"/>
              <a:t>Is </a:t>
            </a:r>
            <a:r>
              <a:rPr lang="en-US" dirty="0"/>
              <a:t>a guarantee to do or not do something. </a:t>
            </a:r>
          </a:p>
          <a:p>
            <a:pPr lvl="0"/>
            <a:r>
              <a:rPr lang="en-US" dirty="0"/>
              <a:t>An unfulfilled promise is a breach.</a:t>
            </a:r>
          </a:p>
          <a:p>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Contractual condition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Contractual condition </a:t>
            </a:r>
            <a:endParaRPr lang="en-US" dirty="0"/>
          </a:p>
          <a:p>
            <a:pPr lvl="0"/>
            <a:r>
              <a:rPr lang="en-US" dirty="0"/>
              <a:t>Is an occurrence or circumstance that triggers or cancels duties.</a:t>
            </a:r>
          </a:p>
          <a:p>
            <a:pPr lvl="0"/>
            <a:r>
              <a:rPr lang="en-US" dirty="0"/>
              <a:t> An unfulfilled condition relieves the other party of the obligation to perform. </a:t>
            </a:r>
          </a:p>
          <a:p>
            <a:pPr lvl="0"/>
            <a:r>
              <a:rPr lang="en-US" dirty="0"/>
              <a:t>Promise versus a condition: The intent of the parties' controls.</a:t>
            </a:r>
          </a:p>
          <a:p>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Condition precedent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Quasi-contract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Condition precedent </a:t>
            </a:r>
            <a:endParaRPr lang="en-US" dirty="0"/>
          </a:p>
          <a:p>
            <a:pPr lvl="0"/>
            <a:r>
              <a:rPr lang="en-US" dirty="0"/>
              <a:t>Is something that must occur before performance is required.</a:t>
            </a:r>
          </a:p>
          <a:p>
            <a:pPr lvl="0"/>
            <a:r>
              <a:rPr lang="en-US" dirty="0"/>
              <a:t> The plaintiff has the burden to plead and prove the condition precedent </a:t>
            </a:r>
          </a:p>
          <a:p>
            <a:pPr lvl="1"/>
            <a:r>
              <a:rPr lang="en-US" dirty="0"/>
              <a:t>because her claim is that the defendant has a duty to perform</a:t>
            </a:r>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Concurrent conditions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Concurrent conditions </a:t>
            </a:r>
            <a:endParaRPr lang="en-US" dirty="0"/>
          </a:p>
          <a:p>
            <a:pPr lvl="0"/>
            <a:r>
              <a:rPr lang="en-US" dirty="0"/>
              <a:t>Are those that occur at same time. </a:t>
            </a:r>
          </a:p>
          <a:p>
            <a:pPr lvl="0"/>
            <a:r>
              <a:rPr lang="en-US" dirty="0"/>
              <a:t>If one condition has happened, the other is due</a:t>
            </a:r>
          </a:p>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Condition subsequent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Condition subsequent</a:t>
            </a:r>
            <a:endParaRPr lang="en-US" dirty="0"/>
          </a:p>
          <a:p>
            <a:pPr lvl="0"/>
            <a:r>
              <a:rPr lang="en-US" dirty="0"/>
              <a:t>Performance cuts off the preceding duty, </a:t>
            </a:r>
          </a:p>
          <a:p>
            <a:pPr lvl="1"/>
            <a:r>
              <a:rPr lang="en-US" dirty="0"/>
              <a:t>Which leaves no remaining duty to perform.</a:t>
            </a:r>
          </a:p>
          <a:p>
            <a:pPr lvl="0"/>
            <a:r>
              <a:rPr lang="en-US" dirty="0"/>
              <a:t>If there is a condition subsequent, the defendant must plead and prove the condition</a:t>
            </a:r>
          </a:p>
          <a:p>
            <a:pPr lvl="1"/>
            <a:r>
              <a:rPr lang="en-US" dirty="0"/>
              <a:t> because his claim is that his duty has been terminated</a:t>
            </a:r>
          </a:p>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Express and implied conditions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Express and implied conditions</a:t>
            </a:r>
            <a:endParaRPr lang="en-US" dirty="0"/>
          </a:p>
          <a:p>
            <a:pPr lvl="0"/>
            <a:r>
              <a:rPr lang="en-US" dirty="0"/>
              <a:t>An express condition is a condition stated in the language of the contract.</a:t>
            </a:r>
          </a:p>
          <a:p>
            <a:pPr lvl="0"/>
            <a:r>
              <a:rPr lang="en-US" dirty="0"/>
              <a:t> An implied condition is a condition inferred through the language of the contract</a:t>
            </a:r>
          </a:p>
          <a:p>
            <a:pPr lvl="1"/>
            <a:r>
              <a:rPr lang="en-US" dirty="0"/>
              <a:t> in conjunction with the intent of the parties.</a:t>
            </a:r>
          </a:p>
          <a:p>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 constructive condition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 constructive condition</a:t>
            </a:r>
            <a:endParaRPr lang="en-US" dirty="0"/>
          </a:p>
          <a:p>
            <a:pPr lvl="0"/>
            <a:r>
              <a:rPr lang="en-US" dirty="0"/>
              <a:t>Is a condition inferred from a contract without considering </a:t>
            </a:r>
          </a:p>
          <a:p>
            <a:pPr lvl="1"/>
            <a:r>
              <a:rPr lang="en-US" dirty="0"/>
              <a:t>what the parties' intention was at formation</a:t>
            </a:r>
          </a:p>
          <a:p>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Contractual conditions may be excused by: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Quasi-contract</a:t>
            </a:r>
            <a:endParaRPr lang="en-US" dirty="0"/>
          </a:p>
          <a:p>
            <a:pPr lvl="0"/>
            <a:r>
              <a:rPr lang="en-US" dirty="0"/>
              <a:t>A quasi-contract is not actually a contract,</a:t>
            </a:r>
          </a:p>
          <a:p>
            <a:pPr lvl="0"/>
            <a:r>
              <a:rPr lang="en-US" dirty="0"/>
              <a:t> it arises when one party is unjustly enriched </a:t>
            </a:r>
          </a:p>
          <a:p>
            <a:pPr lvl="1"/>
            <a:r>
              <a:rPr lang="en-US" dirty="0"/>
              <a:t>and requires that party to pay in restitution.</a:t>
            </a:r>
          </a:p>
          <a:p>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b="1" u="sng" dirty="0"/>
              <a:t>Contractual conditions may be excused by:</a:t>
            </a:r>
            <a:endParaRPr lang="en-US" dirty="0"/>
          </a:p>
          <a:p>
            <a:pPr lvl="0"/>
            <a:r>
              <a:rPr lang="en-US" dirty="0"/>
              <a:t>Failure to cooperate: </a:t>
            </a:r>
          </a:p>
          <a:p>
            <a:pPr lvl="1"/>
            <a:r>
              <a:rPr lang="en-US" dirty="0"/>
              <a:t>One party prevents a condition from happening</a:t>
            </a:r>
          </a:p>
          <a:p>
            <a:pPr lvl="0"/>
            <a:r>
              <a:rPr lang="en-US" dirty="0"/>
              <a:t>Actual breach:</a:t>
            </a:r>
          </a:p>
          <a:p>
            <a:pPr lvl="1"/>
            <a:r>
              <a:rPr lang="en-US" dirty="0"/>
              <a:t>Excuses the conditions for the non-breaching party</a:t>
            </a:r>
          </a:p>
          <a:p>
            <a:pPr lvl="0"/>
            <a:r>
              <a:rPr lang="en-US" dirty="0"/>
              <a:t>Anticipatory repudiation: </a:t>
            </a:r>
          </a:p>
          <a:p>
            <a:pPr lvl="1"/>
            <a:r>
              <a:rPr lang="en-US" dirty="0"/>
              <a:t>An unequivocal statement that one party will not be able to perform</a:t>
            </a:r>
          </a:p>
          <a:p>
            <a:pPr lvl="1"/>
            <a:r>
              <a:rPr lang="en-US" dirty="0"/>
              <a:t> excuses conditions on both sides</a:t>
            </a:r>
          </a:p>
          <a:p>
            <a:pPr lvl="0"/>
            <a:r>
              <a:rPr lang="en-US" dirty="0"/>
              <a:t> Prospective inability to perform: </a:t>
            </a:r>
          </a:p>
          <a:p>
            <a:pPr lvl="1"/>
            <a:r>
              <a:rPr lang="en-US" dirty="0"/>
              <a:t>If it is reasonable to believe one party won't perform, the condition is excused</a:t>
            </a:r>
          </a:p>
          <a:p>
            <a:pPr lvl="0"/>
            <a:r>
              <a:rPr lang="en-US" dirty="0"/>
              <a:t>Substantial performance: </a:t>
            </a:r>
          </a:p>
          <a:p>
            <a:pPr lvl="1"/>
            <a:r>
              <a:rPr lang="en-US" dirty="0"/>
              <a:t>One party commits a minor breach, but most of the job is done</a:t>
            </a:r>
          </a:p>
          <a:p>
            <a:pPr lvl="0"/>
            <a:r>
              <a:rPr lang="en-US" dirty="0"/>
              <a:t>Divisibility of contract:</a:t>
            </a:r>
          </a:p>
          <a:p>
            <a:pPr lvl="1"/>
            <a:r>
              <a:rPr lang="en-US" dirty="0"/>
              <a:t>If the contract is easily divisible, one party can perform some units and not others</a:t>
            </a:r>
          </a:p>
          <a:p>
            <a:pPr lvl="0"/>
            <a:r>
              <a:rPr lang="en-US" dirty="0"/>
              <a:t>Waiver or Estoppel:</a:t>
            </a:r>
          </a:p>
          <a:p>
            <a:pPr lvl="1"/>
            <a:r>
              <a:rPr lang="en-US" dirty="0"/>
              <a:t>One party communicates to the other that the condition is not essential </a:t>
            </a:r>
          </a:p>
          <a:p>
            <a:pPr lvl="1"/>
            <a:r>
              <a:rPr lang="en-US" dirty="0"/>
              <a:t>and he will not demand it</a:t>
            </a:r>
          </a:p>
          <a:p>
            <a:pPr lvl="0"/>
            <a:r>
              <a:rPr lang="en-US" dirty="0"/>
              <a:t>Impossibility, impracticability, or frustration of purpose</a:t>
            </a:r>
          </a:p>
          <a:p>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Divisible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Divisible contract</a:t>
            </a:r>
            <a:endParaRPr lang="en-US" dirty="0"/>
          </a:p>
          <a:p>
            <a:pPr lvl="0"/>
            <a:r>
              <a:rPr lang="en-US" dirty="0"/>
              <a:t>Is one where performance of each party is divided into two or more separate parts.</a:t>
            </a:r>
          </a:p>
          <a:p>
            <a:pPr lvl="0"/>
            <a:r>
              <a:rPr lang="en-US" dirty="0"/>
              <a:t> Each party has the same amount and each corresponding part is of equivalent value</a:t>
            </a:r>
          </a:p>
          <a:p>
            <a:pPr lvl="0"/>
            <a:r>
              <a:rPr lang="en-US" dirty="0"/>
              <a:t>Under the U.C.C., a buyer of goods in an installment contract may claim breach of the entire contract</a:t>
            </a:r>
          </a:p>
          <a:p>
            <a:pPr lvl="1"/>
            <a:r>
              <a:rPr lang="en-US" dirty="0"/>
              <a:t> if the delivery of one installment impairs the value overall.</a:t>
            </a:r>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Other dischargeable possibilities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A contractual duty to perform is discharged by: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u="sng" dirty="0"/>
              <a:t>A contractual duty to perform is discharged by:</a:t>
            </a:r>
            <a:endParaRPr lang="en-US" dirty="0"/>
          </a:p>
          <a:p>
            <a:pPr lvl="0"/>
            <a:r>
              <a:rPr lang="en-US" dirty="0"/>
              <a:t>Performance</a:t>
            </a:r>
          </a:p>
          <a:p>
            <a:pPr lvl="0"/>
            <a:r>
              <a:rPr lang="en-US" dirty="0"/>
              <a:t>Condition subsequent</a:t>
            </a:r>
          </a:p>
          <a:p>
            <a:pPr lvl="0"/>
            <a:r>
              <a:rPr lang="en-US" dirty="0"/>
              <a:t>Illegality</a:t>
            </a:r>
          </a:p>
          <a:p>
            <a:pPr lvl="0"/>
            <a:r>
              <a:rPr lang="en-US" dirty="0"/>
              <a:t>Impossibility, impracticability, frustration of purpose</a:t>
            </a:r>
          </a:p>
          <a:p>
            <a:pPr lvl="0"/>
            <a:r>
              <a:rPr lang="en-US" dirty="0"/>
              <a:t>Rescission</a:t>
            </a:r>
          </a:p>
          <a:p>
            <a:pPr lvl="0"/>
            <a:r>
              <a:rPr lang="en-US" dirty="0"/>
              <a:t>Modification of contract</a:t>
            </a:r>
          </a:p>
          <a:p>
            <a:pPr lvl="0"/>
            <a:r>
              <a:rPr lang="en-US" dirty="0"/>
              <a:t>Novation</a:t>
            </a:r>
          </a:p>
          <a:p>
            <a:pPr lvl="0"/>
            <a:r>
              <a:rPr lang="en-US" dirty="0"/>
              <a:t>Cancellation</a:t>
            </a:r>
          </a:p>
          <a:p>
            <a:pPr lvl="0"/>
            <a:r>
              <a:rPr lang="en-US" dirty="0"/>
              <a:t>Release</a:t>
            </a:r>
          </a:p>
          <a:p>
            <a:pPr lvl="0"/>
            <a:r>
              <a:rPr lang="en-US" dirty="0"/>
              <a:t> Substitute contract</a:t>
            </a:r>
          </a:p>
          <a:p>
            <a:pPr lvl="0"/>
            <a:r>
              <a:rPr lang="en-US" dirty="0"/>
              <a:t>Accord and satisfaction</a:t>
            </a:r>
          </a:p>
          <a:p>
            <a:pPr lvl="0"/>
            <a:r>
              <a:rPr lang="en-US" dirty="0"/>
              <a:t>Lapse</a:t>
            </a:r>
          </a:p>
          <a:p>
            <a:pPr lvl="0"/>
            <a:r>
              <a:rPr lang="en-US" dirty="0"/>
              <a:t>Operation of Law</a:t>
            </a:r>
          </a:p>
          <a:p>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Contractual discharge by impossibility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Contractual discharge by impossibility</a:t>
            </a:r>
            <a:endParaRPr lang="en-US" dirty="0"/>
          </a:p>
          <a:p>
            <a:pPr lvl="0"/>
            <a:r>
              <a:rPr lang="en-US" dirty="0"/>
              <a:t>If after the contract is made and before full performance, </a:t>
            </a:r>
          </a:p>
          <a:p>
            <a:pPr lvl="1"/>
            <a:r>
              <a:rPr lang="en-US" dirty="0"/>
              <a:t>some unforeseen event occurs, </a:t>
            </a:r>
          </a:p>
          <a:p>
            <a:pPr lvl="1"/>
            <a:r>
              <a:rPr lang="en-US" dirty="0"/>
              <a:t>that makes it objectively impossible, </a:t>
            </a:r>
          </a:p>
          <a:p>
            <a:pPr lvl="1"/>
            <a:r>
              <a:rPr lang="en-US" dirty="0"/>
              <a:t>neither party assumed the risk for the event or were responsible, </a:t>
            </a:r>
          </a:p>
          <a:p>
            <a:pPr lvl="1"/>
            <a:r>
              <a:rPr lang="en-US" dirty="0"/>
              <a:t>then the promisor’s duty to performed is excused to the remainder.</a:t>
            </a:r>
          </a:p>
          <a:p>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Contractual discharge by impracticability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Contractual discharge by impracticability</a:t>
            </a:r>
            <a:endParaRPr lang="en-US" dirty="0"/>
          </a:p>
          <a:p>
            <a:pPr lvl="0"/>
            <a:r>
              <a:rPr lang="en-US" dirty="0"/>
              <a:t>Extreme and unreasonable expense or difficulty that was not anticipated.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Elements to quasi-contract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Contractual discharge by frustration of purpose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Contractual discharge by frustration of purpose</a:t>
            </a:r>
            <a:endParaRPr lang="en-US" dirty="0"/>
          </a:p>
          <a:p>
            <a:pPr lvl="0"/>
            <a:r>
              <a:rPr lang="en-US" dirty="0"/>
              <a:t>An unforeseeable supervening event, </a:t>
            </a:r>
          </a:p>
          <a:p>
            <a:pPr lvl="1"/>
            <a:r>
              <a:rPr lang="en-US" dirty="0"/>
              <a:t>which destroys the purpose of the contract as understood by both parties.</a:t>
            </a:r>
          </a:p>
          <a:p>
            <a:endParaRPr lang="en-US"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Frustration of purpose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Frustration of purpose</a:t>
            </a:r>
            <a:endParaRPr lang="en-US" dirty="0"/>
          </a:p>
          <a:p>
            <a:pPr lvl="0"/>
            <a:r>
              <a:rPr lang="en-US" dirty="0"/>
              <a:t>Event not reasonably foreseeable. </a:t>
            </a:r>
          </a:p>
          <a:p>
            <a:pPr lvl="0"/>
            <a:r>
              <a:rPr lang="en-US" dirty="0"/>
              <a:t>Total or near total destruction of the value of the contract to one of the parties. </a:t>
            </a:r>
          </a:p>
          <a:p>
            <a:pPr lvl="0"/>
            <a:r>
              <a:rPr lang="en-US" dirty="0"/>
              <a:t>Event leading to the frustration has to be supervening (after contract but prior to performance)</a:t>
            </a:r>
          </a:p>
          <a:p>
            <a:pPr lvl="0"/>
            <a:r>
              <a:rPr lang="en-US" dirty="0"/>
              <a:t> Main purpose of contract was known to both parties at the time the contract was made.</a:t>
            </a:r>
          </a:p>
          <a:p>
            <a:endParaRPr lang="en-US"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Modification of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Modification of contract</a:t>
            </a:r>
            <a:endParaRPr lang="en-US" dirty="0"/>
          </a:p>
          <a:p>
            <a:pPr lvl="0"/>
            <a:r>
              <a:rPr lang="en-US" dirty="0"/>
              <a:t>Common law: New consideration is required to discharge duties due to modification</a:t>
            </a:r>
          </a:p>
          <a:p>
            <a:pPr lvl="0"/>
            <a:r>
              <a:rPr lang="en-US" dirty="0"/>
              <a:t>U.C.C.: Modifications are valid as long as they were made in good faith</a:t>
            </a:r>
          </a:p>
          <a:p>
            <a:endParaRPr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Novation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Novation </a:t>
            </a:r>
            <a:endParaRPr lang="en-US" dirty="0"/>
          </a:p>
          <a:p>
            <a:pPr lvl="0"/>
            <a:r>
              <a:rPr lang="en-US" dirty="0"/>
              <a:t>Substitutes a new party into an existing contract.</a:t>
            </a:r>
          </a:p>
          <a:p>
            <a:pPr lvl="0"/>
            <a:r>
              <a:rPr lang="en-US" dirty="0"/>
              <a:t> A novation requires the agreement of </a:t>
            </a:r>
            <a:r>
              <a:rPr lang="en-US" u="sng" dirty="0"/>
              <a:t>all</a:t>
            </a:r>
            <a:r>
              <a:rPr lang="en-US" dirty="0"/>
              <a:t> parties. </a:t>
            </a:r>
          </a:p>
          <a:p>
            <a:pPr lvl="0"/>
            <a:r>
              <a:rPr lang="en-US" dirty="0"/>
              <a:t>The agreement does not need to be in writing</a:t>
            </a:r>
          </a:p>
          <a:p>
            <a:pPr lvl="0"/>
            <a:r>
              <a:rPr lang="en-US" dirty="0"/>
              <a:t>An obligation towards one or more parties is discharged by novation where:</a:t>
            </a:r>
          </a:p>
          <a:p>
            <a:pPr lvl="1"/>
            <a:r>
              <a:rPr lang="en-US" dirty="0"/>
              <a:t>The previous contract was valid</a:t>
            </a:r>
          </a:p>
          <a:p>
            <a:pPr lvl="1"/>
            <a:r>
              <a:rPr lang="en-US" dirty="0"/>
              <a:t>There is an agreement among all parties, including the new party to enter the contract</a:t>
            </a:r>
          </a:p>
          <a:p>
            <a:pPr lvl="1"/>
            <a:r>
              <a:rPr lang="en-US" dirty="0"/>
              <a:t> The duties between the original parties are extinguished</a:t>
            </a:r>
          </a:p>
          <a:p>
            <a:pPr lvl="1"/>
            <a:r>
              <a:rPr lang="en-US" dirty="0"/>
              <a:t>There is a valid enforceable new contract substituting one of the parties by a new party</a:t>
            </a:r>
          </a:p>
          <a:p>
            <a:endParaRPr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Contractual discharge by release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Contractual discharge by release</a:t>
            </a:r>
            <a:endParaRPr lang="en-US" dirty="0"/>
          </a:p>
          <a:p>
            <a:pPr lvl="0"/>
            <a:r>
              <a:rPr lang="en-US" dirty="0"/>
              <a:t>The release must be in writing and have new consideration </a:t>
            </a:r>
          </a:p>
          <a:p>
            <a:pPr lvl="1"/>
            <a:r>
              <a:rPr lang="en-US" u="sng" dirty="0"/>
              <a:t>or</a:t>
            </a:r>
            <a:r>
              <a:rPr lang="en-US" dirty="0"/>
              <a:t> promissory estoppel must apply.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Elements to quasi-contract</a:t>
            </a:r>
            <a:endParaRPr lang="en-US" dirty="0"/>
          </a:p>
          <a:p>
            <a:pPr lvl="0"/>
            <a:r>
              <a:rPr lang="en-US" dirty="0"/>
              <a:t>Defendant received a benefit, </a:t>
            </a:r>
          </a:p>
          <a:p>
            <a:pPr lvl="1"/>
            <a:r>
              <a:rPr lang="en-US" dirty="0"/>
              <a:t>the plaintiff expected this defendant to pay, </a:t>
            </a:r>
          </a:p>
          <a:p>
            <a:pPr lvl="1"/>
            <a:r>
              <a:rPr lang="en-US" dirty="0"/>
              <a:t>defendant would have or should have agreed to pay, </a:t>
            </a:r>
          </a:p>
          <a:p>
            <a:pPr lvl="1"/>
            <a:r>
              <a:rPr lang="en-US" dirty="0"/>
              <a:t>Defendant’s retention of benefit without payment would be unjust. </a:t>
            </a:r>
          </a:p>
          <a:p>
            <a:pPr lvl="0"/>
            <a:r>
              <a:rPr lang="en-US" dirty="0"/>
              <a:t>Good Samaritans cannot recover.</a:t>
            </a:r>
          </a:p>
          <a:p>
            <a:endParaRPr lang="en-US"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Accord and satisfaction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Accord and satisfaction</a:t>
            </a:r>
            <a:endParaRPr lang="en-US" dirty="0"/>
          </a:p>
          <a:p>
            <a:pPr lvl="0"/>
            <a:r>
              <a:rPr lang="en-US" dirty="0"/>
              <a:t>An accord and satisfaction is a new agreement replacing an original contract, </a:t>
            </a:r>
          </a:p>
          <a:p>
            <a:pPr lvl="1"/>
            <a:r>
              <a:rPr lang="en-US" dirty="0"/>
              <a:t>where one party agrees to accept something different as full satisfaction </a:t>
            </a:r>
          </a:p>
          <a:p>
            <a:pPr lvl="1"/>
            <a:r>
              <a:rPr lang="en-US" dirty="0"/>
              <a:t>of the old </a:t>
            </a:r>
            <a:r>
              <a:rPr lang="en-US" u="sng" dirty="0"/>
              <a:t>and</a:t>
            </a:r>
            <a:r>
              <a:rPr lang="en-US" dirty="0"/>
              <a:t> new contract.</a:t>
            </a:r>
          </a:p>
          <a:p>
            <a:pPr lvl="0"/>
            <a:r>
              <a:rPr lang="en-US" dirty="0"/>
              <a:t>Example: A owes large debt to B to be paid back over the next 10 years. A and B agree to an accord that A will pay a reduced amount within the next year to B to satisfy the overall debt. When A timely pays the reduced amount to B, A has satisfied both the old contract for the large debt </a:t>
            </a:r>
            <a:r>
              <a:rPr lang="en-US" u="sng" dirty="0"/>
              <a:t>and</a:t>
            </a:r>
            <a:r>
              <a:rPr lang="en-US" dirty="0"/>
              <a:t> the new contract for the reduced amount.</a:t>
            </a:r>
          </a:p>
          <a:p>
            <a:endParaRPr lang="en-US"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Partial payment an accord?</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Partial payment an accord?</a:t>
            </a:r>
            <a:endParaRPr lang="en-US" dirty="0"/>
          </a:p>
          <a:p>
            <a:pPr lvl="0"/>
            <a:r>
              <a:rPr lang="en-US" dirty="0"/>
              <a:t>Needs to be a meeting of the minds and negotiated.</a:t>
            </a:r>
          </a:p>
          <a:p>
            <a:pPr lvl="0"/>
            <a:r>
              <a:rPr lang="en-US" dirty="0"/>
              <a:t> The party alleging an accord has the burden of proof. </a:t>
            </a:r>
          </a:p>
          <a:p>
            <a:pPr lvl="0"/>
            <a:r>
              <a:rPr lang="en-US" dirty="0"/>
              <a:t>A party may not discharge a larger amount admittingly owed by paying a lesser amount.</a:t>
            </a:r>
          </a:p>
          <a:p>
            <a:endParaRPr lang="en-US"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Breach of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Breach of contract</a:t>
            </a:r>
            <a:endParaRPr lang="en-US" dirty="0"/>
          </a:p>
          <a:p>
            <a:pPr lvl="0"/>
            <a:r>
              <a:rPr lang="en-US" dirty="0"/>
              <a:t>Failure to perform duties required by the contract</a:t>
            </a:r>
          </a:p>
          <a:p>
            <a:endParaRPr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Material breach factors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Material breach factors</a:t>
            </a:r>
            <a:endParaRPr lang="en-US" dirty="0"/>
          </a:p>
          <a:p>
            <a:pPr lvl="0"/>
            <a:r>
              <a:rPr lang="en-US" dirty="0"/>
              <a:t>Amount of the benefit</a:t>
            </a:r>
          </a:p>
          <a:p>
            <a:pPr lvl="0"/>
            <a:r>
              <a:rPr lang="en-US" dirty="0"/>
              <a:t>Adequacy of the compensation</a:t>
            </a:r>
          </a:p>
          <a:p>
            <a:pPr lvl="0"/>
            <a:r>
              <a:rPr lang="en-US" dirty="0"/>
              <a:t>Partial performance</a:t>
            </a:r>
          </a:p>
          <a:p>
            <a:pPr lvl="0"/>
            <a:r>
              <a:rPr lang="en-US" dirty="0"/>
              <a:t>Hardship to the parties</a:t>
            </a:r>
          </a:p>
          <a:p>
            <a:pPr lvl="0"/>
            <a:r>
              <a:rPr lang="en-US" dirty="0"/>
              <a:t>Whether negligence played a role</a:t>
            </a:r>
          </a:p>
          <a:p>
            <a:pPr lvl="0"/>
            <a:r>
              <a:rPr lang="en-US" dirty="0"/>
              <a:t>Willful breach</a:t>
            </a:r>
          </a:p>
          <a:p>
            <a:r>
              <a:rPr lang="en-US" dirty="0"/>
              <a:t>Likelihood that the breaching party will perform in the future</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Effect of a minor breach</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Effect of a minor breach</a:t>
            </a:r>
            <a:endParaRPr lang="en-US" dirty="0"/>
          </a:p>
          <a:p>
            <a:pPr lvl="0"/>
            <a:r>
              <a:rPr lang="en-US" dirty="0"/>
              <a:t>Recovery for a minor breach is possible, but contractual duties are not discharged.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Officious intermeddler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Remedies </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Remedies for breach of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Remedies for breach of contract</a:t>
            </a:r>
            <a:endParaRPr lang="en-US" dirty="0"/>
          </a:p>
          <a:p>
            <a:pPr lvl="0"/>
            <a:r>
              <a:rPr lang="en-US" dirty="0"/>
              <a:t>Damages</a:t>
            </a:r>
          </a:p>
          <a:p>
            <a:pPr lvl="0"/>
            <a:r>
              <a:rPr lang="en-US" dirty="0"/>
              <a:t> Specific performance</a:t>
            </a:r>
          </a:p>
          <a:p>
            <a:pPr lvl="0"/>
            <a:r>
              <a:rPr lang="en-US" dirty="0"/>
              <a:t>Rescission</a:t>
            </a:r>
          </a:p>
          <a:p>
            <a:pPr lvl="0"/>
            <a:r>
              <a:rPr lang="en-US" dirty="0"/>
              <a:t>Restitution</a:t>
            </a:r>
          </a:p>
          <a:p>
            <a:pPr lvl="0"/>
            <a:r>
              <a:rPr lang="en-US" dirty="0"/>
              <a:t>Quasi-contractual relief</a:t>
            </a:r>
          </a:p>
          <a:p>
            <a:endParaRPr lang="en-US"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Compensatory contract damages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Compensatory contract damages</a:t>
            </a:r>
            <a:endParaRPr lang="en-US" dirty="0"/>
          </a:p>
          <a:p>
            <a:pPr lvl="0"/>
            <a:r>
              <a:rPr lang="en-US" dirty="0"/>
              <a:t>Compensatory damages (expectation damages) </a:t>
            </a:r>
          </a:p>
          <a:p>
            <a:pPr lvl="0"/>
            <a:r>
              <a:rPr lang="en-US" dirty="0"/>
              <a:t>put the non-breaching party in as good of a position as that party would have been in </a:t>
            </a:r>
          </a:p>
          <a:p>
            <a:pPr lvl="1"/>
            <a:r>
              <a:rPr lang="en-US" dirty="0"/>
              <a:t>had the contract been upheld.</a:t>
            </a:r>
          </a:p>
          <a:p>
            <a:endParaRPr lang="en-US"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Nominal contract damages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Nominal contract damages</a:t>
            </a:r>
            <a:endParaRPr lang="en-US" dirty="0"/>
          </a:p>
          <a:p>
            <a:r>
              <a:rPr lang="en-US" dirty="0"/>
              <a:t>Nominal damages may be awarded if there is a breach but no actual damages</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Reliance damages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Reliance damages </a:t>
            </a:r>
            <a:endParaRPr lang="en-US" dirty="0"/>
          </a:p>
          <a:p>
            <a:pPr lvl="0"/>
            <a:r>
              <a:rPr lang="en-US" dirty="0"/>
              <a:t>Are compensatory damages in the amount of the loss </a:t>
            </a:r>
          </a:p>
          <a:p>
            <a:pPr lvl="1"/>
            <a:r>
              <a:rPr lang="en-US" dirty="0"/>
              <a:t>resulting from the non-breaching party's reliance on contract.</a:t>
            </a:r>
          </a:p>
          <a:p>
            <a:endParaRPr lang="en-US"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Consequential damages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Officious intermeddler</a:t>
            </a:r>
            <a:endParaRPr lang="en-US" dirty="0"/>
          </a:p>
          <a:p>
            <a:pPr lvl="0"/>
            <a:r>
              <a:rPr lang="en-US" dirty="0"/>
              <a:t>One who interferes with the property or the conduct of business of another </a:t>
            </a:r>
          </a:p>
          <a:p>
            <a:pPr lvl="1"/>
            <a:r>
              <a:rPr lang="en-US" dirty="0"/>
              <a:t>without right or title.</a:t>
            </a:r>
          </a:p>
          <a:p>
            <a:endParaRPr lang="en-US" dirty="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Consequential damages </a:t>
            </a:r>
            <a:endParaRPr lang="en-US" dirty="0"/>
          </a:p>
          <a:p>
            <a:pPr lvl="0"/>
            <a:r>
              <a:rPr lang="en-US" dirty="0"/>
              <a:t>Are awarded in addition to compensatory damages</a:t>
            </a:r>
          </a:p>
          <a:p>
            <a:pPr lvl="1"/>
            <a:r>
              <a:rPr lang="en-US" dirty="0"/>
              <a:t> if a reasonable person would have foreseen at the time the contract was entered into</a:t>
            </a:r>
          </a:p>
          <a:p>
            <a:r>
              <a:rPr lang="en-US" dirty="0"/>
              <a:t> that such damages would be possible</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Liquidated damages provision is valid if</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Liquidated damages provision is valid if</a:t>
            </a:r>
            <a:endParaRPr lang="en-US" dirty="0"/>
          </a:p>
          <a:p>
            <a:pPr lvl="0"/>
            <a:r>
              <a:rPr lang="en-US" dirty="0"/>
              <a:t>Damages were difficult to ascertain at the time the contract was formed</a:t>
            </a:r>
          </a:p>
          <a:p>
            <a:r>
              <a:rPr lang="en-US" dirty="0"/>
              <a:t>Damages were reasonable</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Duty to mitigate damages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Duty to mitigate damages</a:t>
            </a:r>
            <a:endParaRPr lang="en-US" dirty="0"/>
          </a:p>
          <a:p>
            <a:pPr lvl="0"/>
            <a:r>
              <a:rPr lang="en-US" dirty="0"/>
              <a:t>The non-breaching party has a duty to mitigate damages.</a:t>
            </a:r>
          </a:p>
          <a:p>
            <a:pPr lvl="0"/>
            <a:r>
              <a:rPr lang="en-US" dirty="0"/>
              <a:t> If the party does not attempt to mitigate damages, the recovery may be effected.</a:t>
            </a:r>
          </a:p>
          <a:p>
            <a:endParaRPr lang="en-US" dirty="0"/>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Specific performance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Specific performance</a:t>
            </a:r>
            <a:endParaRPr lang="en-US" dirty="0"/>
          </a:p>
          <a:p>
            <a:pPr lvl="0"/>
            <a:r>
              <a:rPr lang="en-US" dirty="0"/>
              <a:t>Will be awarded upon a showing that:</a:t>
            </a:r>
          </a:p>
          <a:p>
            <a:pPr lvl="1"/>
            <a:r>
              <a:rPr lang="en-US" dirty="0"/>
              <a:t> The contract contains certain and definite terms</a:t>
            </a:r>
          </a:p>
          <a:p>
            <a:pPr lvl="1"/>
            <a:r>
              <a:rPr lang="en-US" dirty="0"/>
              <a:t> All the non-breaching party's conditions have been satisfied or are ready and able to be performed</a:t>
            </a:r>
          </a:p>
          <a:p>
            <a:pPr lvl="1"/>
            <a:r>
              <a:rPr lang="en-US" dirty="0"/>
              <a:t>Damages would be inadequate</a:t>
            </a:r>
          </a:p>
          <a:p>
            <a:pPr lvl="1"/>
            <a:r>
              <a:rPr lang="en-US" dirty="0"/>
              <a:t>Both parties are capable of performance</a:t>
            </a:r>
          </a:p>
          <a:p>
            <a:pPr lvl="1"/>
            <a:r>
              <a:rPr lang="en-US" dirty="0"/>
              <a:t>Specific performance is feasible and enforceable</a:t>
            </a:r>
          </a:p>
          <a:p>
            <a:pPr lvl="1"/>
            <a:r>
              <a:rPr lang="en-US" dirty="0"/>
              <a:t>The breaching party has no valid defenses</a:t>
            </a:r>
          </a:p>
          <a:p>
            <a:endParaRPr lang="en-US"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Effect of rescission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Effect of rescission</a:t>
            </a:r>
            <a:endParaRPr lang="en-US" dirty="0"/>
          </a:p>
          <a:p>
            <a:pPr lvl="0"/>
            <a:r>
              <a:rPr lang="en-US" dirty="0"/>
              <a:t>Rescission voids the contract and essentially leaves the parties</a:t>
            </a:r>
          </a:p>
          <a:p>
            <a:pPr lvl="1"/>
            <a:r>
              <a:rPr lang="en-US" dirty="0"/>
              <a:t> as if the contract had never been made. </a:t>
            </a:r>
          </a:p>
          <a:p>
            <a:pPr lvl="0"/>
            <a:r>
              <a:rPr lang="en-US" dirty="0"/>
              <a:t>The party seeking rescission must show that grounds for rescission exist </a:t>
            </a:r>
          </a:p>
          <a:p>
            <a:pPr lvl="1"/>
            <a:r>
              <a:rPr lang="en-US" dirty="0"/>
              <a:t>and that the breaching party has no valid defenses.</a:t>
            </a:r>
          </a:p>
          <a:p>
            <a:endParaRPr lang="en-US" dirty="0"/>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An award of restitution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Formation</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An award of restitution </a:t>
            </a:r>
            <a:endParaRPr lang="en-US" dirty="0"/>
          </a:p>
          <a:p>
            <a:pPr lvl="0"/>
            <a:r>
              <a:rPr lang="en-US" dirty="0"/>
              <a:t>Allows the non-breaching party to recover the benefit conferred to the breaching party</a:t>
            </a:r>
          </a:p>
          <a:p>
            <a:pPr lvl="1"/>
            <a:r>
              <a:rPr lang="en-US" dirty="0"/>
              <a:t> to prevent unjust enrichment.</a:t>
            </a:r>
          </a:p>
          <a:p>
            <a:endParaRPr lang="en-US" dirty="0"/>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Quasi-contractual recovery for breach of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Quasi-contractual recovery for breach of contract</a:t>
            </a:r>
            <a:endParaRPr lang="en-US" dirty="0"/>
          </a:p>
          <a:p>
            <a:pPr lvl="0"/>
            <a:r>
              <a:rPr lang="en-US" dirty="0"/>
              <a:t>No valid contract exists</a:t>
            </a:r>
          </a:p>
          <a:p>
            <a:pPr lvl="0"/>
            <a:r>
              <a:rPr lang="en-US" dirty="0"/>
              <a:t>A benefit was conferred</a:t>
            </a:r>
          </a:p>
          <a:p>
            <a:pPr lvl="0"/>
            <a:r>
              <a:rPr lang="en-US" dirty="0"/>
              <a:t>There was a reasonable expectation of compensation</a:t>
            </a:r>
          </a:p>
          <a:p>
            <a:pPr lvl="0"/>
            <a:r>
              <a:rPr lang="en-US" dirty="0"/>
              <a:t>Unjust enrichment would result if no remedy was provided</a:t>
            </a:r>
          </a:p>
          <a:p>
            <a:endParaRPr lang="en-US" dirty="0"/>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UCC</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 merchant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 merchant </a:t>
            </a:r>
            <a:endParaRPr lang="en-US" dirty="0"/>
          </a:p>
          <a:p>
            <a:pPr lvl="0"/>
            <a:r>
              <a:rPr lang="en-US" dirty="0"/>
              <a:t>Is one who typically deals in goods of a certain kind </a:t>
            </a:r>
          </a:p>
          <a:p>
            <a:pPr lvl="1"/>
            <a:r>
              <a:rPr lang="en-US" dirty="0"/>
              <a:t>or has special knowledge </a:t>
            </a:r>
          </a:p>
          <a:p>
            <a:pPr lvl="1"/>
            <a:r>
              <a:rPr lang="en-US" dirty="0"/>
              <a:t>or expertise with respect to a certain type of goods.</a:t>
            </a:r>
          </a:p>
          <a:p>
            <a:endParaRPr lang="en-US" dirty="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Good faith (according to the U.C.C.) means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Good faith (according to the U.C.C.) means</a:t>
            </a:r>
            <a:endParaRPr lang="en-US" dirty="0"/>
          </a:p>
          <a:p>
            <a:pPr lvl="0"/>
            <a:r>
              <a:rPr lang="en-US" dirty="0"/>
              <a:t>Honesty in fact and in compliance with reasonable commercial standards of fair dealing.</a:t>
            </a:r>
          </a:p>
          <a:p>
            <a:endParaRPr lang="en-US"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Merchant's firm offer rule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Merchant's firm offer rule</a:t>
            </a:r>
            <a:endParaRPr lang="en-US" dirty="0"/>
          </a:p>
          <a:p>
            <a:pPr lvl="0"/>
            <a:r>
              <a:rPr lang="en-US" dirty="0"/>
              <a:t>A written and signed offer made by a merchant will be irrevocable for the time period stated </a:t>
            </a:r>
          </a:p>
          <a:p>
            <a:pPr lvl="1"/>
            <a:r>
              <a:rPr lang="en-US" dirty="0"/>
              <a:t>or for a reasonable period even if there is no consideration. </a:t>
            </a:r>
          </a:p>
          <a:p>
            <a:pPr lvl="2"/>
            <a:r>
              <a:rPr lang="en-US" dirty="0"/>
              <a:t>The time period should not exceed three months.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Elements of a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Effective acceptance under the U.C.C.</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Effective acceptance under the U.C.C.</a:t>
            </a:r>
            <a:endParaRPr lang="en-US" dirty="0"/>
          </a:p>
          <a:p>
            <a:pPr lvl="0"/>
            <a:r>
              <a:rPr lang="en-US" dirty="0"/>
              <a:t>Acceptance can occur by any reasonable means and the acceptance need not be unequivocal.</a:t>
            </a:r>
          </a:p>
          <a:p>
            <a:pPr lvl="0"/>
            <a:r>
              <a:rPr lang="en-US" dirty="0"/>
              <a:t>An "acceptance" which </a:t>
            </a:r>
            <a:r>
              <a:rPr lang="en-US" i="1" dirty="0"/>
              <a:t>materially</a:t>
            </a:r>
            <a:r>
              <a:rPr lang="en-US" dirty="0"/>
              <a:t> alters the terms of the offer, </a:t>
            </a:r>
          </a:p>
          <a:p>
            <a:pPr lvl="1"/>
            <a:r>
              <a:rPr lang="en-US" dirty="0"/>
              <a:t>however, will not be considered an acceptance even under the U.C.C.</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Essential terms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Essential terms</a:t>
            </a:r>
            <a:endParaRPr lang="en-US" dirty="0"/>
          </a:p>
          <a:p>
            <a:pPr lvl="0"/>
            <a:r>
              <a:rPr lang="en-US" dirty="0"/>
              <a:t>Quantity is an essential term; </a:t>
            </a:r>
          </a:p>
          <a:p>
            <a:pPr lvl="1"/>
            <a:r>
              <a:rPr lang="en-US" dirty="0"/>
              <a:t>other terms may be undefined or left open to be determined later.</a:t>
            </a:r>
          </a:p>
          <a:p>
            <a:endParaRPr lang="en-US"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Different terms (all parties merchants)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Different terms (all parties merchants)</a:t>
            </a:r>
            <a:endParaRPr lang="en-US" dirty="0"/>
          </a:p>
          <a:p>
            <a:pPr lvl="0"/>
            <a:r>
              <a:rPr lang="en-US" dirty="0"/>
              <a:t>Majority: different terms knockout one another, </a:t>
            </a:r>
          </a:p>
          <a:p>
            <a:pPr lvl="1"/>
            <a:r>
              <a:rPr lang="en-US" dirty="0"/>
              <a:t>and the knocked out terms are supplied by the Gap-filling provisions of the UCC. </a:t>
            </a:r>
          </a:p>
          <a:p>
            <a:pPr lvl="0"/>
            <a:r>
              <a:rPr lang="en-US" dirty="0"/>
              <a:t>Changed terms cannot materially alter those of the offer</a:t>
            </a:r>
          </a:p>
          <a:p>
            <a:endParaRPr lang="en-US"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Additional terms (all parties are merchants)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Additional terms (all parties are merchants)</a:t>
            </a:r>
            <a:endParaRPr lang="en-US" dirty="0"/>
          </a:p>
          <a:p>
            <a:pPr lvl="0"/>
            <a:r>
              <a:rPr lang="en-US" dirty="0"/>
              <a:t>Additional terms do become part of the contract unless: </a:t>
            </a:r>
          </a:p>
          <a:p>
            <a:pPr lvl="1"/>
            <a:r>
              <a:rPr lang="en-US" dirty="0"/>
              <a:t>The offer expressly limits acceptance to the term of the offer. </a:t>
            </a:r>
          </a:p>
          <a:p>
            <a:pPr lvl="1"/>
            <a:r>
              <a:rPr lang="en-US" dirty="0"/>
              <a:t>The additional term materially alters the offer.</a:t>
            </a:r>
          </a:p>
          <a:p>
            <a:pPr lvl="1"/>
            <a:r>
              <a:rPr lang="en-US" dirty="0"/>
              <a:t> Or notification of objection to the additional terms has been given </a:t>
            </a:r>
          </a:p>
          <a:p>
            <a:pPr lvl="2"/>
            <a:r>
              <a:rPr lang="en-US" dirty="0"/>
              <a:t>or is given within a reasonable time after notice of them is received.</a:t>
            </a:r>
          </a:p>
          <a:p>
            <a:endParaRPr lang="en-US" dirty="0"/>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Additional terms (at least on party non-merchant)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Additional terms (at least on party non-merchant)</a:t>
            </a:r>
            <a:endParaRPr lang="en-US" dirty="0"/>
          </a:p>
          <a:p>
            <a:pPr lvl="0"/>
            <a:r>
              <a:rPr lang="en-US" dirty="0"/>
              <a:t>You have a contract on the offeror’s terms. </a:t>
            </a:r>
          </a:p>
          <a:p>
            <a:pPr lvl="0"/>
            <a:r>
              <a:rPr lang="en-US" dirty="0"/>
              <a:t>Additional terms become part of contract </a:t>
            </a:r>
          </a:p>
          <a:p>
            <a:pPr lvl="1"/>
            <a:r>
              <a:rPr lang="en-US" dirty="0"/>
              <a:t>only if offeror assents to the additional term.</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Elements of a contract</a:t>
            </a:r>
            <a:endParaRPr lang="en-US" dirty="0"/>
          </a:p>
          <a:p>
            <a:pPr lvl="0"/>
            <a:r>
              <a:rPr lang="en-US" dirty="0"/>
              <a:t>Offer, Acceptance, Consideration</a:t>
            </a:r>
          </a:p>
          <a:p>
            <a:endParaRPr lang="en-US" dirty="0"/>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Statute of Frauds require under the U.C.C</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b="1" u="sng" dirty="0"/>
              <a:t>Statute of Frauds require under the U.C.C</a:t>
            </a:r>
            <a:endParaRPr lang="en-US" dirty="0"/>
          </a:p>
          <a:p>
            <a:pPr lvl="0"/>
            <a:r>
              <a:rPr lang="en-US" dirty="0"/>
              <a:t>The Statute of Frauds requires a contract for the sale of goods over $500 to be in writing.</a:t>
            </a:r>
          </a:p>
          <a:p>
            <a:pPr lvl="0"/>
            <a:r>
              <a:rPr lang="en-US" dirty="0"/>
              <a:t>However, when goods are specially made for a buyer, </a:t>
            </a:r>
          </a:p>
          <a:p>
            <a:pPr lvl="1"/>
            <a:r>
              <a:rPr lang="en-US" dirty="0"/>
              <a:t>or when a party admits that a contract was formed, </a:t>
            </a:r>
          </a:p>
          <a:p>
            <a:r>
              <a:rPr lang="en-US" dirty="0"/>
              <a:t>There need not be a writing, provided that the contract has already been performed.</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Modification of contract UCC</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Modification of contract UCC</a:t>
            </a:r>
            <a:endParaRPr lang="en-US" dirty="0"/>
          </a:p>
          <a:p>
            <a:pPr lvl="0"/>
            <a:r>
              <a:rPr lang="en-US" dirty="0"/>
              <a:t>There is no need for new consideration, just good faith. </a:t>
            </a:r>
          </a:p>
          <a:p>
            <a:pPr lvl="0"/>
            <a:r>
              <a:rPr lang="en-US" dirty="0"/>
              <a:t>The modification can be oral but must be in writing </a:t>
            </a:r>
          </a:p>
          <a:p>
            <a:pPr lvl="1"/>
            <a:r>
              <a:rPr lang="en-US" dirty="0"/>
              <a:t>if the modification brings the contract within the Statute of Frauds.</a:t>
            </a:r>
          </a:p>
          <a:p>
            <a:endParaRPr lang="en-US"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Destruction of goods UCC</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Destruction of goods UCC</a:t>
            </a:r>
            <a:endParaRPr lang="en-US" dirty="0"/>
          </a:p>
          <a:p>
            <a:pPr lvl="0"/>
            <a:r>
              <a:rPr lang="en-US" dirty="0"/>
              <a:t>If a contract requires specific goods, </a:t>
            </a:r>
          </a:p>
          <a:p>
            <a:pPr lvl="1"/>
            <a:r>
              <a:rPr lang="en-US" dirty="0"/>
              <a:t>the specific goods are identified when the contract is made, </a:t>
            </a:r>
          </a:p>
          <a:p>
            <a:pPr lvl="1"/>
            <a:r>
              <a:rPr lang="en-US" dirty="0"/>
              <a:t>and those specific goods are destroyed before risk of loss passed to the buyer, </a:t>
            </a:r>
          </a:p>
          <a:p>
            <a:pPr lvl="1"/>
            <a:r>
              <a:rPr lang="en-US" dirty="0"/>
              <a:t>the contract is altogether avoided.</a:t>
            </a:r>
          </a:p>
          <a:p>
            <a:endParaRPr lang="en-US" dirty="0"/>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Failure of the required method of transportation (under the U.C.C.)</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Failure of the required method of transportation (under the U.C.C.)</a:t>
            </a:r>
            <a:endParaRPr lang="en-US" dirty="0"/>
          </a:p>
          <a:p>
            <a:pPr lvl="0"/>
            <a:r>
              <a:rPr lang="en-US" dirty="0"/>
              <a:t>If a contract for the sale of goods specifies a method of transportation </a:t>
            </a:r>
          </a:p>
          <a:p>
            <a:pPr lvl="1"/>
            <a:r>
              <a:rPr lang="en-US" dirty="0"/>
              <a:t>that later becomes impractical or unavailable, </a:t>
            </a:r>
          </a:p>
          <a:p>
            <a:pPr lvl="1"/>
            <a:r>
              <a:rPr lang="en-US" dirty="0"/>
              <a:t>under the U.C.C.,</a:t>
            </a:r>
          </a:p>
          <a:p>
            <a:pPr lvl="2"/>
            <a:r>
              <a:rPr lang="en-US" dirty="0"/>
              <a:t> any commercially reasonable means must be accepted as an alternative.</a:t>
            </a:r>
          </a:p>
          <a:p>
            <a:endParaRPr lang="en-US" dirty="0"/>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Seller's obligation under a contract for the sale of goods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Seller's obligation under a contract for the sale of goods</a:t>
            </a:r>
            <a:endParaRPr lang="en-US" dirty="0"/>
          </a:p>
          <a:p>
            <a:pPr lvl="0"/>
            <a:r>
              <a:rPr lang="en-US" dirty="0"/>
              <a:t>Non-carrier contracts: If there is no carrier, then the seller holds the goods </a:t>
            </a:r>
          </a:p>
          <a:p>
            <a:pPr lvl="1"/>
            <a:r>
              <a:rPr lang="en-US" dirty="0"/>
              <a:t>until the buyer picks them up, </a:t>
            </a:r>
          </a:p>
          <a:p>
            <a:pPr lvl="1"/>
            <a:r>
              <a:rPr lang="en-US" dirty="0"/>
              <a:t>at which time the seller's obligation is complete</a:t>
            </a:r>
          </a:p>
          <a:p>
            <a:pPr lvl="0"/>
            <a:r>
              <a:rPr lang="en-US" dirty="0"/>
              <a:t>Carrier contracts: The seller's obligation ends when he delivers the goods to the carrier</a:t>
            </a:r>
          </a:p>
          <a:p>
            <a:pPr lvl="1"/>
            <a:r>
              <a:rPr lang="en-US" dirty="0"/>
              <a:t> under a shipment contract; </a:t>
            </a:r>
          </a:p>
          <a:p>
            <a:pPr lvl="1"/>
            <a:r>
              <a:rPr lang="en-US" dirty="0"/>
              <a:t>or the seller's obligation ends when delivered to the buyer under a destination contract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Offer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Buyer's obligation under a contract for the sale of goods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Buyer's obligation under a contract for the sale of goods</a:t>
            </a:r>
            <a:endParaRPr lang="en-US" dirty="0"/>
          </a:p>
          <a:p>
            <a:pPr lvl="0"/>
            <a:r>
              <a:rPr lang="en-US" dirty="0"/>
              <a:t>Payment is due either at time of delivery, </a:t>
            </a:r>
          </a:p>
          <a:p>
            <a:pPr lvl="1"/>
            <a:r>
              <a:rPr lang="en-US" dirty="0"/>
              <a:t>or, under a carrier contract, when the buyer receives the goods. </a:t>
            </a:r>
          </a:p>
          <a:p>
            <a:pPr lvl="0"/>
            <a:r>
              <a:rPr lang="en-US" dirty="0"/>
              <a:t>A buyer has the right to inspect goods before making payment.</a:t>
            </a:r>
          </a:p>
          <a:p>
            <a:endParaRPr lang="en-US" dirty="0"/>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Loss allocated in carrier vs. non-carrier contracts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Loss allocated in carrier vs. non-carrier contracts</a:t>
            </a:r>
            <a:endParaRPr lang="en-US" dirty="0"/>
          </a:p>
          <a:p>
            <a:pPr lvl="0"/>
            <a:r>
              <a:rPr lang="en-US" dirty="0"/>
              <a:t>Non-carrier contracts: </a:t>
            </a:r>
          </a:p>
          <a:p>
            <a:pPr lvl="1"/>
            <a:r>
              <a:rPr lang="en-US" dirty="0"/>
              <a:t>If the party is a merchant, </a:t>
            </a:r>
          </a:p>
          <a:p>
            <a:pPr lvl="2"/>
            <a:r>
              <a:rPr lang="en-US" dirty="0"/>
              <a:t>the risk of loss passes to the buyer upon delivery;</a:t>
            </a:r>
          </a:p>
          <a:p>
            <a:pPr lvl="1"/>
            <a:r>
              <a:rPr lang="en-US" dirty="0"/>
              <a:t> if the party is a non-merchant, </a:t>
            </a:r>
          </a:p>
          <a:p>
            <a:pPr lvl="2"/>
            <a:r>
              <a:rPr lang="en-US" dirty="0"/>
              <a:t>the risk of loss passes to the buyer when the goods are ready for delivery</a:t>
            </a:r>
          </a:p>
          <a:p>
            <a:pPr lvl="0"/>
            <a:r>
              <a:rPr lang="en-US" dirty="0"/>
              <a:t>Carrier contracts:</a:t>
            </a:r>
          </a:p>
          <a:p>
            <a:pPr lvl="1"/>
            <a:r>
              <a:rPr lang="en-US" dirty="0"/>
              <a:t> If it is a shipment contract, </a:t>
            </a:r>
          </a:p>
          <a:p>
            <a:pPr lvl="2"/>
            <a:r>
              <a:rPr lang="en-US" dirty="0"/>
              <a:t>the risk of loss transfers to the buyer upon delivery to the carrier; </a:t>
            </a:r>
          </a:p>
          <a:p>
            <a:pPr lvl="1"/>
            <a:r>
              <a:rPr lang="en-US" dirty="0"/>
              <a:t>if it is a destination contract, </a:t>
            </a:r>
          </a:p>
          <a:p>
            <a:pPr lvl="2"/>
            <a:r>
              <a:rPr lang="en-US" dirty="0"/>
              <a:t>the risk of loss passes upon delivery to the buyer</a:t>
            </a:r>
          </a:p>
          <a:p>
            <a:endParaRPr lang="en-US" dirty="0"/>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Risk of loss for defective goods pass to the buyer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Risk of loss for defective goods pass to the buyer</a:t>
            </a:r>
            <a:endParaRPr lang="en-US" dirty="0"/>
          </a:p>
          <a:p>
            <a:pPr lvl="0"/>
            <a:r>
              <a:rPr lang="en-US" dirty="0"/>
              <a:t>The risk of loss does not pass to the buyer until the defective goods are corrected.</a:t>
            </a:r>
          </a:p>
          <a:p>
            <a:endParaRPr lang="en-US" dirty="0"/>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Under the U.C.C. acceptance is valid if</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Under the U.C.C. acceptance is valid if</a:t>
            </a:r>
            <a:endParaRPr lang="en-US" dirty="0"/>
          </a:p>
          <a:p>
            <a:pPr lvl="0"/>
            <a:r>
              <a:rPr lang="en-US" dirty="0"/>
              <a:t>After opportunity to inspect, the buyer accepts and keeps goods</a:t>
            </a:r>
          </a:p>
          <a:p>
            <a:pPr lvl="0"/>
            <a:r>
              <a:rPr lang="en-US" dirty="0"/>
              <a:t>The buyer does not reject within a reasonable period of time</a:t>
            </a:r>
          </a:p>
          <a:p>
            <a:endParaRPr lang="en-US"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Reject goods under the U.C.C</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Reject goods under the U.C.C</a:t>
            </a:r>
            <a:endParaRPr lang="en-US" dirty="0"/>
          </a:p>
          <a:p>
            <a:pPr lvl="0"/>
            <a:r>
              <a:rPr lang="en-US" dirty="0"/>
              <a:t>If goods do not conform to the specifications in the contract, </a:t>
            </a:r>
          </a:p>
          <a:p>
            <a:pPr lvl="1"/>
            <a:r>
              <a:rPr lang="en-US" dirty="0"/>
              <a:t>a buyer can keep them anyway and sue for damages </a:t>
            </a:r>
          </a:p>
          <a:p>
            <a:pPr lvl="1"/>
            <a:r>
              <a:rPr lang="en-US" dirty="0"/>
              <a:t>or reject them outright. </a:t>
            </a:r>
          </a:p>
          <a:p>
            <a:pPr lvl="0"/>
            <a:r>
              <a:rPr lang="en-US" dirty="0"/>
              <a:t>The buyer must notify the seller and hold the goods for a reasonable amount of time </a:t>
            </a:r>
          </a:p>
          <a:p>
            <a:pPr lvl="1"/>
            <a:r>
              <a:rPr lang="en-US" dirty="0"/>
              <a:t>so that the seller may exercise the right to cure.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Offer</a:t>
            </a:r>
            <a:endParaRPr lang="en-US" dirty="0"/>
          </a:p>
          <a:p>
            <a:pPr lvl="0"/>
            <a:r>
              <a:rPr lang="en-US" dirty="0"/>
              <a:t>A communication that is expressed or implied, </a:t>
            </a:r>
          </a:p>
          <a:p>
            <a:pPr lvl="1"/>
            <a:r>
              <a:rPr lang="en-US" dirty="0"/>
              <a:t>which creates the intended recipient, the offeree, </a:t>
            </a:r>
          </a:p>
          <a:p>
            <a:pPr lvl="1"/>
            <a:r>
              <a:rPr lang="en-US" dirty="0"/>
              <a:t>the power to form a contract by accepting in the authorized manner.</a:t>
            </a:r>
          </a:p>
          <a:p>
            <a:endParaRPr lang="en-US" dirty="0"/>
          </a:p>
        </p:txBody>
      </p:sp>
    </p:spTree>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Right to cure under the U.C.C</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Right to cure under the U.C.C</a:t>
            </a:r>
            <a:endParaRPr lang="en-US" dirty="0"/>
          </a:p>
          <a:p>
            <a:pPr lvl="0"/>
            <a:r>
              <a:rPr lang="en-US" dirty="0"/>
              <a:t>If a buyer rejects goods within the time originally provided for in contract, </a:t>
            </a:r>
          </a:p>
          <a:p>
            <a:pPr lvl="1"/>
            <a:r>
              <a:rPr lang="en-US" dirty="0"/>
              <a:t>the seller has right to cure. </a:t>
            </a:r>
          </a:p>
          <a:p>
            <a:pPr lvl="0"/>
            <a:r>
              <a:rPr lang="en-US" dirty="0"/>
              <a:t>The seller should give notice of the intention to cure</a:t>
            </a:r>
          </a:p>
          <a:p>
            <a:pPr lvl="1"/>
            <a:r>
              <a:rPr lang="en-US" dirty="0"/>
              <a:t> and make a new tender of goods.</a:t>
            </a:r>
          </a:p>
          <a:p>
            <a:endParaRPr lang="en-US" dirty="0"/>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Revoke acceptance of non-conforming goods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Revoke acceptance of non-conforming goods</a:t>
            </a:r>
            <a:endParaRPr lang="en-US" dirty="0"/>
          </a:p>
          <a:p>
            <a:pPr lvl="0"/>
            <a:r>
              <a:rPr lang="en-US" dirty="0"/>
              <a:t>If a buyer accepted non-conforming goods with the reasonable belief that the defects</a:t>
            </a:r>
          </a:p>
          <a:p>
            <a:pPr lvl="1"/>
            <a:r>
              <a:rPr lang="en-US" dirty="0"/>
              <a:t> would be corrected, </a:t>
            </a:r>
          </a:p>
          <a:p>
            <a:pPr lvl="0"/>
            <a:r>
              <a:rPr lang="en-US" dirty="0"/>
              <a:t>or there was a difficulty discovering the defect, </a:t>
            </a:r>
          </a:p>
          <a:p>
            <a:pPr lvl="1"/>
            <a:r>
              <a:rPr lang="en-US" u="sng" dirty="0"/>
              <a:t>and</a:t>
            </a:r>
            <a:r>
              <a:rPr lang="en-US" dirty="0"/>
              <a:t> the defects substantially impair the value of the goods,</a:t>
            </a:r>
          </a:p>
          <a:p>
            <a:pPr lvl="0"/>
            <a:r>
              <a:rPr lang="en-US" dirty="0"/>
              <a:t> then the buyer can revoke her acceptance within a reasonable time </a:t>
            </a:r>
          </a:p>
          <a:p>
            <a:pPr lvl="1"/>
            <a:r>
              <a:rPr lang="en-US" dirty="0"/>
              <a:t>after the buyer discovers the defect or alters the goods in any way.</a:t>
            </a:r>
          </a:p>
          <a:p>
            <a:endParaRPr lang="en-US" dirty="0"/>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Replevin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Replevin</a:t>
            </a:r>
            <a:endParaRPr lang="en-US" dirty="0"/>
          </a:p>
          <a:p>
            <a:pPr lvl="0"/>
            <a:r>
              <a:rPr lang="en-US" dirty="0"/>
              <a:t>If the seller breaches, but the goods that were the subject of the contract </a:t>
            </a:r>
          </a:p>
          <a:p>
            <a:pPr lvl="1"/>
            <a:r>
              <a:rPr lang="en-US" dirty="0"/>
              <a:t>were already identified, </a:t>
            </a:r>
          </a:p>
          <a:p>
            <a:pPr lvl="0"/>
            <a:r>
              <a:rPr lang="en-US" dirty="0"/>
              <a:t>then the buyer can obtain the goods </a:t>
            </a:r>
          </a:p>
          <a:p>
            <a:pPr lvl="1"/>
            <a:r>
              <a:rPr lang="en-US" dirty="0"/>
              <a:t>provided that full payment is tendered and a partial payment was made </a:t>
            </a:r>
          </a:p>
          <a:p>
            <a:pPr lvl="1"/>
            <a:r>
              <a:rPr lang="en-US" dirty="0"/>
              <a:t>and the seller becomes insolvent </a:t>
            </a:r>
          </a:p>
          <a:p>
            <a:pPr lvl="1"/>
            <a:r>
              <a:rPr lang="en-US" u="sng" dirty="0"/>
              <a:t>or</a:t>
            </a:r>
            <a:r>
              <a:rPr lang="en-US" dirty="0"/>
              <a:t> the goods were purchased for a household purpose</a:t>
            </a:r>
          </a:p>
          <a:p>
            <a:endParaRPr lang="en-US" dirty="0"/>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Damages are available to the buyer under a U.C.C. contract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Damages are available to the buyer under a U.C.C. contract	</a:t>
            </a:r>
            <a:endParaRPr lang="en-US" dirty="0"/>
          </a:p>
          <a:p>
            <a:pPr lvl="0"/>
            <a:r>
              <a:rPr lang="en-US" dirty="0"/>
              <a:t>Market price/Cost of replacement goods minus the contract price = The buyer's damages.</a:t>
            </a:r>
          </a:p>
          <a:p>
            <a:endParaRPr lang="en-US" dirty="0"/>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Seller's remedies under a U.C.C.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Seller's remedies under a U.C.C. contract</a:t>
            </a:r>
            <a:endParaRPr lang="en-US" dirty="0"/>
          </a:p>
          <a:p>
            <a:pPr lvl="0"/>
            <a:r>
              <a:rPr lang="en-US" dirty="0"/>
              <a:t>The seller has the right to withhold goods for nonpayment by the buyer </a:t>
            </a:r>
          </a:p>
          <a:p>
            <a:pPr lvl="1"/>
            <a:r>
              <a:rPr lang="en-US" dirty="0"/>
              <a:t>or the right to reclaim goods sold on credit </a:t>
            </a:r>
          </a:p>
          <a:p>
            <a:pPr lvl="2"/>
            <a:r>
              <a:rPr lang="en-US" dirty="0"/>
              <a:t>if the buyer turns out to be insolvent.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Elements of an offer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Damages are available to a seller under a U.C.C.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Damages are available to a seller under a U.C.C. contract</a:t>
            </a:r>
            <a:endParaRPr lang="en-US" dirty="0"/>
          </a:p>
          <a:p>
            <a:pPr lvl="0"/>
            <a:r>
              <a:rPr lang="en-US" dirty="0"/>
              <a:t>Market price minus the contract price </a:t>
            </a:r>
          </a:p>
          <a:p>
            <a:pPr lvl="1"/>
            <a:r>
              <a:rPr lang="en-US" u="sng" dirty="0"/>
              <a:t>or</a:t>
            </a:r>
            <a:r>
              <a:rPr lang="en-US" dirty="0"/>
              <a:t> the contract price minus the resale price </a:t>
            </a:r>
          </a:p>
          <a:p>
            <a:pPr lvl="1"/>
            <a:r>
              <a:rPr lang="en-US" u="sng" dirty="0"/>
              <a:t>or</a:t>
            </a:r>
            <a:r>
              <a:rPr lang="en-US" dirty="0"/>
              <a:t> the contract price minus lost profits.</a:t>
            </a:r>
          </a:p>
          <a:p>
            <a:endParaRPr lang="en-US"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Right to demand assurances under the U.C.C</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smtClean="0"/>
              <a:t>Right to </a:t>
            </a:r>
            <a:r>
              <a:rPr lang="en-US" b="1" u="sng" dirty="0"/>
              <a:t>demand assurances under the U.C.C</a:t>
            </a:r>
            <a:endParaRPr lang="en-US" dirty="0"/>
          </a:p>
          <a:p>
            <a:pPr lvl="0"/>
            <a:r>
              <a:rPr lang="en-US" dirty="0"/>
              <a:t>The demand must be made in writing </a:t>
            </a:r>
          </a:p>
          <a:p>
            <a:pPr lvl="1"/>
            <a:r>
              <a:rPr lang="en-US" dirty="0"/>
              <a:t>and one party can suspend performance </a:t>
            </a:r>
          </a:p>
          <a:p>
            <a:pPr lvl="1"/>
            <a:r>
              <a:rPr lang="en-US" dirty="0"/>
              <a:t>until assurances are received from the other party</a:t>
            </a:r>
          </a:p>
          <a:p>
            <a:endParaRPr lang="en-US" dirty="0"/>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An anticipatory repudiation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An anticipatory repudiation </a:t>
            </a:r>
            <a:endParaRPr lang="en-US" dirty="0"/>
          </a:p>
          <a:p>
            <a:pPr lvl="0"/>
            <a:r>
              <a:rPr lang="en-US" dirty="0"/>
              <a:t>Is where one party to a contract makes it clear he will not be able to perform. </a:t>
            </a:r>
          </a:p>
          <a:p>
            <a:pPr lvl="0"/>
            <a:r>
              <a:rPr lang="en-US" dirty="0"/>
              <a:t>The other party may then either suspend his performance </a:t>
            </a:r>
          </a:p>
          <a:p>
            <a:pPr lvl="1"/>
            <a:r>
              <a:rPr lang="en-US" dirty="0"/>
              <a:t>or sue for breach of contract.</a:t>
            </a:r>
          </a:p>
          <a:p>
            <a:endParaRPr lang="en-US" dirty="0"/>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Anticipatory repudiation be retracted</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Anticipatory repudiation be retracted</a:t>
            </a:r>
            <a:endParaRPr lang="en-US" dirty="0"/>
          </a:p>
          <a:p>
            <a:pPr lvl="0"/>
            <a:r>
              <a:rPr lang="en-US" dirty="0"/>
              <a:t>Any time before performance is due,</a:t>
            </a:r>
          </a:p>
          <a:p>
            <a:pPr lvl="1"/>
            <a:r>
              <a:rPr lang="en-US" dirty="0"/>
              <a:t>the repudiating party may retract the repudiation, </a:t>
            </a:r>
          </a:p>
          <a:p>
            <a:pPr lvl="1"/>
            <a:r>
              <a:rPr lang="en-US" dirty="0"/>
              <a:t>provided that the other party has not changed his position based on the repudiation.</a:t>
            </a:r>
          </a:p>
          <a:p>
            <a:endParaRPr lang="en-US" dirty="0"/>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Warranties </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Warranties of title and against infringement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Elements of an offer</a:t>
            </a:r>
            <a:endParaRPr lang="en-US" dirty="0"/>
          </a:p>
          <a:p>
            <a:pPr lvl="0"/>
            <a:r>
              <a:rPr lang="en-US" dirty="0"/>
              <a:t>An objective manifestation of intent to be bound, </a:t>
            </a:r>
          </a:p>
          <a:p>
            <a:pPr lvl="0"/>
            <a:r>
              <a:rPr lang="en-US" dirty="0"/>
              <a:t>definite and certain terms, </a:t>
            </a:r>
          </a:p>
          <a:p>
            <a:pPr lvl="1"/>
            <a:r>
              <a:rPr lang="en-US" dirty="0"/>
              <a:t>(price, parties, time of performance, subject and quantity) </a:t>
            </a:r>
          </a:p>
          <a:p>
            <a:pPr lvl="0"/>
            <a:r>
              <a:rPr lang="en-US" dirty="0"/>
              <a:t>and communicated to the intended recipient</a:t>
            </a:r>
          </a:p>
          <a:p>
            <a:endParaRPr lang="en-US" dirty="0"/>
          </a:p>
        </p:txBody>
      </p:sp>
    </p:spTree>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Warranties of title and against infringement</a:t>
            </a:r>
            <a:endParaRPr lang="en-US" dirty="0"/>
          </a:p>
          <a:p>
            <a:pPr lvl="0"/>
            <a:r>
              <a:rPr lang="en-US" dirty="0"/>
              <a:t>The warranty of title guarantees that the title transferred is good. </a:t>
            </a:r>
          </a:p>
          <a:p>
            <a:pPr lvl="0"/>
            <a:r>
              <a:rPr lang="en-US" dirty="0"/>
              <a:t>The warranty against infringement, offered by a merchant seller, </a:t>
            </a:r>
          </a:p>
          <a:p>
            <a:pPr lvl="1"/>
            <a:r>
              <a:rPr lang="en-US" dirty="0"/>
              <a:t>provides an additional warranty that the goods </a:t>
            </a:r>
          </a:p>
          <a:p>
            <a:pPr lvl="1"/>
            <a:r>
              <a:rPr lang="en-US" dirty="0"/>
              <a:t>are free from patents, trademarks, or copyrights.</a:t>
            </a:r>
          </a:p>
          <a:p>
            <a:endParaRPr lang="en-US" dirty="0"/>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The warranty of merchantability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The warranty of merchantability </a:t>
            </a:r>
            <a:endParaRPr lang="en-US" dirty="0"/>
          </a:p>
          <a:p>
            <a:pPr lvl="0"/>
            <a:r>
              <a:rPr lang="en-US" dirty="0"/>
              <a:t>Guarantees that goods are fit for the ordinary purpose for which such goods are used</a:t>
            </a:r>
          </a:p>
          <a:p>
            <a:endParaRPr lang="en-US" dirty="0"/>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The warranty of fitness for a particular purpose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The warranty of fitness for a particular purpose </a:t>
            </a:r>
            <a:endParaRPr lang="en-US" dirty="0"/>
          </a:p>
          <a:p>
            <a:pPr lvl="0"/>
            <a:r>
              <a:rPr lang="en-US" dirty="0"/>
              <a:t>Applies when a seller knows that a buyer is relying on the seller's skill or judgment </a:t>
            </a:r>
          </a:p>
          <a:p>
            <a:pPr lvl="1"/>
            <a:r>
              <a:rPr lang="en-US" dirty="0"/>
              <a:t>to select goods that would be suitable for the buyer's purpose </a:t>
            </a:r>
          </a:p>
          <a:p>
            <a:pPr lvl="1"/>
            <a:r>
              <a:rPr lang="en-US" dirty="0"/>
              <a:t>and when the buyer actually relies on the seller's judgment</a:t>
            </a:r>
          </a:p>
          <a:p>
            <a:endParaRPr lang="en-US" dirty="0"/>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Disclaiming warranty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Disclaiming warranty</a:t>
            </a:r>
            <a:endParaRPr lang="en-US" dirty="0"/>
          </a:p>
          <a:p>
            <a:pPr lvl="0"/>
            <a:r>
              <a:rPr lang="en-US" dirty="0"/>
              <a:t>Express warranties are very hard to disclaim, </a:t>
            </a:r>
          </a:p>
          <a:p>
            <a:pPr lvl="1"/>
            <a:r>
              <a:rPr lang="en-US" dirty="0"/>
              <a:t>but implied warranties may be specifically disclaimed in the contract</a:t>
            </a:r>
          </a:p>
          <a:p>
            <a:endParaRPr lang="en-US" dirty="0"/>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Parties’ intent to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Parties’ intent to contract</a:t>
            </a:r>
            <a:endParaRPr lang="en-US" dirty="0"/>
          </a:p>
          <a:p>
            <a:pPr lvl="0"/>
            <a:r>
              <a:rPr lang="en-US" dirty="0"/>
              <a:t>The language of the agreement</a:t>
            </a:r>
          </a:p>
          <a:p>
            <a:pPr lvl="0"/>
            <a:r>
              <a:rPr lang="en-US" dirty="0"/>
              <a:t>Prior practices of the parties</a:t>
            </a:r>
          </a:p>
          <a:p>
            <a:pPr lvl="0"/>
            <a:r>
              <a:rPr lang="en-US" dirty="0"/>
              <a:t>Custom of that business and community</a:t>
            </a:r>
          </a:p>
          <a:p>
            <a:pPr lvl="0"/>
            <a:r>
              <a:rPr lang="en-US" dirty="0"/>
              <a:t>Whether performance will be rendered by a third party</a:t>
            </a:r>
          </a:p>
          <a:p>
            <a:endParaRPr lang="en-US" dirty="0"/>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Unconscionabilty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Mutual assent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Unconscionabilty </a:t>
            </a:r>
            <a:endParaRPr lang="en-US" dirty="0"/>
          </a:p>
          <a:p>
            <a:pPr lvl="0"/>
            <a:r>
              <a:rPr lang="en-US" dirty="0"/>
              <a:t>Is characterized by an agreement that is unfair and one-sided,</a:t>
            </a:r>
          </a:p>
          <a:p>
            <a:pPr lvl="1"/>
            <a:r>
              <a:rPr lang="en-US" dirty="0"/>
              <a:t> where one party gets a far superior position. </a:t>
            </a:r>
          </a:p>
          <a:p>
            <a:pPr lvl="0"/>
            <a:r>
              <a:rPr lang="en-US" dirty="0"/>
              <a:t>Unconscionabilty is tested at the time the contract is made.</a:t>
            </a:r>
          </a:p>
          <a:p>
            <a:r>
              <a:rPr lang="en-US" dirty="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Contract</a:t>
            </a:r>
            <a:endParaRPr lang="en-US" dirty="0"/>
          </a:p>
          <a:p>
            <a:pPr lvl="0"/>
            <a:r>
              <a:rPr lang="en-US" dirty="0"/>
              <a:t>A contract is a promise that has a legal remedy if breached</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Mutual assent</a:t>
            </a:r>
            <a:endParaRPr lang="en-US" dirty="0"/>
          </a:p>
          <a:p>
            <a:pPr lvl="0"/>
            <a:r>
              <a:rPr lang="en-US" dirty="0"/>
              <a:t>The objective theory of contracts </a:t>
            </a:r>
          </a:p>
          <a:p>
            <a:pPr lvl="1"/>
            <a:r>
              <a:rPr lang="en-US" dirty="0"/>
              <a:t>in what a reasonable person in the position of each party </a:t>
            </a:r>
          </a:p>
          <a:p>
            <a:pPr lvl="1"/>
            <a:r>
              <a:rPr lang="en-US" dirty="0"/>
              <a:t>would believe by the words or conduct of the other party.</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Advertisements and circulars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Advertisements and circulars</a:t>
            </a:r>
            <a:endParaRPr lang="en-US" dirty="0"/>
          </a:p>
          <a:p>
            <a:pPr lvl="0"/>
            <a:r>
              <a:rPr lang="en-US" dirty="0"/>
              <a:t>Are considered invitations to deal, </a:t>
            </a:r>
          </a:p>
          <a:p>
            <a:pPr lvl="1"/>
            <a:r>
              <a:rPr lang="en-US" dirty="0"/>
              <a:t>unless they are worded so as to be offers </a:t>
            </a:r>
          </a:p>
          <a:p>
            <a:pPr lvl="1"/>
            <a:r>
              <a:rPr lang="en-US" dirty="0"/>
              <a:t>Or to invite specific action without further communication.</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Termination of the Offer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Termination of the Offer </a:t>
            </a:r>
            <a:endParaRPr lang="en-US" dirty="0"/>
          </a:p>
          <a:p>
            <a:pPr lvl="0"/>
            <a:r>
              <a:rPr lang="en-US" dirty="0"/>
              <a:t>The offeree expressly rejects the offer</a:t>
            </a:r>
          </a:p>
          <a:p>
            <a:pPr lvl="0"/>
            <a:r>
              <a:rPr lang="en-US" dirty="0"/>
              <a:t>Lapse of a reasonable amount of time. </a:t>
            </a:r>
          </a:p>
          <a:p>
            <a:pPr lvl="0"/>
            <a:r>
              <a:rPr lang="en-US" dirty="0"/>
              <a:t>If a deadline is stated, the offer terminates on that day.</a:t>
            </a:r>
          </a:p>
          <a:p>
            <a:pPr lvl="0"/>
            <a:r>
              <a:rPr lang="en-US" dirty="0"/>
              <a:t> Death or incapacity of offeror, </a:t>
            </a:r>
          </a:p>
          <a:p>
            <a:pPr lvl="0"/>
            <a:r>
              <a:rPr lang="en-US" dirty="0"/>
              <a:t>rejection, or counter offer</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Revocation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Revocation</a:t>
            </a:r>
            <a:endParaRPr lang="en-US" dirty="0"/>
          </a:p>
          <a:p>
            <a:pPr lvl="0"/>
            <a:r>
              <a:rPr lang="en-US" dirty="0"/>
              <a:t>Revocation terminates offer when received by offeror either directly or indirectly. </a:t>
            </a:r>
          </a:p>
          <a:p>
            <a:pPr lvl="0"/>
            <a:r>
              <a:rPr lang="en-US" dirty="0"/>
              <a:t>Offer to public is revoked by using same manner. </a:t>
            </a:r>
          </a:p>
          <a:p>
            <a:pPr lvl="0"/>
            <a:r>
              <a:rPr lang="en-US" dirty="0"/>
              <a:t>Firm offers are revocable prior to expiration date, </a:t>
            </a:r>
          </a:p>
          <a:p>
            <a:pPr lvl="1"/>
            <a:r>
              <a:rPr lang="en-US" dirty="0"/>
              <a:t>However there are exceptions.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Option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Option</a:t>
            </a:r>
            <a:endParaRPr lang="en-US" dirty="0"/>
          </a:p>
          <a:p>
            <a:pPr lvl="0"/>
            <a:r>
              <a:rPr lang="en-US" dirty="0"/>
              <a:t>An option arises when the offeror agrees to keep the offer open for a specific period of time. </a:t>
            </a:r>
          </a:p>
          <a:p>
            <a:pPr lvl="0"/>
            <a:r>
              <a:rPr lang="en-US" dirty="0"/>
              <a:t>Needs consideration, unless recital of consideration.</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Offeree / offeror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Bilateral contract \ unilateral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Offeree / offeror</a:t>
            </a:r>
            <a:endParaRPr lang="en-US" dirty="0"/>
          </a:p>
          <a:p>
            <a:pPr lvl="0"/>
            <a:r>
              <a:rPr lang="en-US" dirty="0"/>
              <a:t>An offeree is the person to whom the offeror directs the offer. </a:t>
            </a:r>
          </a:p>
          <a:p>
            <a:pPr lvl="1"/>
            <a:r>
              <a:rPr lang="en-US" dirty="0"/>
              <a:t>An offeree is the only person who may accept the offer .</a:t>
            </a:r>
          </a:p>
          <a:p>
            <a:pPr lvl="0"/>
            <a:r>
              <a:rPr lang="en-US" dirty="0"/>
              <a:t>The offeror if the only one who can communicate offer.</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Irrevocable firm offers include: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Irrevocable firm offers include:</a:t>
            </a:r>
            <a:endParaRPr lang="en-US" dirty="0"/>
          </a:p>
          <a:p>
            <a:pPr lvl="0"/>
            <a:r>
              <a:rPr lang="en-US" dirty="0"/>
              <a:t>Options due to consideration,</a:t>
            </a:r>
          </a:p>
          <a:p>
            <a:pPr lvl="0"/>
            <a:r>
              <a:rPr lang="en-US" dirty="0"/>
              <a:t>if it recites consideration, </a:t>
            </a:r>
          </a:p>
          <a:p>
            <a:pPr lvl="0"/>
            <a:r>
              <a:rPr lang="en-US" dirty="0"/>
              <a:t>foreseeable reliance,</a:t>
            </a:r>
          </a:p>
          <a:p>
            <a:pPr lvl="0"/>
            <a:r>
              <a:rPr lang="en-US" dirty="0"/>
              <a:t>UCC provision, </a:t>
            </a:r>
          </a:p>
          <a:p>
            <a:pPr lvl="0"/>
            <a:r>
              <a:rPr lang="en-US" dirty="0"/>
              <a:t>offers for unilateral contract once performance begins (preparation is insufficient),</a:t>
            </a:r>
          </a:p>
          <a:p>
            <a:pPr lvl="0"/>
            <a:r>
              <a:rPr lang="en-US" dirty="0"/>
              <a:t>death of offeror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Acceptance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Acceptance</a:t>
            </a:r>
            <a:endParaRPr lang="en-US" dirty="0"/>
          </a:p>
          <a:p>
            <a:pPr lvl="0"/>
            <a:r>
              <a:rPr lang="en-US" dirty="0"/>
              <a:t>Power of acceptance</a:t>
            </a:r>
          </a:p>
          <a:p>
            <a:pPr lvl="0"/>
            <a:r>
              <a:rPr lang="en-US" dirty="0"/>
              <a:t>Unequivocal acceptance of the terms of the offer</a:t>
            </a:r>
          </a:p>
          <a:p>
            <a:pPr lvl="0"/>
            <a:r>
              <a:rPr lang="en-US" dirty="0"/>
              <a:t>Acceptance communicated by the offeree to the offeror</a:t>
            </a:r>
          </a:p>
          <a:p>
            <a:pPr lvl="0"/>
            <a:r>
              <a:rPr lang="en-US" dirty="0"/>
              <a:t>The offeree must know of the offer.</a:t>
            </a:r>
          </a:p>
          <a:p>
            <a:pPr lvl="1"/>
            <a:r>
              <a:rPr lang="en-US" dirty="0"/>
              <a:t>An act that suffices as performance asked for in an offer is not acceptance of the offer </a:t>
            </a:r>
          </a:p>
          <a:p>
            <a:pPr lvl="1"/>
            <a:r>
              <a:rPr lang="en-US" u="sng" dirty="0"/>
              <a:t>unless</a:t>
            </a:r>
            <a:r>
              <a:rPr lang="en-US" dirty="0"/>
              <a:t> the actor knows of the offer and it was directed to him</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Mirror image rule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Mirror image rule</a:t>
            </a:r>
            <a:endParaRPr lang="en-US" dirty="0"/>
          </a:p>
          <a:p>
            <a:pPr lvl="0"/>
            <a:r>
              <a:rPr lang="en-US" dirty="0"/>
              <a:t>Common law requires the unequivocal acceptance of an offer. </a:t>
            </a:r>
          </a:p>
          <a:p>
            <a:pPr lvl="0"/>
            <a:r>
              <a:rPr lang="en-US" dirty="0"/>
              <a:t>If an offeree changes or alters the terms of an offer, </a:t>
            </a:r>
          </a:p>
          <a:p>
            <a:pPr lvl="1"/>
            <a:r>
              <a:rPr lang="en-US" dirty="0"/>
              <a:t>it becomes a counteroffer. </a:t>
            </a:r>
          </a:p>
          <a:p>
            <a:pPr lvl="0"/>
            <a:r>
              <a:rPr lang="en-US" dirty="0"/>
              <a:t>The mirror image rule is not applicable under the U.C.C.</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Conditional or qualified acceptance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Conditional or qualified acceptance</a:t>
            </a:r>
            <a:endParaRPr lang="en-US" dirty="0"/>
          </a:p>
          <a:p>
            <a:pPr lvl="0"/>
            <a:r>
              <a:rPr lang="en-US" dirty="0"/>
              <a:t>Except for the sale of goods, it terminates the old offer and becomes a new offer.</a:t>
            </a:r>
          </a:p>
          <a:p>
            <a:pPr lvl="0"/>
            <a:r>
              <a:rPr lang="en-US" dirty="0"/>
              <a:t>Exceptions include: </a:t>
            </a:r>
          </a:p>
          <a:p>
            <a:pPr lvl="1"/>
            <a:r>
              <a:rPr lang="en-US" dirty="0"/>
              <a:t>requests accompanying acceptance, </a:t>
            </a:r>
          </a:p>
          <a:p>
            <a:pPr lvl="1"/>
            <a:r>
              <a:rPr lang="en-US" dirty="0"/>
              <a:t>grumbling acceptances, </a:t>
            </a:r>
          </a:p>
          <a:p>
            <a:pPr lvl="1"/>
            <a:r>
              <a:rPr lang="en-US" dirty="0"/>
              <a:t>and spelling out implied term.</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Mailbox rule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Bilateral contract \ unilateral contract</a:t>
            </a:r>
            <a:endParaRPr lang="en-US" dirty="0"/>
          </a:p>
          <a:p>
            <a:pPr lvl="0"/>
            <a:r>
              <a:rPr lang="en-US" dirty="0"/>
              <a:t>Bilateral: A promise for a promise \ </a:t>
            </a:r>
          </a:p>
          <a:p>
            <a:pPr lvl="0"/>
            <a:r>
              <a:rPr lang="en-US" dirty="0"/>
              <a:t>Unilateral: promise for performance.</a:t>
            </a:r>
          </a:p>
          <a:p>
            <a:pPr lvl="1"/>
            <a:r>
              <a:rPr lang="en-US" dirty="0"/>
              <a:t> It should be clear from the language of the offer </a:t>
            </a:r>
          </a:p>
          <a:p>
            <a:pPr lvl="1"/>
            <a:r>
              <a:rPr lang="en-US" dirty="0"/>
              <a:t>that performance is the only means of acceptance. </a:t>
            </a:r>
          </a:p>
          <a:p>
            <a:pPr lvl="1"/>
            <a:r>
              <a:rPr lang="en-US" dirty="0"/>
              <a:t>Act done then offer accepted</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Mailbox rule</a:t>
            </a:r>
            <a:endParaRPr lang="en-US" dirty="0"/>
          </a:p>
          <a:p>
            <a:pPr lvl="0"/>
            <a:r>
              <a:rPr lang="en-US" dirty="0"/>
              <a:t>Acceptance of an offer is effective once it is mailed or dispatched even if lost or not received. </a:t>
            </a:r>
          </a:p>
          <a:p>
            <a:pPr lvl="0"/>
            <a:r>
              <a:rPr lang="en-US" dirty="0"/>
              <a:t>The mailbox rule does not apply if:</a:t>
            </a:r>
          </a:p>
          <a:p>
            <a:pPr lvl="1"/>
            <a:r>
              <a:rPr lang="en-US" dirty="0"/>
              <a:t>The offer states when acceptance is effective (the offer controls)</a:t>
            </a:r>
          </a:p>
          <a:p>
            <a:pPr lvl="1"/>
            <a:r>
              <a:rPr lang="en-US" dirty="0"/>
              <a:t>It is an option contract</a:t>
            </a:r>
          </a:p>
          <a:p>
            <a:pPr lvl="1"/>
            <a:r>
              <a:rPr lang="en-US" dirty="0"/>
              <a:t>A rejection is sent followed by acceptance (whichever arrives first is valid)</a:t>
            </a:r>
          </a:p>
          <a:p>
            <a:pPr lvl="1"/>
            <a:r>
              <a:rPr lang="en-US" dirty="0"/>
              <a:t>An acceptance is sent followed by rejection (acceptance is effective unless a rejection is received first and is detrimentally relied on by offeror)</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Revocation of offer (mailbox rule)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Revocation of offer (mailbox rule)</a:t>
            </a:r>
            <a:endParaRPr lang="en-US" dirty="0"/>
          </a:p>
          <a:p>
            <a:pPr lvl="0"/>
            <a:r>
              <a:rPr lang="en-US" dirty="0"/>
              <a:t>Majority: on receipt</a:t>
            </a:r>
          </a:p>
          <a:p>
            <a:pPr lvl="0"/>
            <a:r>
              <a:rPr lang="en-US" dirty="0"/>
              <a:t>Minority: treated same manner of acceptance (dispatched)</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Acceptance without communication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Acceptance without communication</a:t>
            </a:r>
            <a:endParaRPr lang="en-US" dirty="0"/>
          </a:p>
          <a:p>
            <a:pPr lvl="0"/>
            <a:r>
              <a:rPr lang="en-US" dirty="0"/>
              <a:t>Acceptance is valid without communication if:</a:t>
            </a:r>
          </a:p>
          <a:p>
            <a:pPr lvl="1"/>
            <a:r>
              <a:rPr lang="en-US" dirty="0"/>
              <a:t>There is an express waiver of the communication of acceptance</a:t>
            </a:r>
          </a:p>
          <a:p>
            <a:pPr lvl="1"/>
            <a:r>
              <a:rPr lang="en-US" dirty="0"/>
              <a:t>There is a unilateral contract (promise for performance)</a:t>
            </a:r>
          </a:p>
          <a:p>
            <a:pPr lvl="1"/>
            <a:r>
              <a:rPr lang="en-US" dirty="0"/>
              <a:t>The offeree accepts benefits</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Consideration </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Consideration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Consideration</a:t>
            </a:r>
            <a:endParaRPr lang="en-US" dirty="0"/>
          </a:p>
          <a:p>
            <a:pPr lvl="0"/>
            <a:r>
              <a:rPr lang="en-US" dirty="0"/>
              <a:t>Bargained for legal detriment. </a:t>
            </a:r>
          </a:p>
          <a:p>
            <a:pPr lvl="0"/>
            <a:r>
              <a:rPr lang="en-US" dirty="0"/>
              <a:t>Consideration can be a promise for a promise or a promise for an act. </a:t>
            </a:r>
          </a:p>
          <a:p>
            <a:pPr lvl="0"/>
            <a:r>
              <a:rPr lang="en-US" dirty="0"/>
              <a:t>Courts will not question the adequacy of consideration unless it is totally valueless.</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Legal detriment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Legal detriment</a:t>
            </a:r>
            <a:endParaRPr lang="en-US" dirty="0"/>
          </a:p>
          <a:p>
            <a:pPr lvl="0"/>
            <a:r>
              <a:rPr lang="en-US" dirty="0"/>
              <a:t>Doing or promising to do that which one was not previously obligated to do,</a:t>
            </a:r>
          </a:p>
          <a:p>
            <a:pPr lvl="1"/>
            <a:r>
              <a:rPr lang="en-US" dirty="0"/>
              <a:t>Or refraining from doing, or promising to refrain from doing</a:t>
            </a:r>
          </a:p>
          <a:p>
            <a:pPr lvl="1"/>
            <a:r>
              <a:rPr lang="en-US" dirty="0"/>
              <a:t> that which one has the legal right to do so.</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Acceptance of offer for a unilateral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Valid Consideration for past performance\ moral obligations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Valid Consideration for past performance\ moral obligations </a:t>
            </a:r>
            <a:endParaRPr lang="en-US" dirty="0"/>
          </a:p>
          <a:p>
            <a:pPr lvl="0"/>
            <a:r>
              <a:rPr lang="en-US" dirty="0"/>
              <a:t>Promise to pay debt barred by statute of limitations</a:t>
            </a:r>
          </a:p>
          <a:p>
            <a:pPr lvl="1"/>
            <a:r>
              <a:rPr lang="en-US" dirty="0"/>
              <a:t> (acknowledgement or part payment implies promise),</a:t>
            </a:r>
          </a:p>
          <a:p>
            <a:r>
              <a:rPr lang="en-US" dirty="0"/>
              <a:t>Promise to pay debt that would be discharged in BK</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Consideration in requirement and output contracts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Consideration in requirement and output contracts</a:t>
            </a:r>
            <a:endParaRPr lang="en-US" dirty="0"/>
          </a:p>
          <a:p>
            <a:pPr lvl="0"/>
            <a:r>
              <a:rPr lang="en-US" dirty="0"/>
              <a:t>The buyer incurs the legal detriment of relinquishing his legal right </a:t>
            </a:r>
          </a:p>
          <a:p>
            <a:pPr lvl="1"/>
            <a:r>
              <a:rPr lang="en-US" dirty="0"/>
              <a:t>to buy goods he may need from alternate sources </a:t>
            </a:r>
          </a:p>
          <a:p>
            <a:pPr lvl="0"/>
            <a:r>
              <a:rPr lang="en-US" dirty="0"/>
              <a:t>And the seller relinquishes the right to sell goods</a:t>
            </a:r>
          </a:p>
          <a:p>
            <a:pPr lvl="1"/>
            <a:r>
              <a:rPr lang="en-US" dirty="0"/>
              <a:t> she may manufacture to another buyer.</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Consideration asserting a legal claim</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Consideration asserting a legal claim</a:t>
            </a:r>
            <a:endParaRPr lang="en-US" dirty="0"/>
          </a:p>
          <a:p>
            <a:pPr lvl="0"/>
            <a:r>
              <a:rPr lang="en-US" dirty="0"/>
              <a:t>Promise to surrender or forbear from asserting a legal claim </a:t>
            </a:r>
          </a:p>
          <a:p>
            <a:pPr lvl="1"/>
            <a:r>
              <a:rPr lang="en-US" dirty="0"/>
              <a:t>is sufficient consideration if either reasonable or good faith belief in the claim.</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Pre-existing legal duty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Pre-existing legal duty</a:t>
            </a:r>
            <a:endParaRPr lang="en-US" dirty="0"/>
          </a:p>
          <a:p>
            <a:pPr lvl="0"/>
            <a:r>
              <a:rPr lang="en-US" dirty="0"/>
              <a:t>If someone is legally obligated to do something, promising to do it is not adequate consideration.</a:t>
            </a:r>
          </a:p>
          <a:p>
            <a:pPr lvl="0"/>
            <a:r>
              <a:rPr lang="en-US" dirty="0"/>
              <a:t> Exceptions:</a:t>
            </a:r>
          </a:p>
          <a:p>
            <a:pPr lvl="1"/>
            <a:r>
              <a:rPr lang="en-US" dirty="0"/>
              <a:t>New or different consideration</a:t>
            </a:r>
          </a:p>
          <a:p>
            <a:pPr lvl="1"/>
            <a:r>
              <a:rPr lang="en-US" dirty="0"/>
              <a:t> Ratification</a:t>
            </a:r>
          </a:p>
          <a:p>
            <a:pPr lvl="1"/>
            <a:r>
              <a:rPr lang="en-US" dirty="0"/>
              <a:t>Duty that is owed to a third person instead of the promisee</a:t>
            </a:r>
          </a:p>
          <a:p>
            <a:pPr lvl="1"/>
            <a:r>
              <a:rPr lang="en-US" dirty="0"/>
              <a:t>Duty is disputed</a:t>
            </a:r>
          </a:p>
          <a:p>
            <a:pPr lvl="1"/>
            <a:r>
              <a:rPr lang="en-US" dirty="0"/>
              <a:t>Unforeseen circumstances</a:t>
            </a:r>
          </a:p>
          <a:p>
            <a:pPr lvl="0"/>
            <a:r>
              <a:rPr lang="en-US" dirty="0"/>
              <a:t> Modification to a contract under U.C.C. does not require consideration, only good faith.</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Payment of lesser amount as discharge of debtor’s full obligation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Payment of lesser amount as discharge of debtor’s full obligation</a:t>
            </a:r>
            <a:endParaRPr lang="en-US" dirty="0"/>
          </a:p>
          <a:p>
            <a:pPr lvl="0"/>
            <a:r>
              <a:rPr lang="en-US" dirty="0"/>
              <a:t>Promise to accept lesser amount not enforceable due to no consideration.</a:t>
            </a:r>
          </a:p>
          <a:p>
            <a:pPr lvl="0"/>
            <a:r>
              <a:rPr lang="en-US" dirty="0"/>
              <a:t>Exceptions include: </a:t>
            </a:r>
          </a:p>
          <a:p>
            <a:pPr lvl="1"/>
            <a:r>
              <a:rPr lang="en-US" dirty="0"/>
              <a:t>different promise, </a:t>
            </a:r>
          </a:p>
          <a:p>
            <a:pPr lvl="1"/>
            <a:r>
              <a:rPr lang="en-US" dirty="0"/>
              <a:t>honest dispute,</a:t>
            </a:r>
          </a:p>
          <a:p>
            <a:pPr lvl="1"/>
            <a:r>
              <a:rPr lang="en-US" dirty="0"/>
              <a:t>Unliquidated obligations, </a:t>
            </a:r>
          </a:p>
          <a:p>
            <a:pPr lvl="1"/>
            <a:r>
              <a:rPr lang="en-US" dirty="0"/>
              <a:t>composition of creditors, </a:t>
            </a:r>
          </a:p>
          <a:p>
            <a:pPr lvl="1"/>
            <a:r>
              <a:rPr lang="en-US" dirty="0"/>
              <a:t>Agreement not to file BK.</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Acceptance of offer for a unilateral contract</a:t>
            </a:r>
            <a:endParaRPr lang="en-US" dirty="0"/>
          </a:p>
          <a:p>
            <a:pPr lvl="0"/>
            <a:r>
              <a:rPr lang="en-US" dirty="0"/>
              <a:t>A unilateral contract is formed by offeror’s performance even though offeror is not aware of it. </a:t>
            </a:r>
          </a:p>
          <a:p>
            <a:pPr lvl="0"/>
            <a:r>
              <a:rPr lang="en-US" dirty="0"/>
              <a:t>Notice of completed performance to offeror required before she’s required to perform her contract duties.</a:t>
            </a:r>
          </a:p>
          <a:p>
            <a:pPr lvl="0"/>
            <a:r>
              <a:rPr lang="en-US" dirty="0"/>
              <a:t> Under UCC: must notify offeror within reasonable time, may treat offer as having lapsed.</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Illusory promise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Illusory promise</a:t>
            </a:r>
            <a:endParaRPr lang="en-US" dirty="0"/>
          </a:p>
          <a:p>
            <a:pPr lvl="0"/>
            <a:r>
              <a:rPr lang="en-US" dirty="0"/>
              <a:t>Consideration must be mutual, meaning that both parties must exchange something.</a:t>
            </a:r>
          </a:p>
          <a:p>
            <a:pPr lvl="0"/>
            <a:r>
              <a:rPr lang="en-US" dirty="0"/>
              <a:t> If one party is not actually required to perform or do something, </a:t>
            </a:r>
          </a:p>
          <a:p>
            <a:pPr lvl="1"/>
            <a:r>
              <a:rPr lang="en-US" dirty="0"/>
              <a:t>then the promise is illusory </a:t>
            </a:r>
          </a:p>
          <a:p>
            <a:pPr lvl="1"/>
            <a:r>
              <a:rPr lang="en-US" dirty="0"/>
              <a:t>and consideration does not exist on both sides of the agreement.</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Substitute for consideration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Substitute for consideration</a:t>
            </a:r>
            <a:endParaRPr lang="en-US" dirty="0"/>
          </a:p>
          <a:p>
            <a:pPr lvl="0"/>
            <a:r>
              <a:rPr lang="en-US" dirty="0"/>
              <a:t>Situations where there is promissory estoppel </a:t>
            </a:r>
          </a:p>
          <a:p>
            <a:pPr lvl="1"/>
            <a:r>
              <a:rPr lang="en-US" dirty="0"/>
              <a:t>or a good faith modification of a U.C.C. contract</a:t>
            </a:r>
          </a:p>
          <a:p>
            <a:pPr lvl="0"/>
            <a:r>
              <a:rPr lang="en-US" dirty="0"/>
              <a:t> Even if you can recover under a substitute consideration theory, it is better to try to argue for a valid contract if possible.</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Promissory estoppel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smtClean="0"/>
              <a:t>Promissory estoppel </a:t>
            </a:r>
            <a:endParaRPr lang="en-US" dirty="0" smtClean="0"/>
          </a:p>
          <a:p>
            <a:pPr lvl="0"/>
            <a:r>
              <a:rPr lang="en-US" dirty="0" smtClean="0"/>
              <a:t>It </a:t>
            </a:r>
            <a:r>
              <a:rPr lang="en-US" dirty="0"/>
              <a:t>is a way to impose liability even without the consideration necessary to have a valid contract. </a:t>
            </a:r>
          </a:p>
          <a:p>
            <a:pPr lvl="0"/>
            <a:r>
              <a:rPr lang="en-US" dirty="0"/>
              <a:t>Promissory estoppel requires the following elements:</a:t>
            </a:r>
          </a:p>
          <a:p>
            <a:pPr lvl="1"/>
            <a:r>
              <a:rPr lang="en-US" dirty="0"/>
              <a:t>Promisor could reasonably expect his promise to induce action or forbearance</a:t>
            </a:r>
          </a:p>
          <a:p>
            <a:pPr lvl="1"/>
            <a:r>
              <a:rPr lang="en-US" dirty="0"/>
              <a:t>And does in fact induce</a:t>
            </a:r>
          </a:p>
          <a:p>
            <a:pPr lvl="1"/>
            <a:r>
              <a:rPr lang="en-US" dirty="0"/>
              <a:t>The action induced is definite and substantial (minority any reliance)</a:t>
            </a:r>
          </a:p>
          <a:p>
            <a:pPr lvl="1"/>
            <a:r>
              <a:rPr lang="en-US" dirty="0"/>
              <a:t>And relied on to his or her detriment</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Defenses to contract formation</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Defenses to contract formation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Defenses to contract formation</a:t>
            </a:r>
            <a:endParaRPr lang="en-US" dirty="0"/>
          </a:p>
          <a:p>
            <a:pPr lvl="0"/>
            <a:r>
              <a:rPr lang="en-US" dirty="0"/>
              <a:t>Mutual mistake</a:t>
            </a:r>
          </a:p>
          <a:p>
            <a:pPr lvl="0"/>
            <a:r>
              <a:rPr lang="en-US" dirty="0"/>
              <a:t>Lack of capacity to contract</a:t>
            </a:r>
          </a:p>
          <a:p>
            <a:pPr lvl="0"/>
            <a:r>
              <a:rPr lang="en-US" dirty="0"/>
              <a:t>Unilateral mistake</a:t>
            </a:r>
          </a:p>
          <a:p>
            <a:pPr lvl="0"/>
            <a:r>
              <a:rPr lang="en-US" dirty="0"/>
              <a:t>Ambiguity mistakes</a:t>
            </a:r>
          </a:p>
          <a:p>
            <a:pPr lvl="0"/>
            <a:r>
              <a:rPr lang="en-US" dirty="0"/>
              <a:t>Illegality</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Mutual mistake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Void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Mutual mistake</a:t>
            </a:r>
            <a:endParaRPr lang="en-US" dirty="0"/>
          </a:p>
          <a:p>
            <a:pPr lvl="0"/>
            <a:r>
              <a:rPr lang="en-US" dirty="0"/>
              <a:t>A mistake by both parties as to a basic contract term </a:t>
            </a:r>
          </a:p>
          <a:p>
            <a:pPr lvl="1"/>
            <a:r>
              <a:rPr lang="en-US" dirty="0"/>
              <a:t>that has a material adverse affect </a:t>
            </a:r>
          </a:p>
          <a:p>
            <a:pPr lvl="1"/>
            <a:r>
              <a:rPr lang="en-US" dirty="0"/>
              <a:t>And the party affected did not assume the risk.</a:t>
            </a:r>
          </a:p>
          <a:p>
            <a:pPr lvl="0"/>
            <a:r>
              <a:rPr lang="en-US" dirty="0"/>
              <a:t>A mistake in value generally is not a mistake which would be a defense to contract formation.</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Assumption of the risk mistake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Assumption of the risk mistake</a:t>
            </a:r>
            <a:endParaRPr lang="en-US" dirty="0"/>
          </a:p>
          <a:p>
            <a:pPr lvl="0"/>
            <a:r>
              <a:rPr lang="en-US" dirty="0"/>
              <a:t>Mistake cannot be used as a defense to contract formation </a:t>
            </a:r>
          </a:p>
          <a:p>
            <a:pPr lvl="1"/>
            <a:r>
              <a:rPr lang="en-US" dirty="0"/>
              <a:t>when a party to a contract realizes that there is a risk</a:t>
            </a:r>
          </a:p>
          <a:p>
            <a:pPr lvl="1"/>
            <a:r>
              <a:rPr lang="en-US" dirty="0"/>
              <a:t> in interpreting a contract term in a way </a:t>
            </a:r>
          </a:p>
          <a:p>
            <a:pPr lvl="1"/>
            <a:r>
              <a:rPr lang="en-US" dirty="0"/>
              <a:t>that has not been confirmed by the other party</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Unilateral mistake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Unilateral mistake</a:t>
            </a:r>
            <a:endParaRPr lang="en-US" dirty="0"/>
          </a:p>
          <a:p>
            <a:pPr lvl="0"/>
            <a:r>
              <a:rPr lang="en-US" dirty="0"/>
              <a:t>Where only one party is mistaken, </a:t>
            </a:r>
          </a:p>
          <a:p>
            <a:pPr lvl="1"/>
            <a:r>
              <a:rPr lang="en-US" dirty="0"/>
              <a:t>the mistake is no defense </a:t>
            </a:r>
          </a:p>
          <a:p>
            <a:pPr lvl="1"/>
            <a:r>
              <a:rPr lang="en-US" dirty="0"/>
              <a:t>and the contract is valid</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Mistake by an intermediary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Mistake by an intermediary</a:t>
            </a:r>
            <a:endParaRPr lang="en-US" dirty="0"/>
          </a:p>
          <a:p>
            <a:pPr lvl="0"/>
            <a:r>
              <a:rPr lang="en-US" dirty="0"/>
              <a:t>The contract is valid as communicated by intermediary.</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Latent ambiguity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Latent ambiguity</a:t>
            </a:r>
            <a:endParaRPr lang="en-US" dirty="0"/>
          </a:p>
          <a:p>
            <a:pPr lvl="0"/>
            <a:r>
              <a:rPr lang="en-US" dirty="0"/>
              <a:t>When neither party realizes the ambiguity,</a:t>
            </a:r>
          </a:p>
          <a:p>
            <a:pPr lvl="1"/>
            <a:r>
              <a:rPr lang="en-US" dirty="0"/>
              <a:t> there is no contract unless both parties meant the same thing</a:t>
            </a:r>
          </a:p>
          <a:p>
            <a:pPr lvl="0"/>
            <a:r>
              <a:rPr lang="en-US" dirty="0"/>
              <a:t>When both parties realize ambiguity, </a:t>
            </a:r>
          </a:p>
          <a:p>
            <a:pPr lvl="1"/>
            <a:r>
              <a:rPr lang="en-US" dirty="0"/>
              <a:t>there is no contract unless both parties meant same thing</a:t>
            </a:r>
          </a:p>
          <a:p>
            <a:pPr lvl="0"/>
            <a:r>
              <a:rPr lang="en-US" dirty="0"/>
              <a:t>When one party realizes the ambiguity, </a:t>
            </a:r>
          </a:p>
          <a:p>
            <a:pPr lvl="1"/>
            <a:r>
              <a:rPr lang="en-US" dirty="0"/>
              <a:t>there is a contract with terms based on what the ignorant party reasonably believed the ambiguous terms to mean</a:t>
            </a:r>
          </a:p>
          <a:p>
            <a:pPr lvl="0"/>
            <a:r>
              <a:rPr lang="en-US" dirty="0"/>
              <a:t> Look to the subjective intent of the parties.</a:t>
            </a: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Lack of capacity to contract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Void contract</a:t>
            </a:r>
            <a:endParaRPr lang="en-US" dirty="0"/>
          </a:p>
          <a:p>
            <a:pPr lvl="0"/>
            <a:r>
              <a:rPr lang="en-US" dirty="0"/>
              <a:t>No legal effect from "formation;" it cannot be enforced</a:t>
            </a:r>
          </a:p>
          <a:p>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Lack of capacity to contract</a:t>
            </a:r>
            <a:endParaRPr lang="en-US" dirty="0"/>
          </a:p>
          <a:p>
            <a:pPr lvl="0"/>
            <a:r>
              <a:rPr lang="en-US" dirty="0"/>
              <a:t>Children under 18 have no capacity. </a:t>
            </a:r>
          </a:p>
          <a:p>
            <a:pPr lvl="1"/>
            <a:r>
              <a:rPr lang="en-US" dirty="0"/>
              <a:t>Once the child turns 18, he or she can affirm contractual obligations </a:t>
            </a:r>
          </a:p>
          <a:p>
            <a:pPr lvl="2"/>
            <a:r>
              <a:rPr lang="en-US" dirty="0"/>
              <a:t>made while under age </a:t>
            </a:r>
          </a:p>
          <a:p>
            <a:pPr lvl="1"/>
            <a:r>
              <a:rPr lang="en-US" dirty="0"/>
              <a:t>A contract made between someone under 18 and an adult is voidable by the child, but is binding on the adult</a:t>
            </a:r>
          </a:p>
          <a:p>
            <a:pPr lvl="0"/>
            <a:r>
              <a:rPr lang="en-US" dirty="0"/>
              <a:t>Insane or intoxicated individuals have no capacity to contract</a:t>
            </a:r>
          </a:p>
          <a:p>
            <a:pPr lvl="0"/>
            <a:r>
              <a:rPr lang="en-US" dirty="0"/>
              <a:t>An individual who makes a contract while under duress or coercion have a voidable contract</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a:t>Defenses: statute of frauds</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Statute of Frauds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a:bodyPr>
          <a:lstStyle/>
          <a:p>
            <a:pPr>
              <a:buNone/>
            </a:pPr>
            <a:r>
              <a:rPr lang="en-US" b="1" u="sng" dirty="0"/>
              <a:t>Statute of Frauds</a:t>
            </a:r>
            <a:endParaRPr lang="en-US" dirty="0"/>
          </a:p>
          <a:p>
            <a:pPr lvl="0"/>
            <a:r>
              <a:rPr lang="en-US" dirty="0"/>
              <a:t>The Statute of Frauds requires certain types of contracts to be in writing and signed by the party to be charged:</a:t>
            </a:r>
          </a:p>
          <a:p>
            <a:pPr lvl="1"/>
            <a:r>
              <a:rPr lang="en-US" dirty="0"/>
              <a:t>Marriage</a:t>
            </a:r>
          </a:p>
          <a:p>
            <a:pPr lvl="1"/>
            <a:r>
              <a:rPr lang="en-US" dirty="0"/>
              <a:t>Contracts that cannot be performed within one year</a:t>
            </a:r>
          </a:p>
          <a:p>
            <a:pPr lvl="1"/>
            <a:r>
              <a:rPr lang="en-US" dirty="0"/>
              <a:t>Land, including leases of more than one year</a:t>
            </a:r>
          </a:p>
          <a:p>
            <a:pPr lvl="1"/>
            <a:r>
              <a:rPr lang="en-US" dirty="0"/>
              <a:t>For an executor of an estate to pay debts from their own funds</a:t>
            </a:r>
          </a:p>
          <a:p>
            <a:pPr lvl="1"/>
            <a:r>
              <a:rPr lang="en-US" dirty="0"/>
              <a:t>Sale of goods $500 or more; and</a:t>
            </a:r>
          </a:p>
          <a:p>
            <a:pPr lvl="1"/>
            <a:r>
              <a:rPr lang="en-US" dirty="0"/>
              <a:t>Surety (pay the debts of another person)</a:t>
            </a:r>
          </a:p>
          <a:p>
            <a:pPr lvl="1"/>
            <a:r>
              <a:rPr lang="en-US" dirty="0"/>
              <a:t>Lease of goods $1000 or more</a:t>
            </a:r>
          </a:p>
          <a:p>
            <a:pPr lvl="1"/>
            <a:r>
              <a:rPr lang="en-US" dirty="0"/>
              <a:t>Real estate listing agreements </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Requirements statute of frauds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Requirements statute of frauds</a:t>
            </a:r>
            <a:endParaRPr lang="en-US" dirty="0"/>
          </a:p>
          <a:p>
            <a:pPr lvl="0"/>
            <a:r>
              <a:rPr lang="en-US" dirty="0"/>
              <a:t>Identity of parties</a:t>
            </a:r>
          </a:p>
          <a:p>
            <a:pPr lvl="0"/>
            <a:r>
              <a:rPr lang="en-US" dirty="0"/>
              <a:t>Subject matter</a:t>
            </a:r>
          </a:p>
          <a:p>
            <a:pPr lvl="0"/>
            <a:r>
              <a:rPr lang="en-US" dirty="0"/>
              <a:t>Terms and conditions</a:t>
            </a:r>
          </a:p>
          <a:p>
            <a:pPr lvl="0"/>
            <a:r>
              <a:rPr lang="en-US" dirty="0"/>
              <a:t>Consideration</a:t>
            </a:r>
          </a:p>
          <a:p>
            <a:pPr lvl="0"/>
            <a:r>
              <a:rPr lang="en-US" dirty="0"/>
              <a:t>Signature of the party to be charged</a:t>
            </a: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2 or more documents S of F</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2 or more documents S of F</a:t>
            </a:r>
            <a:endParaRPr lang="en-US" dirty="0"/>
          </a:p>
          <a:p>
            <a:pPr lvl="0"/>
            <a:r>
              <a:rPr lang="en-US" dirty="0"/>
              <a:t>Two or more documents can be pieced together</a:t>
            </a:r>
          </a:p>
          <a:p>
            <a:pPr lvl="1"/>
            <a:r>
              <a:rPr lang="en-US" dirty="0"/>
              <a:t>if it clearly refers to the same transaction, </a:t>
            </a:r>
          </a:p>
          <a:p>
            <a:pPr lvl="1"/>
            <a:r>
              <a:rPr lang="en-US" dirty="0"/>
              <a:t>essential terms of contract are contained in the writings </a:t>
            </a:r>
          </a:p>
          <a:p>
            <a:pPr lvl="1"/>
            <a:r>
              <a:rPr lang="en-US" dirty="0"/>
              <a:t>And one of the documents is signed by the defendant. </a:t>
            </a:r>
          </a:p>
          <a:p>
            <a:pPr lvl="0"/>
            <a:r>
              <a:rPr lang="en-US" dirty="0"/>
              <a:t>Oral evidence is permissible to show the relationship between the documents</a:t>
            </a: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Signature under the UCC</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Signature under the UCC</a:t>
            </a:r>
            <a:endParaRPr lang="en-US" dirty="0"/>
          </a:p>
          <a:p>
            <a:pPr lvl="0"/>
            <a:r>
              <a:rPr lang="en-US" dirty="0"/>
              <a:t>“Signed” includes any symbol executed or adopted by a party </a:t>
            </a:r>
          </a:p>
          <a:p>
            <a:pPr lvl="1"/>
            <a:r>
              <a:rPr lang="en-US" dirty="0"/>
              <a:t>with the present intention of authenticating the document </a:t>
            </a:r>
          </a:p>
          <a:p>
            <a:pPr lvl="0"/>
            <a:r>
              <a:rPr lang="en-US" dirty="0"/>
              <a:t>(letterhead, initials, memo on company paper)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6637</Words>
  <Application>Microsoft Office PowerPoint</Application>
  <PresentationFormat>On-screen Show (4:3)</PresentationFormat>
  <Paragraphs>824</Paragraphs>
  <Slides>290</Slides>
  <Notes>0</Notes>
  <HiddenSlides>0</HiddenSlides>
  <MMClips>0</MMClips>
  <ScaleCrop>false</ScaleCrop>
  <HeadingPairs>
    <vt:vector size="4" baseType="variant">
      <vt:variant>
        <vt:lpstr>Theme</vt:lpstr>
      </vt:variant>
      <vt:variant>
        <vt:i4>1</vt:i4>
      </vt:variant>
      <vt:variant>
        <vt:lpstr>Slide Titles</vt:lpstr>
      </vt:variant>
      <vt:variant>
        <vt:i4>290</vt:i4>
      </vt:variant>
    </vt:vector>
  </HeadingPairs>
  <TitlesOfParts>
    <vt:vector size="291" baseType="lpstr">
      <vt:lpstr>Office Theme</vt:lpstr>
      <vt:lpstr>Contracts</vt:lpstr>
      <vt:lpstr>Contract </vt:lpstr>
      <vt:lpstr>PowerPoint Presentation</vt:lpstr>
      <vt:lpstr>Bilateral contract \ unilateral contract </vt:lpstr>
      <vt:lpstr>PowerPoint Presentation</vt:lpstr>
      <vt:lpstr>Acceptance of offer for a unilateral contract </vt:lpstr>
      <vt:lpstr>PowerPoint Presentation</vt:lpstr>
      <vt:lpstr>Void contract </vt:lpstr>
      <vt:lpstr>PowerPoint Presentation</vt:lpstr>
      <vt:lpstr>Voidable contract </vt:lpstr>
      <vt:lpstr>PowerPoint Presentation</vt:lpstr>
      <vt:lpstr>Express contract </vt:lpstr>
      <vt:lpstr>PowerPoint Presentation</vt:lpstr>
      <vt:lpstr>Implied contract </vt:lpstr>
      <vt:lpstr>PowerPoint Presentation</vt:lpstr>
      <vt:lpstr>Quasi-contract </vt:lpstr>
      <vt:lpstr>PowerPoint Presentation</vt:lpstr>
      <vt:lpstr>Elements to quasi-contract </vt:lpstr>
      <vt:lpstr>PowerPoint Presentation</vt:lpstr>
      <vt:lpstr>Officious intermeddler </vt:lpstr>
      <vt:lpstr>PowerPoint Presentation</vt:lpstr>
      <vt:lpstr>Formation </vt:lpstr>
      <vt:lpstr>Elements of a contract </vt:lpstr>
      <vt:lpstr>PowerPoint Presentation</vt:lpstr>
      <vt:lpstr>Offer </vt:lpstr>
      <vt:lpstr>PowerPoint Presentation</vt:lpstr>
      <vt:lpstr>Elements of an offer </vt:lpstr>
      <vt:lpstr>PowerPoint Presentation</vt:lpstr>
      <vt:lpstr>Mutual assent </vt:lpstr>
      <vt:lpstr>PowerPoint Presentation</vt:lpstr>
      <vt:lpstr>Advertisements and circulars </vt:lpstr>
      <vt:lpstr>PowerPoint Presentation</vt:lpstr>
      <vt:lpstr>Termination of the Offer  </vt:lpstr>
      <vt:lpstr>PowerPoint Presentation</vt:lpstr>
      <vt:lpstr>Revocation </vt:lpstr>
      <vt:lpstr>PowerPoint Presentation</vt:lpstr>
      <vt:lpstr>Option </vt:lpstr>
      <vt:lpstr>PowerPoint Presentation</vt:lpstr>
      <vt:lpstr>Offeree / offeror </vt:lpstr>
      <vt:lpstr>PowerPoint Presentation</vt:lpstr>
      <vt:lpstr>Irrevocable firm offers include: </vt:lpstr>
      <vt:lpstr>PowerPoint Presentation</vt:lpstr>
      <vt:lpstr>Acceptance </vt:lpstr>
      <vt:lpstr>PowerPoint Presentation</vt:lpstr>
      <vt:lpstr>Mirror image rule </vt:lpstr>
      <vt:lpstr>PowerPoint Presentation</vt:lpstr>
      <vt:lpstr>Conditional or qualified acceptance </vt:lpstr>
      <vt:lpstr>PowerPoint Presentation</vt:lpstr>
      <vt:lpstr>Mailbox rule </vt:lpstr>
      <vt:lpstr>PowerPoint Presentation</vt:lpstr>
      <vt:lpstr>Revocation of offer (mailbox rule) </vt:lpstr>
      <vt:lpstr>PowerPoint Presentation</vt:lpstr>
      <vt:lpstr>Acceptance without communication </vt:lpstr>
      <vt:lpstr>PowerPoint Presentation</vt:lpstr>
      <vt:lpstr>Consideration  </vt:lpstr>
      <vt:lpstr>Consideration </vt:lpstr>
      <vt:lpstr>PowerPoint Presentation</vt:lpstr>
      <vt:lpstr>Legal detriment </vt:lpstr>
      <vt:lpstr>PowerPoint Presentation</vt:lpstr>
      <vt:lpstr>Valid Consideration for past performance\ moral obligations  </vt:lpstr>
      <vt:lpstr>PowerPoint Presentation</vt:lpstr>
      <vt:lpstr>Consideration in requirement and output contracts </vt:lpstr>
      <vt:lpstr>PowerPoint Presentation</vt:lpstr>
      <vt:lpstr>Consideration asserting a legal claim </vt:lpstr>
      <vt:lpstr>PowerPoint Presentation</vt:lpstr>
      <vt:lpstr>Pre-existing legal duty </vt:lpstr>
      <vt:lpstr>PowerPoint Presentation</vt:lpstr>
      <vt:lpstr>Payment of lesser amount as discharge of debtor’s full obligation </vt:lpstr>
      <vt:lpstr>PowerPoint Presentation</vt:lpstr>
      <vt:lpstr>Illusory promise </vt:lpstr>
      <vt:lpstr>PowerPoint Presentation</vt:lpstr>
      <vt:lpstr>Substitute for consideration </vt:lpstr>
      <vt:lpstr>PowerPoint Presentation</vt:lpstr>
      <vt:lpstr>Promissory estoppel  </vt:lpstr>
      <vt:lpstr>PowerPoint Presentation</vt:lpstr>
      <vt:lpstr>Defenses to contract formation </vt:lpstr>
      <vt:lpstr>Defenses to contract formation </vt:lpstr>
      <vt:lpstr>PowerPoint Presentation</vt:lpstr>
      <vt:lpstr>Mutual mistake </vt:lpstr>
      <vt:lpstr>PowerPoint Presentation</vt:lpstr>
      <vt:lpstr>Assumption of the risk mistake </vt:lpstr>
      <vt:lpstr>PowerPoint Presentation</vt:lpstr>
      <vt:lpstr>Unilateral mistake </vt:lpstr>
      <vt:lpstr>PowerPoint Presentation</vt:lpstr>
      <vt:lpstr>Mistake by an intermediary </vt:lpstr>
      <vt:lpstr>PowerPoint Presentation</vt:lpstr>
      <vt:lpstr>Latent ambiguity </vt:lpstr>
      <vt:lpstr>PowerPoint Presentation</vt:lpstr>
      <vt:lpstr>Lack of capacity to contract </vt:lpstr>
      <vt:lpstr>PowerPoint Presentation</vt:lpstr>
      <vt:lpstr>Defenses: statute of frauds </vt:lpstr>
      <vt:lpstr>Statute of Frauds </vt:lpstr>
      <vt:lpstr>PowerPoint Presentation</vt:lpstr>
      <vt:lpstr>Requirements statute of frauds </vt:lpstr>
      <vt:lpstr>PowerPoint Presentation</vt:lpstr>
      <vt:lpstr>2 or more documents S of F </vt:lpstr>
      <vt:lpstr>PowerPoint Presentation</vt:lpstr>
      <vt:lpstr>Signature under the UCC </vt:lpstr>
      <vt:lpstr>PowerPoint Presentation</vt:lpstr>
      <vt:lpstr>Electronic signatures </vt:lpstr>
      <vt:lpstr>PowerPoint Presentation</vt:lpstr>
      <vt:lpstr>Effect of performance on a contract that is within the Statute of Frauds </vt:lpstr>
      <vt:lpstr>PowerPoint Presentation</vt:lpstr>
      <vt:lpstr>Statute of Frauds one year </vt:lpstr>
      <vt:lpstr>PowerPoint Presentation</vt:lpstr>
      <vt:lpstr>Sales of goods of $500 or more outside the Statute of Frauds </vt:lpstr>
      <vt:lpstr>PowerPoint Presentation</vt:lpstr>
      <vt:lpstr>Non-compliance with the Statute of Frauds </vt:lpstr>
      <vt:lpstr>PowerPoint Presentation</vt:lpstr>
      <vt:lpstr>Oral contract statute of frauds promissory estoppel</vt:lpstr>
      <vt:lpstr>PowerPoint Presentation</vt:lpstr>
      <vt:lpstr>3rd party beneficiaries</vt:lpstr>
      <vt:lpstr>A third party beneficiary </vt:lpstr>
      <vt:lpstr>PowerPoint Presentation</vt:lpstr>
      <vt:lpstr>Intended third party beneficiary </vt:lpstr>
      <vt:lpstr>PowerPoint Presentation</vt:lpstr>
      <vt:lpstr>Incidental third party beneficiary  </vt:lpstr>
      <vt:lpstr>PowerPoint Presentation</vt:lpstr>
      <vt:lpstr>Third party beneficiary's rights vest (modernly</vt:lpstr>
      <vt:lpstr>PowerPoint Presentation</vt:lpstr>
      <vt:lpstr>Breach and defenses</vt:lpstr>
      <vt:lpstr>PowerPoint Presentation</vt:lpstr>
      <vt:lpstr>Promisee sue a promisor when performance is not rendered to a third party beneficiary </vt:lpstr>
      <vt:lpstr>PowerPoint Presentation</vt:lpstr>
      <vt:lpstr>Assignments  </vt:lpstr>
      <vt:lpstr>Assignment</vt:lpstr>
      <vt:lpstr>PowerPoint Presentation</vt:lpstr>
      <vt:lpstr>Clause barring assignment of a contract  </vt:lpstr>
      <vt:lpstr>PowerPoint Presentation</vt:lpstr>
      <vt:lpstr>Gratuitous assignments </vt:lpstr>
      <vt:lpstr>PowerPoint Presentation</vt:lpstr>
      <vt:lpstr>When gratuitous assignments become Irrevocable</vt:lpstr>
      <vt:lpstr>PowerPoint Presentation</vt:lpstr>
      <vt:lpstr>Assignee's rights against the obligor, and the obligor's defenses </vt:lpstr>
      <vt:lpstr>PowerPoint Presentation</vt:lpstr>
      <vt:lpstr>Assignee's rights against the assignor </vt:lpstr>
      <vt:lpstr>PowerPoint Presentation</vt:lpstr>
      <vt:lpstr>Priorities of assignments </vt:lpstr>
      <vt:lpstr>PowerPoint Presentation</vt:lpstr>
      <vt:lpstr>Delegation of duties </vt:lpstr>
      <vt:lpstr>Delegation of duties </vt:lpstr>
      <vt:lpstr>PowerPoint Presentation</vt:lpstr>
      <vt:lpstr>Breach of delegated contract </vt:lpstr>
      <vt:lpstr>PowerPoint Presentation</vt:lpstr>
      <vt:lpstr>Parol evidence rule </vt:lpstr>
      <vt:lpstr>Parol evidence rule </vt:lpstr>
      <vt:lpstr>PowerPoint Presentation</vt:lpstr>
      <vt:lpstr>Parol evidence final expression or partial integration </vt:lpstr>
      <vt:lpstr>PowerPoint Presentation</vt:lpstr>
      <vt:lpstr>Parol evidence may be introduced to prove</vt:lpstr>
      <vt:lpstr>PowerPoint Presentation</vt:lpstr>
      <vt:lpstr>Parol Evidence Rule under the U.C.C. </vt:lpstr>
      <vt:lpstr>PowerPoint Presentation</vt:lpstr>
      <vt:lpstr>Conditions and promises </vt:lpstr>
      <vt:lpstr>A promise Is a guarantee to do or not do something.  An unfulfilled promise is a breach. </vt:lpstr>
      <vt:lpstr>PowerPoint Presentation</vt:lpstr>
      <vt:lpstr>Contractual condition  </vt:lpstr>
      <vt:lpstr>PowerPoint Presentation</vt:lpstr>
      <vt:lpstr>Condition precedent  </vt:lpstr>
      <vt:lpstr>PowerPoint Presentation</vt:lpstr>
      <vt:lpstr>Concurrent conditions  </vt:lpstr>
      <vt:lpstr>PowerPoint Presentation</vt:lpstr>
      <vt:lpstr>Condition subsequent </vt:lpstr>
      <vt:lpstr>PowerPoint Presentation</vt:lpstr>
      <vt:lpstr>Express and implied conditions </vt:lpstr>
      <vt:lpstr>PowerPoint Presentation</vt:lpstr>
      <vt:lpstr>A constructive condition </vt:lpstr>
      <vt:lpstr>PowerPoint Presentation</vt:lpstr>
      <vt:lpstr>Contractual conditions may be excused by: </vt:lpstr>
      <vt:lpstr>PowerPoint Presentation</vt:lpstr>
      <vt:lpstr>Divisible contract </vt:lpstr>
      <vt:lpstr>PowerPoint Presentation</vt:lpstr>
      <vt:lpstr>Other dischargeable possibilities </vt:lpstr>
      <vt:lpstr>A contractual duty to perform is discharged by: </vt:lpstr>
      <vt:lpstr>PowerPoint Presentation</vt:lpstr>
      <vt:lpstr>Contractual discharge by impossibility </vt:lpstr>
      <vt:lpstr>PowerPoint Presentation</vt:lpstr>
      <vt:lpstr>Contractual discharge by impracticability </vt:lpstr>
      <vt:lpstr>PowerPoint Presentation</vt:lpstr>
      <vt:lpstr>Contractual discharge by frustration of purpose </vt:lpstr>
      <vt:lpstr>PowerPoint Presentation</vt:lpstr>
      <vt:lpstr>Frustration of purpose </vt:lpstr>
      <vt:lpstr>PowerPoint Presentation</vt:lpstr>
      <vt:lpstr>Modification of contract </vt:lpstr>
      <vt:lpstr>PowerPoint Presentation</vt:lpstr>
      <vt:lpstr>Novation  </vt:lpstr>
      <vt:lpstr>PowerPoint Presentation</vt:lpstr>
      <vt:lpstr>Contractual discharge by release </vt:lpstr>
      <vt:lpstr>PowerPoint Presentation</vt:lpstr>
      <vt:lpstr>Accord and satisfaction </vt:lpstr>
      <vt:lpstr>PowerPoint Presentation</vt:lpstr>
      <vt:lpstr>Partial payment an accord? </vt:lpstr>
      <vt:lpstr>PowerPoint Presentation</vt:lpstr>
      <vt:lpstr>Breach of contract </vt:lpstr>
      <vt:lpstr>PowerPoint Presentation</vt:lpstr>
      <vt:lpstr>Material breach factors </vt:lpstr>
      <vt:lpstr>PowerPoint Presentation</vt:lpstr>
      <vt:lpstr>Effect of a minor breach </vt:lpstr>
      <vt:lpstr>PowerPoint Presentation</vt:lpstr>
      <vt:lpstr>Remedies  </vt:lpstr>
      <vt:lpstr>Remedies for breach of contract </vt:lpstr>
      <vt:lpstr>PowerPoint Presentation</vt:lpstr>
      <vt:lpstr>Compensatory contract damages </vt:lpstr>
      <vt:lpstr>PowerPoint Presentation</vt:lpstr>
      <vt:lpstr>Nominal contract damages </vt:lpstr>
      <vt:lpstr>PowerPoint Presentation</vt:lpstr>
      <vt:lpstr>Reliance damages  </vt:lpstr>
      <vt:lpstr>PowerPoint Presentation</vt:lpstr>
      <vt:lpstr>Consequential damages  </vt:lpstr>
      <vt:lpstr>PowerPoint Presentation</vt:lpstr>
      <vt:lpstr>Liquidated damages provision is valid if </vt:lpstr>
      <vt:lpstr>PowerPoint Presentation</vt:lpstr>
      <vt:lpstr>Duty to mitigate damages </vt:lpstr>
      <vt:lpstr>PowerPoint Presentation</vt:lpstr>
      <vt:lpstr>Specific performance </vt:lpstr>
      <vt:lpstr>PowerPoint Presentation</vt:lpstr>
      <vt:lpstr>Effect of rescission </vt:lpstr>
      <vt:lpstr>PowerPoint Presentation</vt:lpstr>
      <vt:lpstr>An award of restitution  </vt:lpstr>
      <vt:lpstr>PowerPoint Presentation</vt:lpstr>
      <vt:lpstr>Quasi-contractual recovery for breach of contract </vt:lpstr>
      <vt:lpstr>PowerPoint Presentation</vt:lpstr>
      <vt:lpstr>UCC </vt:lpstr>
      <vt:lpstr>A merchant  </vt:lpstr>
      <vt:lpstr>PowerPoint Presentation</vt:lpstr>
      <vt:lpstr>Good faith (according to the U.C.C.) means </vt:lpstr>
      <vt:lpstr>PowerPoint Presentation</vt:lpstr>
      <vt:lpstr>Merchant's firm offer rule </vt:lpstr>
      <vt:lpstr>PowerPoint Presentation</vt:lpstr>
      <vt:lpstr>Effective acceptance under the U.C.C. </vt:lpstr>
      <vt:lpstr>PowerPoint Presentation</vt:lpstr>
      <vt:lpstr>Essential terms </vt:lpstr>
      <vt:lpstr>PowerPoint Presentation</vt:lpstr>
      <vt:lpstr>Different terms (all parties merchants) </vt:lpstr>
      <vt:lpstr>PowerPoint Presentation</vt:lpstr>
      <vt:lpstr>Additional terms (all parties are merchants) </vt:lpstr>
      <vt:lpstr>PowerPoint Presentation</vt:lpstr>
      <vt:lpstr>Additional terms (at least on party non-merchant) </vt:lpstr>
      <vt:lpstr>PowerPoint Presentation</vt:lpstr>
      <vt:lpstr>Statute of Frauds require under the U.C.C </vt:lpstr>
      <vt:lpstr>PowerPoint Presentation</vt:lpstr>
      <vt:lpstr>Modification of contract UCC </vt:lpstr>
      <vt:lpstr>PowerPoint Presentation</vt:lpstr>
      <vt:lpstr>Destruction of goods UCC </vt:lpstr>
      <vt:lpstr>PowerPoint Presentation</vt:lpstr>
      <vt:lpstr>Failure of the required method of transportation (under the U.C.C.) </vt:lpstr>
      <vt:lpstr>PowerPoint Presentation</vt:lpstr>
      <vt:lpstr>Seller's obligation under a contract for the sale of goods </vt:lpstr>
      <vt:lpstr>PowerPoint Presentation</vt:lpstr>
      <vt:lpstr>Buyer's obligation under a contract for the sale of goods </vt:lpstr>
      <vt:lpstr>PowerPoint Presentation</vt:lpstr>
      <vt:lpstr>Loss allocated in carrier vs. non-carrier contracts </vt:lpstr>
      <vt:lpstr>PowerPoint Presentation</vt:lpstr>
      <vt:lpstr>Risk of loss for defective goods pass to the buyer </vt:lpstr>
      <vt:lpstr>PowerPoint Presentation</vt:lpstr>
      <vt:lpstr>Under the U.C.C. acceptance is valid if </vt:lpstr>
      <vt:lpstr>PowerPoint Presentation</vt:lpstr>
      <vt:lpstr>Reject goods under the U.C.C </vt:lpstr>
      <vt:lpstr>PowerPoint Presentation</vt:lpstr>
      <vt:lpstr>Right to cure under the U.C.C </vt:lpstr>
      <vt:lpstr>PowerPoint Presentation</vt:lpstr>
      <vt:lpstr>Revoke acceptance of non-conforming goods </vt:lpstr>
      <vt:lpstr>PowerPoint Presentation</vt:lpstr>
      <vt:lpstr>Replevin </vt:lpstr>
      <vt:lpstr>PowerPoint Presentation</vt:lpstr>
      <vt:lpstr>Damages are available to the buyer under a U.C.C. contract  </vt:lpstr>
      <vt:lpstr>PowerPoint Presentation</vt:lpstr>
      <vt:lpstr>Seller's remedies under a U.C.C. contract </vt:lpstr>
      <vt:lpstr>PowerPoint Presentation</vt:lpstr>
      <vt:lpstr>Damages are available to a seller under a U.C.C. contract </vt:lpstr>
      <vt:lpstr>PowerPoint Presentation</vt:lpstr>
      <vt:lpstr>Right to demand assurances under the U.C.C </vt:lpstr>
      <vt:lpstr>PowerPoint Presentation</vt:lpstr>
      <vt:lpstr>An anticipatory repudiation  </vt:lpstr>
      <vt:lpstr>PowerPoint Presentation</vt:lpstr>
      <vt:lpstr>Anticipatory repudiation be retracted </vt:lpstr>
      <vt:lpstr>PowerPoint Presentation</vt:lpstr>
      <vt:lpstr>Warranties  </vt:lpstr>
      <vt:lpstr>Warranties of title and against infringement </vt:lpstr>
      <vt:lpstr>PowerPoint Presentation</vt:lpstr>
      <vt:lpstr>The warranty of merchantability  </vt:lpstr>
      <vt:lpstr>PowerPoint Presentation</vt:lpstr>
      <vt:lpstr>The warranty of fitness for a particular purpose  </vt:lpstr>
      <vt:lpstr>PowerPoint Presentation</vt:lpstr>
      <vt:lpstr>Disclaiming warranty </vt:lpstr>
      <vt:lpstr>PowerPoint Presentation</vt:lpstr>
      <vt:lpstr>Parties’ intent to contract </vt:lpstr>
      <vt:lpstr>PowerPoint Presentation</vt:lpstr>
      <vt:lpstr>Unconscionabilty</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Contracts</dc:title>
  <dc:creator>kris</dc:creator>
  <cp:lastModifiedBy>Kris</cp:lastModifiedBy>
  <cp:revision>32</cp:revision>
  <dcterms:created xsi:type="dcterms:W3CDTF">2012-11-29T02:38:48Z</dcterms:created>
  <dcterms:modified xsi:type="dcterms:W3CDTF">2014-01-31T22:18:34Z</dcterms:modified>
</cp:coreProperties>
</file>