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slides/slide142.xml" ContentType="application/vnd.openxmlformats-officedocument.presentationml.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s/slide207.xml" ContentType="application/vnd.openxmlformats-officedocument.presentationml.slid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69.xml" ContentType="application/vnd.openxmlformats-officedocument.presentationml.slide+xml"/>
  <Override PartName="/ppt/tableStyles.xml" ContentType="application/vnd.openxmlformats-officedocument.presentationml.tableStyles+xml"/>
  <Override PartName="/ppt/slides/slide147.xml" ContentType="application/vnd.openxmlformats-officedocument.presentationml.slide+xml"/>
  <Override PartName="/ppt/slides/slide158.xml" ContentType="application/vnd.openxmlformats-officedocument.presentationml.slide+xml"/>
  <Override PartName="/ppt/slides/slide194.xml" ContentType="application/vnd.openxmlformats-officedocument.presentationml.slide+xml"/>
  <Override PartName="/ppt/slides/slide210.xml" ContentType="application/vnd.openxmlformats-officedocument.presentationml.slide+xml"/>
  <Override PartName="/ppt/slides/slide99.xml" ContentType="application/vnd.openxmlformats-officedocument.presentationml.slide+xml"/>
  <Override PartName="/ppt/slides/slide136.xml" ContentType="application/vnd.openxmlformats-officedocument.presentationml.slide+xml"/>
  <Override PartName="/ppt/slides/slide183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25.xml" ContentType="application/vnd.openxmlformats-officedocument.presentationml.slide+xml"/>
  <Override PartName="/ppt/slides/slide172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s/slide150.xml" ContentType="application/vnd.openxmlformats-officedocument.presentationml.slide+xml"/>
  <Override PartName="/ppt/slides/slide161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slides/slide20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s/slide199.xml" ContentType="application/vnd.openxmlformats-officedocument.presentationml.slide+xml"/>
  <Override PartName="/ppt/slides/slide204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s/slide159.xml" ContentType="application/vnd.openxmlformats-officedocument.presentationml.slide+xml"/>
  <Override PartName="/ppt/slides/slide188.xml" ContentType="application/vnd.openxmlformats-officedocument.presentationml.slide+xml"/>
  <Override PartName="/ppt/slides/slide211.xml" ContentType="application/vnd.openxmlformats-officedocument.presentationml.slide+xml"/>
  <Override PartName="/ppt/slides/slide119.xml" ContentType="application/vnd.openxmlformats-officedocument.presentationml.slide+xml"/>
  <Override PartName="/ppt/slides/slide148.xml" ContentType="application/vnd.openxmlformats-officedocument.presentationml.slide+xml"/>
  <Override PartName="/ppt/slides/slide166.xml" ContentType="application/vnd.openxmlformats-officedocument.presentationml.slide+xml"/>
  <Override PartName="/ppt/slides/slide177.xml" ContentType="application/vnd.openxmlformats-officedocument.presentationml.slide+xml"/>
  <Override PartName="/ppt/slides/slide195.xml" ContentType="application/vnd.openxmlformats-officedocument.presentationml.slide+xml"/>
  <Override PartName="/ppt/slides/slide20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slides/slide155.xml" ContentType="application/vnd.openxmlformats-officedocument.presentationml.slide+xml"/>
  <Override PartName="/ppt/slides/slide173.xml" ContentType="application/vnd.openxmlformats-officedocument.presentationml.slide+xml"/>
  <Override PartName="/ppt/slides/slide184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slides/slide115.xml" ContentType="application/vnd.openxmlformats-officedocument.presentationml.slide+xml"/>
  <Override PartName="/ppt/slides/slide144.xml" ContentType="application/vnd.openxmlformats-officedocument.presentationml.slide+xml"/>
  <Override PartName="/ppt/slides/slide162.xml" ContentType="application/vnd.openxmlformats-officedocument.presentationml.slide+xml"/>
  <Override PartName="/ppt/slides/slide191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s/slide151.xml" ContentType="application/vnd.openxmlformats-officedocument.presentationml.slide+xml"/>
  <Override PartName="/ppt/slides/slide180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s/slide20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89.xml" ContentType="application/vnd.openxmlformats-officedocument.presentationml.slide+xml"/>
  <Override PartName="/ppt/slides/slide205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slides/slide178.xml" ContentType="application/vnd.openxmlformats-officedocument.presentationml.slide+xml"/>
  <Override PartName="/ppt/slides/slide196.xml" ContentType="application/vnd.openxmlformats-officedocument.presentationml.slide+xml"/>
  <Override PartName="/ppt/slides/slide212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167.xml" ContentType="application/vnd.openxmlformats-officedocument.presentationml.slide+xml"/>
  <Override PartName="/ppt/slides/slide185.xml" ContentType="application/vnd.openxmlformats-officedocument.presentationml.slide+xml"/>
  <Override PartName="/ppt/slides/slide201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145.xml" ContentType="application/vnd.openxmlformats-officedocument.presentationml.slide+xml"/>
  <Override PartName="/ppt/slides/slide156.xml" ContentType="application/vnd.openxmlformats-officedocument.presentationml.slide+xml"/>
  <Override PartName="/ppt/slides/slide174.xml" ContentType="application/vnd.openxmlformats-officedocument.presentationml.slide+xml"/>
  <Override PartName="/ppt/slides/slide192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s/slide163.xml" ContentType="application/vnd.openxmlformats-officedocument.presentationml.slide+xml"/>
  <Override PartName="/ppt/slides/slide181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slides/slide152.xml" ContentType="application/vnd.openxmlformats-officedocument.presentationml.slide+xml"/>
  <Override PartName="/ppt/slides/slide170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slides/slide206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s/slide213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0.xml" ContentType="application/vnd.openxmlformats-officedocument.presentationml.slide+xml"/>
  <Override PartName="/ppt/slides/slide168.xml" ContentType="application/vnd.openxmlformats-officedocument.presentationml.slide+xml"/>
  <Override PartName="/ppt/slides/slide179.xml" ContentType="application/vnd.openxmlformats-officedocument.presentationml.slide+xml"/>
  <Override PartName="/ppt/slides/slide197.xml" ContentType="application/vnd.openxmlformats-officedocument.presentationml.slide+xml"/>
  <Override PartName="/ppt/slides/slide202.xml" ContentType="application/vnd.openxmlformats-officedocument.presentationml.slide+xml"/>
  <Override PartName="/ppt/slides/slide139.xml" ContentType="application/vnd.openxmlformats-officedocument.presentationml.slide+xml"/>
  <Override PartName="/ppt/slides/slide157.xml" ContentType="application/vnd.openxmlformats-officedocument.presentationml.slide+xml"/>
  <Override PartName="/ppt/slides/slide186.xml" ContentType="application/vnd.openxmlformats-officedocument.presentationml.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slides/slide146.xml" ContentType="application/vnd.openxmlformats-officedocument.presentationml.slide+xml"/>
  <Override PartName="/ppt/slides/slide164.xml" ContentType="application/vnd.openxmlformats-officedocument.presentationml.slide+xml"/>
  <Override PartName="/ppt/slides/slide175.xml" ContentType="application/vnd.openxmlformats-officedocument.presentationml.slide+xml"/>
  <Override PartName="/ppt/slides/slide193.xml" ContentType="application/vnd.openxmlformats-officedocument.presentationml.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53.xml" ContentType="application/vnd.openxmlformats-officedocument.presentationml.slide+xml"/>
  <Override PartName="/ppt/slides/slide171.xml" ContentType="application/vnd.openxmlformats-officedocument.presentationml.slide+xml"/>
  <Override PartName="/ppt/slides/slide182.xml" ContentType="application/vnd.openxmlformats-officedocument.presentationml.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slides/slide160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s/slide187.xml" ContentType="application/vnd.openxmlformats-officedocument.presentationml.slide+xml"/>
  <Override PartName="/ppt/slides/slide198.xml" ContentType="application/vnd.openxmlformats-officedocument.presentationml.slide+xml"/>
  <Override PartName="/ppt/slides/slide203.xml" ContentType="application/vnd.openxmlformats-officedocument.presentationml.slide+xml"/>
  <Override PartName="/ppt/slides/slide129.xml" ContentType="application/vnd.openxmlformats-officedocument.presentationml.slide+xml"/>
  <Override PartName="/ppt/slides/slide176.xml" ContentType="application/vnd.openxmlformats-officedocument.presentationml.slide+xml"/>
  <Override PartName="/ppt/slides/slide118.xml" ContentType="application/vnd.openxmlformats-officedocument.presentationml.slide+xml"/>
  <Override PartName="/ppt/slides/slide165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107.xml" ContentType="application/vnd.openxmlformats-officedocument.presentationml.slide+xml"/>
  <Override PartName="/ppt/slides/slide143.xml" ContentType="application/vnd.openxmlformats-officedocument.presentationml.slide+xml"/>
  <Override PartName="/ppt/slides/slide154.xml" ContentType="application/vnd.openxmlformats-officedocument.presentationml.slide+xml"/>
  <Override PartName="/ppt/slides/slide190.xml" ContentType="application/vnd.openxmlformats-officedocument.presentationml.sl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76" r:id="rId23"/>
    <p:sldId id="277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9" r:id="rId43"/>
    <p:sldId id="297" r:id="rId44"/>
    <p:sldId id="298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9" r:id="rId74"/>
    <p:sldId id="328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40" r:id="rId85"/>
    <p:sldId id="339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1" r:id="rId96"/>
    <p:sldId id="350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4" r:id="rId109"/>
    <p:sldId id="363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  <p:sldId id="379" r:id="rId124"/>
    <p:sldId id="378" r:id="rId125"/>
    <p:sldId id="380" r:id="rId126"/>
    <p:sldId id="381" r:id="rId127"/>
    <p:sldId id="382" r:id="rId128"/>
    <p:sldId id="383" r:id="rId129"/>
    <p:sldId id="384" r:id="rId130"/>
    <p:sldId id="386" r:id="rId131"/>
    <p:sldId id="385" r:id="rId132"/>
    <p:sldId id="387" r:id="rId133"/>
    <p:sldId id="389" r:id="rId134"/>
    <p:sldId id="388" r:id="rId135"/>
    <p:sldId id="390" r:id="rId136"/>
    <p:sldId id="391" r:id="rId137"/>
    <p:sldId id="392" r:id="rId138"/>
    <p:sldId id="393" r:id="rId139"/>
    <p:sldId id="394" r:id="rId140"/>
    <p:sldId id="395" r:id="rId141"/>
    <p:sldId id="396" r:id="rId142"/>
    <p:sldId id="397" r:id="rId143"/>
    <p:sldId id="398" r:id="rId144"/>
    <p:sldId id="399" r:id="rId145"/>
    <p:sldId id="400" r:id="rId146"/>
    <p:sldId id="402" r:id="rId147"/>
    <p:sldId id="401" r:id="rId148"/>
    <p:sldId id="403" r:id="rId149"/>
    <p:sldId id="404" r:id="rId150"/>
    <p:sldId id="405" r:id="rId151"/>
    <p:sldId id="406" r:id="rId152"/>
    <p:sldId id="407" r:id="rId153"/>
    <p:sldId id="408" r:id="rId154"/>
    <p:sldId id="409" r:id="rId155"/>
    <p:sldId id="410" r:id="rId156"/>
    <p:sldId id="411" r:id="rId157"/>
    <p:sldId id="412" r:id="rId158"/>
    <p:sldId id="413" r:id="rId159"/>
    <p:sldId id="414" r:id="rId160"/>
    <p:sldId id="415" r:id="rId161"/>
    <p:sldId id="416" r:id="rId162"/>
    <p:sldId id="417" r:id="rId163"/>
    <p:sldId id="418" r:id="rId164"/>
    <p:sldId id="419" r:id="rId165"/>
    <p:sldId id="422" r:id="rId166"/>
    <p:sldId id="420" r:id="rId167"/>
    <p:sldId id="421" r:id="rId168"/>
    <p:sldId id="423" r:id="rId169"/>
    <p:sldId id="424" r:id="rId170"/>
    <p:sldId id="425" r:id="rId171"/>
    <p:sldId id="426" r:id="rId172"/>
    <p:sldId id="427" r:id="rId173"/>
    <p:sldId id="428" r:id="rId174"/>
    <p:sldId id="429" r:id="rId175"/>
    <p:sldId id="430" r:id="rId176"/>
    <p:sldId id="431" r:id="rId177"/>
    <p:sldId id="432" r:id="rId178"/>
    <p:sldId id="433" r:id="rId179"/>
    <p:sldId id="434" r:id="rId180"/>
    <p:sldId id="435" r:id="rId181"/>
    <p:sldId id="436" r:id="rId182"/>
    <p:sldId id="437" r:id="rId183"/>
    <p:sldId id="438" r:id="rId184"/>
    <p:sldId id="439" r:id="rId185"/>
    <p:sldId id="440" r:id="rId186"/>
    <p:sldId id="441" r:id="rId187"/>
    <p:sldId id="442" r:id="rId188"/>
    <p:sldId id="443" r:id="rId189"/>
    <p:sldId id="445" r:id="rId190"/>
    <p:sldId id="444" r:id="rId191"/>
    <p:sldId id="446" r:id="rId192"/>
    <p:sldId id="447" r:id="rId193"/>
    <p:sldId id="448" r:id="rId194"/>
    <p:sldId id="449" r:id="rId195"/>
    <p:sldId id="450" r:id="rId196"/>
    <p:sldId id="451" r:id="rId197"/>
    <p:sldId id="452" r:id="rId198"/>
    <p:sldId id="453" r:id="rId199"/>
    <p:sldId id="454" r:id="rId200"/>
    <p:sldId id="455" r:id="rId201"/>
    <p:sldId id="456" r:id="rId202"/>
    <p:sldId id="457" r:id="rId203"/>
    <p:sldId id="458" r:id="rId204"/>
    <p:sldId id="459" r:id="rId205"/>
    <p:sldId id="460" r:id="rId206"/>
    <p:sldId id="461" r:id="rId207"/>
    <p:sldId id="462" r:id="rId208"/>
    <p:sldId id="463" r:id="rId209"/>
    <p:sldId id="464" r:id="rId210"/>
    <p:sldId id="465" r:id="rId211"/>
    <p:sldId id="466" r:id="rId212"/>
    <p:sldId id="467" r:id="rId213"/>
    <p:sldId id="468" r:id="rId2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181" Type="http://schemas.openxmlformats.org/officeDocument/2006/relationships/slide" Target="slides/slide180.xml"/><Relationship Id="rId186" Type="http://schemas.openxmlformats.org/officeDocument/2006/relationships/slide" Target="slides/slide185.xml"/><Relationship Id="rId216" Type="http://schemas.openxmlformats.org/officeDocument/2006/relationships/presProps" Target="presProps.xml"/><Relationship Id="rId211" Type="http://schemas.openxmlformats.org/officeDocument/2006/relationships/slide" Target="slides/slide210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92" Type="http://schemas.openxmlformats.org/officeDocument/2006/relationships/slide" Target="slides/slide191.xml"/><Relationship Id="rId197" Type="http://schemas.openxmlformats.org/officeDocument/2006/relationships/slide" Target="slides/slide196.xml"/><Relationship Id="rId206" Type="http://schemas.openxmlformats.org/officeDocument/2006/relationships/slide" Target="slides/slide205.xml"/><Relationship Id="rId201" Type="http://schemas.openxmlformats.org/officeDocument/2006/relationships/slide" Target="slides/slide200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21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12" Type="http://schemas.openxmlformats.org/officeDocument/2006/relationships/slide" Target="slides/slide211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slide" Target="slides/slide206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theme" Target="theme/theme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tableStyles" Target="tableStyles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notesMaster" Target="notesMasters/notesMaster1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04559-6EB9-405F-99CB-013B82593E9B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A63A6-0846-4533-BBEB-7BB3BAC8CF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3E2D-FCFA-443F-8997-B4FA4F17654A}" type="datetime1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4CAF-3C08-4529-B202-21062D2B2282}" type="datetime1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E987-538E-48B1-8992-AF6D779B176C}" type="datetime1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AA99-F85F-436D-AFB8-E4E6AC75F17D}" type="datetime1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D6431-F089-4230-B92A-6EF43D1E25F0}" type="datetime1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8471D-07AA-40D0-87DF-0D2CDE203350}" type="datetime1">
              <a:rPr lang="en-US" smtClean="0"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9B1FB-A1B3-4DAD-AC9C-DFC253AFCC95}" type="datetime1">
              <a:rPr lang="en-US" smtClean="0"/>
              <a:t>12/10/2012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3145-391E-4B0B-888A-09C53D737DC5}" type="datetime1">
              <a:rPr lang="en-US" smtClean="0"/>
              <a:t>12/10/2012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1A63-1170-4878-97DF-709B8C0E5DE8}" type="datetime1">
              <a:rPr lang="en-US" smtClean="0"/>
              <a:t>12/10/2012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3EF3-B849-42A0-8FCE-A5A24B54A33E}" type="datetime1">
              <a:rPr lang="en-US" smtClean="0"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0D55-AD79-4728-932D-79F50DD43839}" type="datetime1">
              <a:rPr lang="en-US" smtClean="0"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  <a:alpha val="6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8229600" cy="528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0F7DF-3886-43F7-B9AC-42E55263C604}" type="datetime1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881EF-9E28-461E-B602-BF14BCE0F3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Secured Transactions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Value </a:t>
            </a:r>
            <a:endParaRPr lang="en-US" dirty="0"/>
          </a:p>
          <a:p>
            <a:pPr lvl="0"/>
            <a:r>
              <a:rPr lang="en-US" dirty="0"/>
              <a:t>Can be in the form of consideration, </a:t>
            </a:r>
          </a:p>
          <a:p>
            <a:pPr lvl="1"/>
            <a:r>
              <a:rPr lang="en-US" dirty="0"/>
              <a:t>an antecedent debt owed the creditor, </a:t>
            </a:r>
          </a:p>
          <a:p>
            <a:pPr lvl="1"/>
            <a:r>
              <a:rPr lang="en-US" dirty="0"/>
              <a:t>a buyer’s acceptance of delivery under a contract of sale, </a:t>
            </a:r>
          </a:p>
          <a:p>
            <a:pPr lvl="1"/>
            <a:r>
              <a:rPr lang="en-US" dirty="0"/>
              <a:t>or a binding commitment by the creditor to give future value.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After acquired clause consumer goods</a:t>
            </a:r>
            <a:endParaRPr lang="en-US" dirty="0"/>
          </a:p>
          <a:p>
            <a:pPr lvl="0"/>
            <a:r>
              <a:rPr lang="en-US" dirty="0"/>
              <a:t>No security interest attaches to consumer goods given as additional security </a:t>
            </a:r>
          </a:p>
          <a:p>
            <a:pPr lvl="0"/>
            <a:r>
              <a:rPr lang="en-US" dirty="0"/>
              <a:t>under after-acquired property unless </a:t>
            </a:r>
          </a:p>
          <a:p>
            <a:pPr lvl="1"/>
            <a:r>
              <a:rPr lang="en-US" dirty="0"/>
              <a:t>the debtor acquires rights in the consumer goods </a:t>
            </a:r>
          </a:p>
          <a:p>
            <a:pPr lvl="1"/>
            <a:r>
              <a:rPr lang="en-US" dirty="0"/>
              <a:t>within 10 days after the secured party gives value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100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Buyers of consumer goods from other consumers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Buyers of consumer goods from other consumers</a:t>
            </a:r>
            <a:endParaRPr lang="en-US" dirty="0"/>
          </a:p>
          <a:p>
            <a:pPr lvl="0"/>
            <a:r>
              <a:rPr lang="en-US" dirty="0"/>
              <a:t>Generally the security continues, however</a:t>
            </a:r>
          </a:p>
          <a:p>
            <a:pPr lvl="1"/>
            <a:r>
              <a:rPr lang="en-US" dirty="0"/>
              <a:t>These buyers take free of security interests </a:t>
            </a:r>
          </a:p>
          <a:p>
            <a:pPr lvl="1"/>
            <a:r>
              <a:rPr lang="en-US" dirty="0"/>
              <a:t>unless the interests are known or perfected by filing.  </a:t>
            </a:r>
          </a:p>
          <a:p>
            <a:pPr lvl="1"/>
            <a:r>
              <a:rPr lang="en-US" dirty="0"/>
              <a:t>Usually not actually filed because it’s PMSI.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Strict foreclosure consumer debts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/>
              <a:t>Strict foreclosure consumer debts</a:t>
            </a:r>
            <a:endParaRPr lang="en-US" dirty="0"/>
          </a:p>
          <a:p>
            <a:pPr lvl="0"/>
            <a:r>
              <a:rPr lang="en-US" dirty="0"/>
              <a:t>If the debtor has repaid at least 60% of the cash price or loaned amount,</a:t>
            </a:r>
          </a:p>
          <a:p>
            <a:pPr lvl="1"/>
            <a:r>
              <a:rPr lang="en-US" dirty="0"/>
              <a:t>The creditor must resell the collateral within 90 days of repossession </a:t>
            </a:r>
          </a:p>
          <a:p>
            <a:pPr lvl="1"/>
            <a:r>
              <a:rPr lang="en-US" dirty="0"/>
              <a:t>(or longer if agreed by debtor) and turn over any excess to the consumer.</a:t>
            </a:r>
          </a:p>
          <a:p>
            <a:pPr lvl="0"/>
            <a:r>
              <a:rPr lang="en-US" dirty="0"/>
              <a:t>Failure can result in conversion, or actual and punitive damages</a:t>
            </a:r>
          </a:p>
          <a:p>
            <a:pPr lvl="0"/>
            <a:r>
              <a:rPr lang="en-US" dirty="0"/>
              <a:t>If less than 60% than the general rule apply.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Termination statement consumer goods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Termination statement consumer goods</a:t>
            </a:r>
            <a:endParaRPr lang="en-US" dirty="0"/>
          </a:p>
          <a:p>
            <a:pPr lvl="0"/>
            <a:r>
              <a:rPr lang="en-US" dirty="0"/>
              <a:t>Secured party must file a termination statement within one month following full payment regardless of demand by the debtor/consumer.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Inventory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Inventory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/>
              <a:t>Inventory</a:t>
            </a:r>
            <a:endParaRPr lang="en-US" dirty="0"/>
          </a:p>
          <a:p>
            <a:pPr lvl="0"/>
            <a:r>
              <a:rPr lang="en-US" dirty="0"/>
              <a:t>Held for the sale or lease to others in the ordinary course of business. </a:t>
            </a:r>
          </a:p>
          <a:p>
            <a:pPr lvl="1"/>
            <a:r>
              <a:rPr lang="en-US" dirty="0"/>
              <a:t>Also includes raw materials </a:t>
            </a:r>
          </a:p>
          <a:p>
            <a:pPr lvl="1"/>
            <a:r>
              <a:rPr lang="en-US" dirty="0"/>
              <a:t>and materials used up or consumed up in a business. (stationary)</a:t>
            </a:r>
          </a:p>
          <a:p>
            <a:pPr lvl="0"/>
            <a:r>
              <a:rPr lang="en-US" dirty="0"/>
              <a:t>Express mention of after acquired clause is not required (its implied)</a:t>
            </a:r>
          </a:p>
          <a:p>
            <a:pPr lvl="0"/>
            <a:r>
              <a:rPr lang="en-US" dirty="0"/>
              <a:t>Possession can be obtained over inventory by warehouse receipts.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Authenticated record of a security agreement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Accounts as proceeds of inventory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Accounts as proceeds of inventory</a:t>
            </a:r>
            <a:endParaRPr lang="en-US" dirty="0"/>
          </a:p>
          <a:p>
            <a:pPr lvl="0"/>
            <a:r>
              <a:rPr lang="en-US" dirty="0"/>
              <a:t>When the debtor has inventory and </a:t>
            </a:r>
          </a:p>
          <a:p>
            <a:pPr lvl="0"/>
            <a:r>
              <a:rPr lang="en-US" dirty="0"/>
              <a:t>one creditor has a security interest in the proceeds of that inventory, </a:t>
            </a:r>
          </a:p>
          <a:p>
            <a:pPr lvl="0"/>
            <a:r>
              <a:rPr lang="en-US" dirty="0"/>
              <a:t>and another creditor has an interest in accounts receivables, </a:t>
            </a:r>
          </a:p>
          <a:p>
            <a:pPr lvl="0"/>
            <a:r>
              <a:rPr lang="en-US" dirty="0"/>
              <a:t> when debtor sells inventory on credit, </a:t>
            </a:r>
          </a:p>
          <a:p>
            <a:pPr lvl="0"/>
            <a:r>
              <a:rPr lang="en-US" dirty="0"/>
              <a:t>the account\proceeds goes to the creditor who filed or perfected first.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Unperfected creditor vs. buyer, inventory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Unperfected creditor vs. buyer, inventory</a:t>
            </a:r>
            <a:endParaRPr lang="en-US" dirty="0"/>
          </a:p>
          <a:p>
            <a:pPr lvl="0"/>
            <a:r>
              <a:rPr lang="en-US" dirty="0"/>
              <a:t>If collateral is inventory and buyer purchases in the ordinary course of business, </a:t>
            </a:r>
          </a:p>
          <a:p>
            <a:pPr lvl="0"/>
            <a:r>
              <a:rPr lang="en-US" dirty="0"/>
              <a:t>buyer is free and clear regardless of knowledge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Chattel paper as proceeds (inventory)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Chattel paper as proceeds (inventory)</a:t>
            </a:r>
            <a:endParaRPr lang="en-US" dirty="0"/>
          </a:p>
          <a:p>
            <a:pPr lvl="0"/>
            <a:r>
              <a:rPr lang="en-US" dirty="0"/>
              <a:t>Purchaser of chattel paper giving new value </a:t>
            </a:r>
          </a:p>
          <a:p>
            <a:pPr lvl="1"/>
            <a:r>
              <a:rPr lang="en-US" dirty="0"/>
              <a:t>and taking possession</a:t>
            </a:r>
          </a:p>
          <a:p>
            <a:pPr lvl="1"/>
            <a:r>
              <a:rPr lang="en-US" dirty="0"/>
              <a:t> in the ordinary course of business </a:t>
            </a:r>
          </a:p>
          <a:p>
            <a:pPr lvl="1"/>
            <a:r>
              <a:rPr lang="en-US" dirty="0"/>
              <a:t>has priority over a perfected security interest in the chattel paper as the proceeds of inventory. </a:t>
            </a:r>
          </a:p>
          <a:p>
            <a:pPr lvl="1"/>
            <a:r>
              <a:rPr lang="en-US" dirty="0"/>
              <a:t>Even if the purchaser knew of prior interest.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PMSI’s in inventory proceeds covered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PMSI’s in inventory proceeds covered</a:t>
            </a:r>
            <a:endParaRPr lang="en-US" dirty="0"/>
          </a:p>
          <a:p>
            <a:pPr lvl="0"/>
            <a:r>
              <a:rPr lang="en-US" dirty="0"/>
              <a:t>PMSI super-priority also extends to the following types of proceeds of the inventory:</a:t>
            </a:r>
          </a:p>
          <a:p>
            <a:pPr lvl="1"/>
            <a:r>
              <a:rPr lang="en-US" dirty="0"/>
              <a:t>Cash proceeds (the amount given to the debtor/ seller by the retail buyer of the collateral) received on or before the buyer receives the inventory,</a:t>
            </a:r>
          </a:p>
          <a:p>
            <a:pPr lvl="1"/>
            <a:r>
              <a:rPr lang="en-US" dirty="0"/>
              <a:t>Chattel paper proceeds</a:t>
            </a:r>
          </a:p>
          <a:p>
            <a:pPr lvl="1"/>
            <a:r>
              <a:rPr lang="en-US" dirty="0"/>
              <a:t>And instrument proceeds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Priorities in PMSI’s in inventory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u="sng" dirty="0"/>
              <a:t>Priorities in PMSI’s in inventory</a:t>
            </a:r>
            <a:endParaRPr lang="en-US" dirty="0"/>
          </a:p>
          <a:p>
            <a:pPr lvl="0"/>
            <a:r>
              <a:rPr lang="en-US" dirty="0"/>
              <a:t>The rule of super priority of a PMSI is modified where the PMSI is in inventory. </a:t>
            </a:r>
          </a:p>
          <a:p>
            <a:pPr lvl="0"/>
            <a:r>
              <a:rPr lang="en-US" dirty="0"/>
              <a:t>To have priority in the inventory, the purchase money creditor </a:t>
            </a:r>
          </a:p>
          <a:p>
            <a:pPr lvl="1"/>
            <a:r>
              <a:rPr lang="en-US" dirty="0"/>
              <a:t>must send notice of the transaction to the other perfected creditors </a:t>
            </a:r>
          </a:p>
          <a:p>
            <a:pPr lvl="1"/>
            <a:r>
              <a:rPr lang="en-US" dirty="0"/>
              <a:t>before the debtor receives possession </a:t>
            </a:r>
          </a:p>
          <a:p>
            <a:pPr lvl="1"/>
            <a:r>
              <a:rPr lang="en-US" dirty="0"/>
              <a:t>and perfect before the debtor receives possession (no 20 day grace period). </a:t>
            </a:r>
          </a:p>
          <a:p>
            <a:pPr lvl="0"/>
            <a:r>
              <a:rPr lang="en-US" dirty="0"/>
              <a:t>The notice lasts for five years and must describe the inventory.</a:t>
            </a:r>
          </a:p>
          <a:p>
            <a:pPr lvl="0"/>
            <a:r>
              <a:rPr lang="en-US" dirty="0"/>
              <a:t>(Article 9 consignments treated like PMSI’s in inventory)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Authenticated record of a security agreement</a:t>
            </a:r>
            <a:endParaRPr lang="en-US" dirty="0"/>
          </a:p>
          <a:p>
            <a:pPr lvl="0"/>
            <a:r>
              <a:rPr lang="en-US" dirty="0"/>
              <a:t>A signature or other symbol or encryption </a:t>
            </a:r>
          </a:p>
          <a:p>
            <a:pPr lvl="1"/>
            <a:r>
              <a:rPr lang="en-US" dirty="0"/>
              <a:t>Intended to identify the authenticating party and accept the record,</a:t>
            </a:r>
          </a:p>
          <a:p>
            <a:pPr lvl="1"/>
            <a:r>
              <a:rPr lang="en-US" dirty="0"/>
              <a:t> which is either tangible or electronically stored and is retrievable.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Returned goods inventory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Returned goods inventory</a:t>
            </a:r>
            <a:endParaRPr lang="en-US" dirty="0"/>
          </a:p>
          <a:p>
            <a:pPr lvl="0"/>
            <a:r>
              <a:rPr lang="en-US" dirty="0"/>
              <a:t>A perfected inventory financer is junior to a purchaser of chattel paper </a:t>
            </a:r>
          </a:p>
          <a:p>
            <a:pPr lvl="1"/>
            <a:r>
              <a:rPr lang="en-US" dirty="0"/>
              <a:t>Who is claiming the returned goods as proceeds of chattel paper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/>
              <a:t>Farm products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Farm products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/>
              <a:t>Farm products</a:t>
            </a:r>
            <a:endParaRPr lang="en-US" dirty="0"/>
          </a:p>
          <a:p>
            <a:pPr lvl="0"/>
            <a:r>
              <a:rPr lang="en-US" dirty="0"/>
              <a:t>Are used and produced in the farming operations </a:t>
            </a:r>
          </a:p>
          <a:p>
            <a:pPr lvl="1"/>
            <a:r>
              <a:rPr lang="en-US" dirty="0"/>
              <a:t>and in the possession of the farmer/debtor. </a:t>
            </a:r>
          </a:p>
          <a:p>
            <a:pPr lvl="0"/>
            <a:r>
              <a:rPr lang="en-US" dirty="0"/>
              <a:t>And include</a:t>
            </a:r>
          </a:p>
          <a:p>
            <a:pPr lvl="1"/>
            <a:r>
              <a:rPr lang="en-US" dirty="0"/>
              <a:t>Crops</a:t>
            </a:r>
          </a:p>
          <a:p>
            <a:pPr lvl="1"/>
            <a:r>
              <a:rPr lang="en-US" dirty="0"/>
              <a:t>Livestock (horse, chickens)</a:t>
            </a:r>
          </a:p>
          <a:p>
            <a:pPr lvl="1"/>
            <a:r>
              <a:rPr lang="en-US" dirty="0"/>
              <a:t>Products of crops and livestock in unmanufactured form (maple syrup, eggs)</a:t>
            </a:r>
          </a:p>
          <a:p>
            <a:pPr lvl="1"/>
            <a:r>
              <a:rPr lang="en-US" dirty="0"/>
              <a:t>Supplies used or produced in farming operations (cattle feed)</a:t>
            </a:r>
          </a:p>
          <a:p>
            <a:pPr lvl="0"/>
            <a:r>
              <a:rPr lang="en-US" dirty="0"/>
              <a:t>Filed with the secretary of state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Livestock PMSI priority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/>
              <a:t>Livestock PMSI priority</a:t>
            </a:r>
            <a:endParaRPr lang="en-US" dirty="0"/>
          </a:p>
          <a:p>
            <a:pPr lvl="0"/>
            <a:r>
              <a:rPr lang="en-US" dirty="0"/>
              <a:t>The rule of super priority of a PMSI is modified where the PMSI is in livestock. </a:t>
            </a:r>
          </a:p>
          <a:p>
            <a:pPr lvl="0"/>
            <a:r>
              <a:rPr lang="en-US" dirty="0"/>
              <a:t>To have priority in the inventory, the purchase money creditor </a:t>
            </a:r>
          </a:p>
          <a:p>
            <a:pPr lvl="1"/>
            <a:r>
              <a:rPr lang="en-US" dirty="0"/>
              <a:t>must send notice of the transaction to the other perfected creditors before the debtor receives possession </a:t>
            </a:r>
          </a:p>
          <a:p>
            <a:pPr lvl="1"/>
            <a:r>
              <a:rPr lang="en-US" dirty="0"/>
              <a:t>and perfect before the debtor receives possession (no 20 day grace period. </a:t>
            </a:r>
          </a:p>
          <a:p>
            <a:pPr lvl="0"/>
            <a:r>
              <a:rPr lang="en-US" dirty="0"/>
              <a:t>The notice lasts for five years and must describe the livestock.</a:t>
            </a:r>
          </a:p>
          <a:p>
            <a:pPr lvl="0"/>
            <a:r>
              <a:rPr lang="en-US" dirty="0"/>
              <a:t>Includes identifiable proceeds and unmanufactured products (milk) of the livestock.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Buyer of farm products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Buyer of farm products</a:t>
            </a:r>
            <a:endParaRPr lang="en-US" dirty="0"/>
          </a:p>
          <a:p>
            <a:pPr lvl="0"/>
            <a:r>
              <a:rPr lang="en-US" dirty="0"/>
              <a:t>A buyer of farm products from a farmer </a:t>
            </a:r>
          </a:p>
          <a:p>
            <a:pPr lvl="1"/>
            <a:r>
              <a:rPr lang="en-US" dirty="0"/>
              <a:t>does not take free of existing perfected security interest</a:t>
            </a:r>
          </a:p>
          <a:p>
            <a:pPr lvl="1"/>
            <a:r>
              <a:rPr lang="en-US" dirty="0"/>
              <a:t>in the farm products held by the farmer’s creditors.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/>
              <a:t>Equipment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Description of collateral in a security agreement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Equipment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/>
              <a:t>Equipment</a:t>
            </a:r>
            <a:endParaRPr lang="en-US" dirty="0"/>
          </a:p>
          <a:p>
            <a:pPr lvl="0"/>
            <a:r>
              <a:rPr lang="en-US" dirty="0"/>
              <a:t>Are goods that do not fall into any of the three categories</a:t>
            </a:r>
          </a:p>
          <a:p>
            <a:pPr lvl="0"/>
            <a:r>
              <a:rPr lang="en-US" dirty="0"/>
              <a:t>Long-lasting goods</a:t>
            </a:r>
          </a:p>
          <a:p>
            <a:pPr lvl="1"/>
            <a:r>
              <a:rPr lang="en-US" dirty="0"/>
              <a:t>E.g. Factory machinery, painting on office wall</a:t>
            </a:r>
          </a:p>
          <a:p>
            <a:pPr lvl="0"/>
            <a:r>
              <a:rPr lang="en-US" dirty="0"/>
              <a:t>Repossessing secured party may render the equipment unusable </a:t>
            </a:r>
          </a:p>
          <a:p>
            <a:pPr lvl="1"/>
            <a:r>
              <a:rPr lang="en-US" dirty="0"/>
              <a:t>by taking a necessary part out on the debtor’s premises </a:t>
            </a:r>
          </a:p>
          <a:p>
            <a:pPr lvl="1"/>
            <a:r>
              <a:rPr lang="en-US" dirty="0"/>
              <a:t>and then may sell it on the same premises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/>
              <a:t>Instruments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132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Instruments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133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u="sng" dirty="0"/>
              <a:t>Instruments</a:t>
            </a:r>
            <a:endParaRPr lang="en-US" dirty="0"/>
          </a:p>
          <a:p>
            <a:pPr lvl="0"/>
            <a:r>
              <a:rPr lang="en-US" dirty="0"/>
              <a:t>Include negotiable and nonnegotiable instruments </a:t>
            </a:r>
          </a:p>
          <a:p>
            <a:pPr lvl="1"/>
            <a:r>
              <a:rPr lang="en-US" dirty="0"/>
              <a:t>Such as checks, promissory notes, drafts and certificates of deposit.</a:t>
            </a:r>
          </a:p>
          <a:p>
            <a:pPr lvl="0"/>
            <a:r>
              <a:rPr lang="en-US" dirty="0"/>
              <a:t>If coupled with an agreement creating a security interest in favor of creditor they are chattel paper</a:t>
            </a:r>
          </a:p>
          <a:p>
            <a:pPr lvl="0"/>
            <a:r>
              <a:rPr lang="en-US" dirty="0"/>
              <a:t>Can be perfected by possession</a:t>
            </a:r>
          </a:p>
          <a:p>
            <a:pPr lvl="0"/>
            <a:r>
              <a:rPr lang="en-US" dirty="0"/>
              <a:t>PMSI’s in inventory proceeds continue with instruments </a:t>
            </a:r>
          </a:p>
          <a:p>
            <a:pPr lvl="0"/>
            <a:r>
              <a:rPr lang="en-US" dirty="0"/>
              <a:t>Temporary perfection applies (new value, gets 20 days)</a:t>
            </a:r>
          </a:p>
          <a:p>
            <a:pPr lvl="0"/>
            <a:r>
              <a:rPr lang="en-US" dirty="0"/>
              <a:t>“Holders in due course”  (BFP) of negotiable instruments take it free of claims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134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Documents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135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Documents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/>
              <a:t>Documents </a:t>
            </a:r>
            <a:endParaRPr lang="en-US" dirty="0"/>
          </a:p>
          <a:p>
            <a:pPr lvl="0"/>
            <a:r>
              <a:rPr lang="en-US" dirty="0"/>
              <a:t>Refers to documents of title,</a:t>
            </a:r>
          </a:p>
          <a:p>
            <a:pPr lvl="1"/>
            <a:r>
              <a:rPr lang="en-US" dirty="0"/>
              <a:t>Such as bills of lading, warehouse receipts</a:t>
            </a:r>
          </a:p>
          <a:p>
            <a:pPr lvl="0"/>
            <a:r>
              <a:rPr lang="en-US" dirty="0"/>
              <a:t>Can be perfected by possession, senior to filing financing statement</a:t>
            </a:r>
          </a:p>
          <a:p>
            <a:pPr lvl="0"/>
            <a:r>
              <a:rPr lang="en-US" dirty="0"/>
              <a:t>Repossessing party may proceed against either document or underlying goods</a:t>
            </a:r>
          </a:p>
          <a:p>
            <a:pPr lvl="0"/>
            <a:r>
              <a:rPr lang="en-US" dirty="0"/>
              <a:t>“Holders in due course”  (BFP) of negotiable instruments take it free of claims</a:t>
            </a:r>
          </a:p>
          <a:p>
            <a:pPr lvl="0"/>
            <a:r>
              <a:rPr lang="en-US" dirty="0"/>
              <a:t>Temporary perfection applies (new value, gets 20 days)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Chattel Paper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138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Example of chattel paper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139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/>
              <a:t>Description of collateral in a security agreement</a:t>
            </a:r>
            <a:endParaRPr lang="en-US" dirty="0"/>
          </a:p>
          <a:p>
            <a:pPr lvl="0"/>
            <a:r>
              <a:rPr lang="en-US" dirty="0"/>
              <a:t>It is sufficient if it reasonably identifies what is described (even: farm equipment)</a:t>
            </a:r>
          </a:p>
          <a:p>
            <a:pPr lvl="0"/>
            <a:r>
              <a:rPr lang="en-US" dirty="0"/>
              <a:t>However certain collateral cannot be described by “type” alone</a:t>
            </a:r>
          </a:p>
          <a:p>
            <a:pPr lvl="1"/>
            <a:r>
              <a:rPr lang="en-US" dirty="0"/>
              <a:t>Includes: commercial tort claims, consumer goods, consumer security accounts, and consumer commodity accounts.</a:t>
            </a:r>
          </a:p>
          <a:p>
            <a:pPr lvl="0"/>
            <a:r>
              <a:rPr lang="en-US" dirty="0"/>
              <a:t>Cannot be super-generic: (e.g. “ All the debtor’s property”)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Example of chattel paper</a:t>
            </a:r>
            <a:endParaRPr lang="en-US" dirty="0"/>
          </a:p>
          <a:p>
            <a:pPr lvl="0"/>
            <a:r>
              <a:rPr lang="en-US" dirty="0"/>
              <a:t>Consumer buys a car and signs both a promissory note and a separate security agreement.</a:t>
            </a:r>
          </a:p>
          <a:p>
            <a:pPr lvl="1"/>
            <a:r>
              <a:rPr lang="en-US" dirty="0"/>
              <a:t> If creditor sells only promissory note to finance company then instrument,</a:t>
            </a:r>
          </a:p>
          <a:p>
            <a:pPr lvl="1"/>
            <a:r>
              <a:rPr lang="en-US" dirty="0"/>
              <a:t> but sold together then chattel paper.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140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Chattel paper as proceeds of inventory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141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Chattel paper as proceeds of inventory</a:t>
            </a:r>
            <a:endParaRPr lang="en-US" dirty="0"/>
          </a:p>
          <a:p>
            <a:pPr lvl="0"/>
            <a:r>
              <a:rPr lang="en-US" dirty="0"/>
              <a:t>Purchaser of chattel paper giving new value </a:t>
            </a:r>
          </a:p>
          <a:p>
            <a:pPr lvl="0"/>
            <a:r>
              <a:rPr lang="en-US" dirty="0"/>
              <a:t>and taking possession in the ordinary course of business </a:t>
            </a:r>
          </a:p>
          <a:p>
            <a:pPr lvl="0"/>
            <a:r>
              <a:rPr lang="en-US" dirty="0"/>
              <a:t>has priority over a perfected security interest in the chattel paper as the proceeds of inventory. </a:t>
            </a:r>
          </a:p>
          <a:p>
            <a:pPr lvl="1"/>
            <a:r>
              <a:rPr lang="en-US" dirty="0"/>
              <a:t>Even if purchaser knew of prior interest.</a:t>
            </a:r>
          </a:p>
          <a:p>
            <a:pPr lvl="0"/>
            <a:r>
              <a:rPr lang="en-US" dirty="0"/>
              <a:t>If security interest </a:t>
            </a:r>
            <a:r>
              <a:rPr lang="en-US" i="1" dirty="0"/>
              <a:t>not</a:t>
            </a:r>
            <a:r>
              <a:rPr lang="en-US" dirty="0"/>
              <a:t> inventory, financer must buy without knowledge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142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Returned goods chattel paper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143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Returned goods chattel paper</a:t>
            </a:r>
            <a:endParaRPr lang="en-US" dirty="0"/>
          </a:p>
          <a:p>
            <a:pPr lvl="0"/>
            <a:r>
              <a:rPr lang="en-US" dirty="0"/>
              <a:t>If sale of goods created chattel paper, then the purchaser of chattel paper has an interest in returned goods (against retailer who sold chattel paper)</a:t>
            </a:r>
          </a:p>
          <a:p>
            <a:pPr lvl="1"/>
            <a:r>
              <a:rPr lang="en-US" dirty="0"/>
              <a:t>Still must perfect within 20 days</a:t>
            </a:r>
          </a:p>
          <a:p>
            <a:pPr lvl="1"/>
            <a:r>
              <a:rPr lang="en-US" dirty="0"/>
              <a:t>Chattel paper still has priority over inventory financer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144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Investment Property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145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Investment property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146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Investment property</a:t>
            </a:r>
            <a:endParaRPr lang="en-US" dirty="0"/>
          </a:p>
          <a:p>
            <a:pPr lvl="0"/>
            <a:r>
              <a:rPr lang="en-US" dirty="0"/>
              <a:t>Includes stocks and bonds, commodity contracts  (certificated)</a:t>
            </a:r>
          </a:p>
          <a:p>
            <a:pPr lvl="0"/>
            <a:r>
              <a:rPr lang="en-US" dirty="0"/>
              <a:t>and accounts in which stocks and bonds are held. (uncertificated)</a:t>
            </a:r>
          </a:p>
          <a:p>
            <a:pPr lvl="0"/>
            <a:r>
              <a:rPr lang="en-US" dirty="0"/>
              <a:t>governed by law of the jurisdiction of the issuer</a:t>
            </a:r>
          </a:p>
          <a:p>
            <a:pPr lvl="0"/>
            <a:r>
              <a:rPr lang="en-US" dirty="0"/>
              <a:t>Reasonable care if in control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147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Perfection by control investment property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148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/>
              <a:t>Perfection by control investment property</a:t>
            </a:r>
            <a:endParaRPr lang="en-US" dirty="0"/>
          </a:p>
          <a:p>
            <a:pPr lvl="0"/>
            <a:r>
              <a:rPr lang="en-US" dirty="0"/>
              <a:t>Can be perfected by filing or taking control.</a:t>
            </a:r>
          </a:p>
          <a:p>
            <a:pPr lvl="0"/>
            <a:r>
              <a:rPr lang="en-US" dirty="0"/>
              <a:t>A creditor with control has priority over filing. If both control then first in time.</a:t>
            </a:r>
          </a:p>
          <a:p>
            <a:pPr lvl="0"/>
            <a:r>
              <a:rPr lang="en-US" dirty="0"/>
              <a:t>Obtaining control:</a:t>
            </a:r>
          </a:p>
          <a:p>
            <a:pPr lvl="1"/>
            <a:r>
              <a:rPr lang="en-US" dirty="0"/>
              <a:t>Certificated securities: by taking delivery with any necessary endorsements</a:t>
            </a:r>
          </a:p>
          <a:p>
            <a:pPr lvl="1"/>
            <a:r>
              <a:rPr lang="en-US" dirty="0"/>
              <a:t>Uncertificated securities: become register owner, have issuer comply with creditor</a:t>
            </a:r>
          </a:p>
          <a:p>
            <a:pPr lvl="1"/>
            <a:r>
              <a:rPr lang="en-US" dirty="0"/>
              <a:t>Security or commodity accounts: change name on account, have broker comply.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149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After acquired property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Accounts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150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Accounts (accounts receivable)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151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/>
              <a:t>Accounts (accounts receivable)</a:t>
            </a:r>
            <a:endParaRPr lang="en-US" dirty="0"/>
          </a:p>
          <a:p>
            <a:pPr lvl="0"/>
            <a:r>
              <a:rPr lang="en-US" dirty="0"/>
              <a:t>Refers to a right of payment for goods or services ,</a:t>
            </a:r>
          </a:p>
          <a:p>
            <a:pPr lvl="1"/>
            <a:r>
              <a:rPr lang="en-US" dirty="0"/>
              <a:t>sold or leased, </a:t>
            </a:r>
          </a:p>
          <a:p>
            <a:pPr lvl="1"/>
            <a:r>
              <a:rPr lang="en-US" dirty="0"/>
              <a:t>that is not evidenced by an instrument or chattel paper</a:t>
            </a:r>
          </a:p>
          <a:p>
            <a:pPr lvl="0"/>
            <a:r>
              <a:rPr lang="en-US" dirty="0"/>
              <a:t>Automatic perfection occurs in the </a:t>
            </a:r>
            <a:r>
              <a:rPr lang="en-US" i="1" dirty="0"/>
              <a:t>assignment</a:t>
            </a:r>
            <a:r>
              <a:rPr lang="en-US" dirty="0"/>
              <a:t> of an insignificant portion of the debtor’s outstanding accounts.</a:t>
            </a:r>
          </a:p>
          <a:p>
            <a:pPr lvl="0"/>
            <a:r>
              <a:rPr lang="en-US" dirty="0"/>
              <a:t>“One shot” assignments of accounts are excluded from Article 9.</a:t>
            </a:r>
          </a:p>
          <a:p>
            <a:pPr lvl="0"/>
            <a:r>
              <a:rPr lang="en-US" dirty="0"/>
              <a:t>If default, the creditor may give notice to </a:t>
            </a:r>
          </a:p>
          <a:p>
            <a:pPr lvl="1"/>
            <a:r>
              <a:rPr lang="en-US" dirty="0"/>
              <a:t>and collect directly from the account or chattel obligors.</a:t>
            </a:r>
          </a:p>
          <a:p>
            <a:pPr lvl="1"/>
            <a:r>
              <a:rPr lang="en-US" dirty="0"/>
              <a:t> (cannot get surplus or deficiency)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152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Accounts as proceeds of inventory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153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Accounts as proceeds of inventory</a:t>
            </a:r>
            <a:endParaRPr lang="en-US" dirty="0"/>
          </a:p>
          <a:p>
            <a:pPr lvl="0"/>
            <a:r>
              <a:rPr lang="en-US" dirty="0"/>
              <a:t>When a debtor has inventory </a:t>
            </a:r>
          </a:p>
          <a:p>
            <a:pPr lvl="1"/>
            <a:r>
              <a:rPr lang="en-US" dirty="0"/>
              <a:t>and one creditor has a security interest in the proceeds of that inventory, </a:t>
            </a:r>
          </a:p>
          <a:p>
            <a:pPr lvl="1"/>
            <a:r>
              <a:rPr lang="en-US" dirty="0"/>
              <a:t>and another creditor has an interest in </a:t>
            </a:r>
            <a:r>
              <a:rPr lang="en-US" i="1" dirty="0"/>
              <a:t>accounts receivables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 when debtor sells inventory on credit, </a:t>
            </a:r>
          </a:p>
          <a:p>
            <a:pPr lvl="1"/>
            <a:r>
              <a:rPr lang="en-US" dirty="0"/>
              <a:t>the account\proceed goes to the creditor who filed or perfected first.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154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Letters of credit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155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Letters of credit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156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/>
              <a:t>Letters of credit</a:t>
            </a:r>
            <a:endParaRPr lang="en-US" dirty="0"/>
          </a:p>
          <a:p>
            <a:pPr lvl="0"/>
            <a:r>
              <a:rPr lang="en-US" dirty="0"/>
              <a:t>A seller of goods requires buyer to get a letter of credit from a bank in favor of the seller,</a:t>
            </a:r>
          </a:p>
          <a:p>
            <a:pPr lvl="1"/>
            <a:r>
              <a:rPr lang="en-US" dirty="0"/>
              <a:t> so that the bank makes payment to seller. </a:t>
            </a:r>
          </a:p>
          <a:p>
            <a:pPr lvl="0"/>
            <a:r>
              <a:rPr lang="en-US" dirty="0"/>
              <a:t>The seller’s rights against the bank issuing the letter of credit, </a:t>
            </a:r>
          </a:p>
          <a:p>
            <a:pPr lvl="1"/>
            <a:r>
              <a:rPr lang="en-US" dirty="0"/>
              <a:t>when used as collateral are governed by Article 9.</a:t>
            </a:r>
          </a:p>
          <a:p>
            <a:pPr lvl="0"/>
            <a:r>
              <a:rPr lang="en-US" dirty="0"/>
              <a:t>Two ways of getting a perfected interest</a:t>
            </a:r>
          </a:p>
          <a:p>
            <a:pPr lvl="1"/>
            <a:r>
              <a:rPr lang="en-US" dirty="0"/>
              <a:t>Either getting control</a:t>
            </a:r>
          </a:p>
          <a:p>
            <a:pPr lvl="1"/>
            <a:r>
              <a:rPr lang="en-US" dirty="0"/>
              <a:t>Or getting a security interest in the account that the letter of credit supports.</a:t>
            </a:r>
          </a:p>
          <a:p>
            <a:pPr lvl="0"/>
            <a:r>
              <a:rPr lang="en-US" dirty="0"/>
              <a:t>Governed by jurisdiction of the issuer of the letter of credit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157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 smtClean="0"/>
              <a:t>Deposit accounts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158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Deposit accounts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159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u="sng" dirty="0"/>
              <a:t>After acquired property</a:t>
            </a:r>
            <a:endParaRPr lang="en-US" dirty="0"/>
          </a:p>
          <a:p>
            <a:pPr lvl="0"/>
            <a:r>
              <a:rPr lang="en-US" dirty="0"/>
              <a:t>Automatically attaches once debtors acquires rights in it.</a:t>
            </a:r>
          </a:p>
          <a:p>
            <a:pPr lvl="0"/>
            <a:r>
              <a:rPr lang="en-US" dirty="0"/>
              <a:t>Exceptions: consumer goods unless the debtor gives rights in the goods </a:t>
            </a:r>
          </a:p>
          <a:p>
            <a:pPr lvl="1"/>
            <a:r>
              <a:rPr lang="en-US" dirty="0"/>
              <a:t>within 10 days after creditor gives value</a:t>
            </a:r>
          </a:p>
          <a:p>
            <a:pPr lvl="0"/>
            <a:r>
              <a:rPr lang="en-US" dirty="0"/>
              <a:t>Credit practice rule: </a:t>
            </a:r>
          </a:p>
          <a:p>
            <a:pPr lvl="1"/>
            <a:r>
              <a:rPr lang="en-US" dirty="0"/>
              <a:t>Non-purchase money, nonpossessory security interest cannot be created in household goods.</a:t>
            </a:r>
          </a:p>
          <a:p>
            <a:pPr lvl="0"/>
            <a:r>
              <a:rPr lang="en-US" dirty="0"/>
              <a:t>Express mention is required generally, </a:t>
            </a:r>
          </a:p>
          <a:p>
            <a:pPr lvl="1"/>
            <a:r>
              <a:rPr lang="en-US" dirty="0"/>
              <a:t>but not for inventory, accounts receivable and farm equipment because its implied.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Deposit accounts</a:t>
            </a:r>
            <a:endParaRPr lang="en-US" dirty="0"/>
          </a:p>
          <a:p>
            <a:pPr lvl="0"/>
            <a:r>
              <a:rPr lang="en-US" dirty="0"/>
              <a:t>Deposit accounts include checking, savings and passbook accounts.</a:t>
            </a:r>
          </a:p>
          <a:p>
            <a:pPr lvl="0"/>
            <a:r>
              <a:rPr lang="en-US" dirty="0"/>
              <a:t>Article 9 does not cover consumer accounts (used for personal, family or household use)</a:t>
            </a:r>
          </a:p>
          <a:p>
            <a:pPr lvl="1"/>
            <a:r>
              <a:rPr lang="en-US" dirty="0"/>
              <a:t>Except to the extent they include proceeds</a:t>
            </a:r>
          </a:p>
          <a:p>
            <a:pPr lvl="0"/>
            <a:r>
              <a:rPr lang="en-US" dirty="0"/>
              <a:t>Governed by the jurisdiction of the bank.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160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Perfection by control over deposit accounts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161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Perfection by control over deposit accounts</a:t>
            </a:r>
            <a:endParaRPr lang="en-US" dirty="0"/>
          </a:p>
          <a:p>
            <a:pPr lvl="0"/>
            <a:r>
              <a:rPr lang="en-US" dirty="0"/>
              <a:t>Can be perfected only by control</a:t>
            </a:r>
          </a:p>
          <a:p>
            <a:pPr lvl="0"/>
            <a:r>
              <a:rPr lang="en-US" dirty="0"/>
              <a:t>Obtain control:</a:t>
            </a:r>
          </a:p>
          <a:p>
            <a:pPr lvl="1"/>
            <a:r>
              <a:rPr lang="en-US" dirty="0"/>
              <a:t>Same bank who loans has debtor’s deposit account</a:t>
            </a:r>
          </a:p>
          <a:p>
            <a:pPr lvl="1"/>
            <a:r>
              <a:rPr lang="en-US" dirty="0"/>
              <a:t>If different, must change account name to creditor or agreement with creditor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162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Priority for deposit accounts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163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Priority for deposit accounts</a:t>
            </a:r>
            <a:endParaRPr lang="en-US" dirty="0"/>
          </a:p>
          <a:p>
            <a:pPr lvl="0"/>
            <a:r>
              <a:rPr lang="en-US" dirty="0"/>
              <a:t>If two or more secured parties have control,</a:t>
            </a:r>
          </a:p>
          <a:p>
            <a:pPr lvl="1"/>
            <a:r>
              <a:rPr lang="en-US" dirty="0"/>
              <a:t> they rank in time of obtaining control.</a:t>
            </a:r>
          </a:p>
          <a:p>
            <a:pPr lvl="0"/>
            <a:r>
              <a:rPr lang="en-US" dirty="0"/>
              <a:t>If the depository bank has a claim, </a:t>
            </a:r>
          </a:p>
          <a:p>
            <a:pPr lvl="1"/>
            <a:r>
              <a:rPr lang="en-US" dirty="0"/>
              <a:t>it has a superior right of setoff </a:t>
            </a:r>
          </a:p>
          <a:p>
            <a:pPr lvl="1"/>
            <a:r>
              <a:rPr lang="en-US" dirty="0"/>
              <a:t>unless the secured party had their name put on the account.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164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Commercial Tort Claims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165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Commercial tort claims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166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Commercial tort claims</a:t>
            </a:r>
            <a:endParaRPr lang="en-US" dirty="0"/>
          </a:p>
          <a:p>
            <a:pPr lvl="0"/>
            <a:r>
              <a:rPr lang="en-US" dirty="0"/>
              <a:t>These are claims filed by organizations </a:t>
            </a:r>
          </a:p>
          <a:p>
            <a:pPr lvl="1"/>
            <a:r>
              <a:rPr lang="en-US" dirty="0"/>
              <a:t>and business-related, non-personal injury claims filed by individuals.</a:t>
            </a:r>
          </a:p>
          <a:p>
            <a:pPr lvl="0"/>
            <a:r>
              <a:rPr lang="en-US" dirty="0"/>
              <a:t>They are not subject to after-acquired clauses.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167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Liens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168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Statutory lien holders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169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PMSI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Statutory lien holders</a:t>
            </a:r>
            <a:endParaRPr lang="en-US" dirty="0"/>
          </a:p>
          <a:p>
            <a:pPr lvl="0"/>
            <a:r>
              <a:rPr lang="en-US" dirty="0"/>
              <a:t>Possessory statutory liens for materials or services furnished </a:t>
            </a:r>
          </a:p>
          <a:p>
            <a:pPr lvl="1"/>
            <a:r>
              <a:rPr lang="en-US" dirty="0"/>
              <a:t>prevail over perfected security interests </a:t>
            </a:r>
          </a:p>
          <a:p>
            <a:pPr lvl="1"/>
            <a:r>
              <a:rPr lang="en-US" dirty="0"/>
              <a:t>unless the statute creating provides otherwise.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170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Judicial lien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171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/>
              <a:t>Judicial lien</a:t>
            </a:r>
            <a:endParaRPr lang="en-US" dirty="0"/>
          </a:p>
          <a:p>
            <a:pPr lvl="0"/>
            <a:r>
              <a:rPr lang="en-US" dirty="0"/>
              <a:t>A judicial lien creditor</a:t>
            </a:r>
          </a:p>
          <a:p>
            <a:pPr lvl="1"/>
            <a:r>
              <a:rPr lang="en-US" dirty="0"/>
              <a:t> (includes a trustee in Bankruptcy or an assignee for the benefit of creditors) </a:t>
            </a:r>
          </a:p>
          <a:p>
            <a:pPr lvl="2"/>
            <a:r>
              <a:rPr lang="en-US" dirty="0"/>
              <a:t>is Junior to prior perfected security interest holders and to future advances</a:t>
            </a:r>
          </a:p>
          <a:p>
            <a:pPr lvl="2"/>
            <a:r>
              <a:rPr lang="en-US" dirty="0"/>
              <a:t> as long as such advances were made within 45 days after the lien attached </a:t>
            </a:r>
          </a:p>
          <a:p>
            <a:pPr lvl="2"/>
            <a:r>
              <a:rPr lang="en-US" dirty="0"/>
              <a:t>Or made thereafter without knowledge,</a:t>
            </a:r>
          </a:p>
          <a:p>
            <a:pPr lvl="2"/>
            <a:r>
              <a:rPr lang="en-US" dirty="0"/>
              <a:t>Or pursuant to a commitment made without such knowledge.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172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Lease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173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“Lease” or “sale on credit”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174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“Lease” or “sale on credit”</a:t>
            </a:r>
            <a:endParaRPr lang="en-US" dirty="0"/>
          </a:p>
          <a:p>
            <a:pPr lvl="0"/>
            <a:r>
              <a:rPr lang="en-US" dirty="0"/>
              <a:t>A transaction is a sale on credit rather than a lease if:</a:t>
            </a:r>
          </a:p>
          <a:p>
            <a:pPr lvl="1"/>
            <a:r>
              <a:rPr lang="en-US" dirty="0"/>
              <a:t>The lessee has no right to terminate the lease</a:t>
            </a:r>
          </a:p>
          <a:p>
            <a:pPr lvl="1"/>
            <a:r>
              <a:rPr lang="en-US" dirty="0"/>
              <a:t>AND either the goods have no economic value at the end of the lease </a:t>
            </a:r>
          </a:p>
          <a:p>
            <a:pPr lvl="2"/>
            <a:r>
              <a:rPr lang="en-US" dirty="0"/>
              <a:t>Or the lessee can purchase the goods from the lessor for little or nothing.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175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C</a:t>
            </a:r>
            <a:r>
              <a:rPr lang="en-US" sz="7200" dirty="0" smtClean="0"/>
              <a:t>onsignments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176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Consignments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177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Consignments</a:t>
            </a:r>
            <a:endParaRPr lang="en-US" dirty="0"/>
          </a:p>
          <a:p>
            <a:pPr lvl="0"/>
            <a:r>
              <a:rPr lang="en-US" dirty="0"/>
              <a:t>Typically consists of a wholesaler or manufacturer of goods (the consignor) </a:t>
            </a:r>
          </a:p>
          <a:p>
            <a:pPr lvl="1"/>
            <a:r>
              <a:rPr lang="en-US" dirty="0"/>
              <a:t>turns them over to a retailer (consignee) who acts as in agent.</a:t>
            </a:r>
          </a:p>
          <a:p>
            <a:pPr lvl="0"/>
            <a:r>
              <a:rPr lang="en-US" dirty="0"/>
              <a:t> Consignor retains title, </a:t>
            </a:r>
          </a:p>
          <a:p>
            <a:pPr lvl="1"/>
            <a:r>
              <a:rPr lang="en-US" dirty="0"/>
              <a:t>and expects the goods back free of claims from consignee’s creditors if not sold.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178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Consignment or secured transaction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179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PMSI</a:t>
            </a:r>
            <a:endParaRPr lang="en-US" dirty="0"/>
          </a:p>
          <a:p>
            <a:pPr lvl="0"/>
            <a:r>
              <a:rPr lang="en-US" dirty="0"/>
              <a:t>Special type of security interests in goods. </a:t>
            </a:r>
          </a:p>
          <a:p>
            <a:pPr lvl="0"/>
            <a:r>
              <a:rPr lang="en-US" dirty="0"/>
              <a:t>A person who holds a PMSI has priority over other security interests</a:t>
            </a:r>
          </a:p>
          <a:p>
            <a:pPr lvl="1"/>
            <a:r>
              <a:rPr lang="en-US" dirty="0"/>
              <a:t> in same goods if certain requirements met.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Consignment or secured transaction</a:t>
            </a:r>
            <a:endParaRPr lang="en-US" dirty="0"/>
          </a:p>
          <a:p>
            <a:pPr lvl="0"/>
            <a:r>
              <a:rPr lang="en-US" dirty="0"/>
              <a:t>The consignor must comply with Article 9 to protect its interests if</a:t>
            </a:r>
          </a:p>
          <a:p>
            <a:pPr lvl="1"/>
            <a:r>
              <a:rPr lang="en-US" dirty="0"/>
              <a:t>The consignee must keep and pay for the goods if they are unsold</a:t>
            </a:r>
          </a:p>
          <a:p>
            <a:pPr lvl="0"/>
            <a:r>
              <a:rPr lang="en-US" dirty="0"/>
              <a:t>This is a secured transaction disguised as a consignment.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180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True consignments that are covered by Article 9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181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/>
              <a:t>True consignments that are covered by Article 9</a:t>
            </a:r>
            <a:endParaRPr lang="en-US" dirty="0"/>
          </a:p>
          <a:p>
            <a:pPr lvl="0"/>
            <a:r>
              <a:rPr lang="en-US" dirty="0"/>
              <a:t>(1) The goods, which cannot be consumer goods,</a:t>
            </a:r>
          </a:p>
          <a:p>
            <a:pPr lvl="1"/>
            <a:r>
              <a:rPr lang="en-US" dirty="0"/>
              <a:t> in the hands of the consignor,</a:t>
            </a:r>
          </a:p>
          <a:p>
            <a:pPr lvl="1"/>
            <a:r>
              <a:rPr lang="en-US" dirty="0"/>
              <a:t> have a value of at least $1000 </a:t>
            </a:r>
          </a:p>
          <a:p>
            <a:pPr lvl="1"/>
            <a:r>
              <a:rPr lang="en-US" dirty="0"/>
              <a:t>at the time of delivery to consignee, </a:t>
            </a:r>
          </a:p>
          <a:p>
            <a:pPr lvl="0"/>
            <a:r>
              <a:rPr lang="en-US" dirty="0"/>
              <a:t>(2) the consignee is a merchant </a:t>
            </a:r>
          </a:p>
          <a:p>
            <a:pPr lvl="1"/>
            <a:r>
              <a:rPr lang="en-US" dirty="0"/>
              <a:t>not generally known by its creditors </a:t>
            </a:r>
          </a:p>
          <a:p>
            <a:pPr lvl="1"/>
            <a:r>
              <a:rPr lang="en-US" dirty="0"/>
              <a:t>to be substantially engaged in the selling of goods to others,</a:t>
            </a:r>
          </a:p>
          <a:p>
            <a:pPr lvl="0"/>
            <a:r>
              <a:rPr lang="en-US" dirty="0"/>
              <a:t>or (3) The consignor’s professional name </a:t>
            </a:r>
          </a:p>
          <a:p>
            <a:pPr lvl="1"/>
            <a:r>
              <a:rPr lang="en-US" dirty="0"/>
              <a:t>is different than that of the consignor.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182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True consignments that are not covered by Article 9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183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True consignments that are not covered by Article 9</a:t>
            </a:r>
            <a:endParaRPr lang="en-US" dirty="0"/>
          </a:p>
          <a:p>
            <a:pPr lvl="0"/>
            <a:r>
              <a:rPr lang="en-US" dirty="0"/>
              <a:t>Consignor does not have to comply to protect interest. </a:t>
            </a:r>
          </a:p>
          <a:p>
            <a:pPr lvl="0"/>
            <a:r>
              <a:rPr lang="en-US" dirty="0"/>
              <a:t>Consignment falls under common-law.</a:t>
            </a:r>
          </a:p>
          <a:p>
            <a:pPr lvl="1"/>
            <a:r>
              <a:rPr lang="en-US" dirty="0"/>
              <a:t> Consignor may retrieve goods from the consignee’s inventory, </a:t>
            </a:r>
          </a:p>
          <a:p>
            <a:pPr lvl="1"/>
            <a:r>
              <a:rPr lang="en-US" dirty="0"/>
              <a:t>even over the objection of his creditors or a trustee in bankruptcy.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184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Assignments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185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Assignments not for financing purposes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186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Assignments not for financing purposes</a:t>
            </a:r>
            <a:endParaRPr lang="en-US" dirty="0"/>
          </a:p>
          <a:p>
            <a:pPr lvl="0"/>
            <a:r>
              <a:rPr lang="en-US" dirty="0"/>
              <a:t>Assignments that are “one shot” transactions are excluded from Article 9.</a:t>
            </a:r>
          </a:p>
          <a:p>
            <a:pPr lvl="0"/>
            <a:r>
              <a:rPr lang="en-US" dirty="0"/>
              <a:t>They include </a:t>
            </a:r>
          </a:p>
          <a:p>
            <a:pPr lvl="1"/>
            <a:r>
              <a:rPr lang="en-US" dirty="0"/>
              <a:t>assignments for collection,</a:t>
            </a:r>
          </a:p>
          <a:p>
            <a:pPr lvl="1"/>
            <a:r>
              <a:rPr lang="en-US" dirty="0"/>
              <a:t>coupled with a performance obligation</a:t>
            </a:r>
          </a:p>
          <a:p>
            <a:pPr lvl="1"/>
            <a:r>
              <a:rPr lang="en-US" dirty="0"/>
              <a:t>or as part of a sale of a business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187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Bankruptcy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188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Effect of Bankruptcy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189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PMSI arises in two different ways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Effect of Bankruptcy</a:t>
            </a:r>
            <a:endParaRPr lang="en-US" dirty="0"/>
          </a:p>
          <a:p>
            <a:pPr lvl="0"/>
            <a:r>
              <a:rPr lang="en-US" dirty="0" smtClean="0"/>
              <a:t>Possession </a:t>
            </a:r>
            <a:r>
              <a:rPr lang="en-US" dirty="0"/>
              <a:t>of debtor’s property passes to the trustee</a:t>
            </a:r>
          </a:p>
          <a:p>
            <a:pPr lvl="1"/>
            <a:r>
              <a:rPr lang="en-US" dirty="0"/>
              <a:t>and the secured creditor must seek permission to enforce his rights</a:t>
            </a:r>
          </a:p>
          <a:p>
            <a:pPr lvl="0"/>
            <a:r>
              <a:rPr lang="en-US" dirty="0"/>
              <a:t>The “filing” creates an automatic stay against any collection activity</a:t>
            </a:r>
          </a:p>
          <a:p>
            <a:pPr lvl="0"/>
            <a:r>
              <a:rPr lang="en-US" dirty="0"/>
              <a:t>Trustee has the power to set aside any transfer that is fraudulent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190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Preferences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191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Preferences</a:t>
            </a:r>
            <a:endParaRPr lang="en-US" dirty="0"/>
          </a:p>
          <a:p>
            <a:pPr lvl="0"/>
            <a:r>
              <a:rPr lang="en-US" dirty="0"/>
              <a:t>A security interest that is neither fraudulent nor attackable by the trustee </a:t>
            </a:r>
          </a:p>
          <a:p>
            <a:pPr lvl="1"/>
            <a:r>
              <a:rPr lang="en-US" dirty="0"/>
              <a:t>asserting the powers under the strong arm clause </a:t>
            </a:r>
          </a:p>
          <a:p>
            <a:pPr lvl="1"/>
            <a:r>
              <a:rPr lang="en-US" dirty="0"/>
              <a:t>may still be vulnerable </a:t>
            </a:r>
          </a:p>
          <a:p>
            <a:pPr lvl="1"/>
            <a:r>
              <a:rPr lang="en-US" dirty="0"/>
              <a:t>if perfection of the interest constitutes a preference.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192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What constitutes a preference?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193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What constitutes a preference?</a:t>
            </a:r>
            <a:endParaRPr lang="en-US" dirty="0"/>
          </a:p>
          <a:p>
            <a:pPr lvl="0"/>
            <a:r>
              <a:rPr lang="en-US" dirty="0"/>
              <a:t>Security interests first perfected while the debtor was insolvent</a:t>
            </a:r>
          </a:p>
          <a:p>
            <a:pPr lvl="1"/>
            <a:r>
              <a:rPr lang="en-US" dirty="0"/>
              <a:t>And within the 90 days prior to filing</a:t>
            </a:r>
          </a:p>
          <a:p>
            <a:pPr lvl="1"/>
            <a:r>
              <a:rPr lang="en-US" dirty="0"/>
              <a:t>On account of an antecedent debt</a:t>
            </a:r>
          </a:p>
          <a:p>
            <a:pPr lvl="1"/>
            <a:r>
              <a:rPr lang="en-US" dirty="0"/>
              <a:t>That allow the creditor to obtain a greater percentage of the debt</a:t>
            </a:r>
          </a:p>
          <a:p>
            <a:pPr lvl="2"/>
            <a:r>
              <a:rPr lang="en-US" dirty="0"/>
              <a:t> than the creditor would have received in the bankruptcy proceeding</a:t>
            </a:r>
          </a:p>
          <a:p>
            <a:pPr lvl="0"/>
            <a:r>
              <a:rPr lang="en-US" dirty="0"/>
              <a:t>May be voided by the bankruptcy as a preference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194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Non-preferential payments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195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Non-preferential </a:t>
            </a:r>
            <a:r>
              <a:rPr lang="en-US" b="1" u="sng" dirty="0"/>
              <a:t>payments</a:t>
            </a:r>
            <a:endParaRPr lang="en-US" dirty="0"/>
          </a:p>
          <a:p>
            <a:pPr lvl="0"/>
            <a:r>
              <a:rPr lang="en-US" dirty="0"/>
              <a:t>Payments in exchange for new value </a:t>
            </a:r>
          </a:p>
          <a:p>
            <a:pPr lvl="0"/>
            <a:r>
              <a:rPr lang="en-US" dirty="0"/>
              <a:t>or those to a fully secured creditor </a:t>
            </a:r>
          </a:p>
          <a:p>
            <a:pPr lvl="1"/>
            <a:r>
              <a:rPr lang="en-US" dirty="0"/>
              <a:t>are not voidable as preferences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196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Insolvency required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197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Insolvency required</a:t>
            </a:r>
            <a:endParaRPr lang="en-US" dirty="0"/>
          </a:p>
          <a:p>
            <a:pPr lvl="0"/>
            <a:r>
              <a:rPr lang="en-US" dirty="0"/>
              <a:t>A transfer is preferential only if it was made while the debtor was insolvent.</a:t>
            </a:r>
          </a:p>
          <a:p>
            <a:pPr lvl="0"/>
            <a:r>
              <a:rPr lang="en-US" dirty="0"/>
              <a:t> There is a presumption that a debtor was insolvent within 90 days </a:t>
            </a:r>
          </a:p>
          <a:p>
            <a:pPr lvl="1"/>
            <a:r>
              <a:rPr lang="en-US" dirty="0"/>
              <a:t>of the filing of the bankruptcy petition.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198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Certain preferences excused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199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/>
              <a:t>Attachment and the security agreement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u="sng" dirty="0"/>
              <a:t>PMSI arises in two different ways</a:t>
            </a:r>
            <a:endParaRPr lang="en-US" dirty="0"/>
          </a:p>
          <a:p>
            <a:pPr lvl="0"/>
            <a:r>
              <a:rPr lang="en-US" dirty="0"/>
              <a:t>Creditor sells the goods to the debtor on credit, </a:t>
            </a:r>
          </a:p>
          <a:p>
            <a:pPr lvl="1"/>
            <a:r>
              <a:rPr lang="en-US" dirty="0"/>
              <a:t>retaining a security interest in the goods for the purchase price </a:t>
            </a:r>
          </a:p>
          <a:p>
            <a:pPr lvl="1"/>
            <a:r>
              <a:rPr lang="en-US" dirty="0"/>
              <a:t>Ex: debtor buys stereo from store on credit and store retains security interest in stereo.</a:t>
            </a:r>
          </a:p>
          <a:p>
            <a:pPr lvl="0"/>
            <a:r>
              <a:rPr lang="en-US" dirty="0"/>
              <a:t>2) Creditor advances the debtor the funds used to buy goods, </a:t>
            </a:r>
          </a:p>
          <a:p>
            <a:pPr lvl="1"/>
            <a:r>
              <a:rPr lang="en-US" dirty="0"/>
              <a:t>and creditor takes security interest in goods </a:t>
            </a:r>
          </a:p>
          <a:p>
            <a:pPr lvl="1"/>
            <a:r>
              <a:rPr lang="en-US" dirty="0"/>
              <a:t>Ex: debtor borrows $$ from bank to buy a stereo and bank takes security interest in stereo for purchase price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Certain preferences excused</a:t>
            </a:r>
            <a:endParaRPr lang="en-US" dirty="0"/>
          </a:p>
          <a:p>
            <a:pPr lvl="0"/>
            <a:r>
              <a:rPr lang="en-US" dirty="0"/>
              <a:t>substantially contemporaneous exchanges and routine payments are not preferences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200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Special rules for transfers to insiders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201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Special rules for transfers to insiders</a:t>
            </a:r>
            <a:endParaRPr lang="en-US" dirty="0"/>
          </a:p>
          <a:p>
            <a:r>
              <a:rPr lang="en-US" dirty="0"/>
              <a:t>If the preferred creditor is an insider (relative, partner etc) the preference period can extend to one year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202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After Acquired Property in Bankruptcy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203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After Acquired Property in Bankruptcy</a:t>
            </a:r>
            <a:endParaRPr lang="en-US" dirty="0"/>
          </a:p>
          <a:p>
            <a:pPr lvl="0"/>
            <a:r>
              <a:rPr lang="en-US" dirty="0"/>
              <a:t>Perfected security interests in accounts receivable or inventory</a:t>
            </a:r>
          </a:p>
          <a:p>
            <a:pPr lvl="1"/>
            <a:r>
              <a:rPr lang="en-US" dirty="0"/>
              <a:t> are not preferential even if acquired 90 days (1 year for insiders) </a:t>
            </a:r>
          </a:p>
          <a:p>
            <a:pPr lvl="1"/>
            <a:r>
              <a:rPr lang="en-US" dirty="0"/>
              <a:t>prior to the bankruptcy petition.</a:t>
            </a:r>
          </a:p>
          <a:p>
            <a:pPr lvl="1"/>
            <a:r>
              <a:rPr lang="en-US" dirty="0"/>
              <a:t>UNLESS secured party has debtor build up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204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Default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205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Default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206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Default</a:t>
            </a:r>
            <a:endParaRPr lang="en-US" dirty="0"/>
          </a:p>
          <a:p>
            <a:pPr lvl="0"/>
            <a:r>
              <a:rPr lang="en-US" dirty="0"/>
              <a:t>Debtor is unable to meet the obligations of the security agreement</a:t>
            </a:r>
          </a:p>
          <a:p>
            <a:pPr lvl="0"/>
            <a:r>
              <a:rPr lang="en-US" dirty="0"/>
              <a:t>Acceleration clauses and insecurity clauses are ok if in good faith</a:t>
            </a:r>
          </a:p>
          <a:p>
            <a:pPr lvl="0"/>
            <a:r>
              <a:rPr lang="en-US" dirty="0"/>
              <a:t>Not forced to choose an exclusive remedy</a:t>
            </a:r>
          </a:p>
          <a:p>
            <a:pPr lvl="1"/>
            <a:r>
              <a:rPr lang="en-US" dirty="0"/>
              <a:t>They are</a:t>
            </a:r>
          </a:p>
          <a:p>
            <a:pPr lvl="2"/>
            <a:r>
              <a:rPr lang="en-US" dirty="0"/>
              <a:t>Retention of collateral</a:t>
            </a:r>
          </a:p>
          <a:p>
            <a:pPr lvl="2"/>
            <a:r>
              <a:rPr lang="en-US" dirty="0"/>
              <a:t>Sale of collateral</a:t>
            </a:r>
          </a:p>
          <a:p>
            <a:pPr lvl="2"/>
            <a:r>
              <a:rPr lang="en-US" dirty="0"/>
              <a:t>And an action for the debt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207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Self Help (repossession)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208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Self Help (repossession)</a:t>
            </a:r>
            <a:endParaRPr lang="en-US" dirty="0"/>
          </a:p>
          <a:p>
            <a:pPr lvl="0"/>
            <a:r>
              <a:rPr lang="en-US" dirty="0"/>
              <a:t>No breach of the peace</a:t>
            </a:r>
          </a:p>
          <a:p>
            <a:pPr lvl="1"/>
            <a:r>
              <a:rPr lang="en-US" dirty="0"/>
              <a:t>Any disturbance, threat of disturbance, constructive force, or breaking and entering.</a:t>
            </a:r>
          </a:p>
          <a:p>
            <a:pPr lvl="1"/>
            <a:r>
              <a:rPr lang="en-US" dirty="0"/>
              <a:t>Trickery is permitted</a:t>
            </a:r>
          </a:p>
          <a:p>
            <a:pPr lvl="1"/>
            <a:r>
              <a:rPr lang="en-US" dirty="0"/>
              <a:t>If B.O.P. then debtor can sue for conversion</a:t>
            </a:r>
          </a:p>
          <a:p>
            <a:pPr lvl="0"/>
            <a:r>
              <a:rPr lang="en-US" dirty="0"/>
              <a:t>Notice is not required, unless in security agreement</a:t>
            </a:r>
          </a:p>
          <a:p>
            <a:pPr lvl="0"/>
            <a:r>
              <a:rPr lang="en-US" dirty="0"/>
              <a:t>Unconscionabilty may arise if unreasonable forfeiture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209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/>
              <a:t>Perfection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Strict Foreclosure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210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Strict Foreclosure</a:t>
            </a:r>
            <a:endParaRPr lang="en-US" dirty="0"/>
          </a:p>
          <a:p>
            <a:pPr lvl="0"/>
            <a:r>
              <a:rPr lang="en-US" dirty="0"/>
              <a:t>May keep the goods in full or partial satisfaction of the debt</a:t>
            </a:r>
          </a:p>
          <a:p>
            <a:pPr lvl="0"/>
            <a:r>
              <a:rPr lang="en-US" dirty="0"/>
              <a:t>Must send notice to the debtor and creditor with interests</a:t>
            </a:r>
          </a:p>
          <a:p>
            <a:pPr lvl="1"/>
            <a:r>
              <a:rPr lang="en-US" dirty="0"/>
              <a:t>They have 20 days to object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211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Creditor may sale collateral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212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Creditor may sale collateral</a:t>
            </a:r>
            <a:endParaRPr lang="en-US" dirty="0"/>
          </a:p>
          <a:p>
            <a:pPr lvl="0"/>
            <a:r>
              <a:rPr lang="en-US" dirty="0"/>
              <a:t>May sale in any commercially reasonable standard acting in good faith</a:t>
            </a:r>
          </a:p>
          <a:p>
            <a:pPr lvl="0"/>
            <a:r>
              <a:rPr lang="en-US" dirty="0"/>
              <a:t>Notice must be given 10 days before unless perishable</a:t>
            </a:r>
          </a:p>
          <a:p>
            <a:pPr lvl="0"/>
            <a:r>
              <a:rPr lang="en-US" dirty="0"/>
              <a:t>Notice must contain 5 things</a:t>
            </a:r>
          </a:p>
          <a:p>
            <a:pPr lvl="0"/>
            <a:r>
              <a:rPr lang="en-US" dirty="0"/>
              <a:t>Creditor may purchase if public sale</a:t>
            </a:r>
          </a:p>
          <a:p>
            <a:pPr lvl="0"/>
            <a:r>
              <a:rPr lang="en-US" dirty="0"/>
              <a:t>Debtor can purchase if pays all debt owed plus cost of repossession.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213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Time of Perfection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Time of Perfection</a:t>
            </a:r>
            <a:endParaRPr lang="en-US" dirty="0"/>
          </a:p>
          <a:p>
            <a:pPr lvl="0"/>
            <a:r>
              <a:rPr lang="en-US" dirty="0"/>
              <a:t>Occurs when the interests has attached and all required steps for perfection have been taken</a:t>
            </a:r>
          </a:p>
          <a:p>
            <a:pPr lvl="0"/>
            <a:r>
              <a:rPr lang="en-US" dirty="0"/>
              <a:t>If steps for perfection happened before attachment, perfection occurs when attachment occurred.</a:t>
            </a:r>
          </a:p>
          <a:p>
            <a:pPr lvl="0"/>
            <a:r>
              <a:rPr lang="en-US" dirty="0"/>
              <a:t>If perfected by one means and then another it relates back to first perfection.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Perfection can occur by 5 methods: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Perfection can occur by 5 methods:</a:t>
            </a:r>
            <a:endParaRPr lang="en-US" dirty="0"/>
          </a:p>
          <a:p>
            <a:pPr lvl="0"/>
            <a:r>
              <a:rPr lang="en-US" dirty="0"/>
              <a:t>Filing.  </a:t>
            </a:r>
          </a:p>
          <a:p>
            <a:pPr lvl="0"/>
            <a:r>
              <a:rPr lang="en-US" dirty="0"/>
              <a:t>Possession.  </a:t>
            </a:r>
          </a:p>
          <a:p>
            <a:pPr lvl="0"/>
            <a:r>
              <a:rPr lang="en-US" dirty="0"/>
              <a:t>Control. </a:t>
            </a:r>
          </a:p>
          <a:p>
            <a:pPr lvl="0"/>
            <a:r>
              <a:rPr lang="en-US" dirty="0"/>
              <a:t>Automatic perfection.</a:t>
            </a:r>
          </a:p>
          <a:p>
            <a:pPr lvl="0"/>
            <a:r>
              <a:rPr lang="en-US" dirty="0"/>
              <a:t> temporary perfection (grace periods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Perfection by Filing a financing statement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/>
              <a:t>Perfection by Filing a financing statement</a:t>
            </a:r>
            <a:endParaRPr lang="en-US" dirty="0"/>
          </a:p>
          <a:p>
            <a:pPr lvl="0"/>
            <a:r>
              <a:rPr lang="en-US" dirty="0"/>
              <a:t>May file a copy of the security agreement as a financing statement</a:t>
            </a:r>
          </a:p>
          <a:p>
            <a:pPr lvl="0"/>
            <a:r>
              <a:rPr lang="en-US" dirty="0"/>
              <a:t>Must contain:</a:t>
            </a:r>
          </a:p>
          <a:p>
            <a:pPr lvl="1"/>
            <a:r>
              <a:rPr lang="en-US" dirty="0"/>
              <a:t>Name and address of the debtor (scrutinized, can it be found using search logic)</a:t>
            </a:r>
          </a:p>
          <a:p>
            <a:pPr lvl="1"/>
            <a:r>
              <a:rPr lang="en-US" dirty="0"/>
              <a:t>Name and address of the secured party (can have mistakes, address reasonable)</a:t>
            </a:r>
          </a:p>
          <a:p>
            <a:pPr lvl="1"/>
            <a:r>
              <a:rPr lang="en-US" dirty="0"/>
              <a:t>Description of the collateral (super-generic allowed, no express mention of after acquired property ok)</a:t>
            </a:r>
          </a:p>
          <a:p>
            <a:pPr lvl="1"/>
            <a:r>
              <a:rPr lang="en-US" dirty="0"/>
              <a:t>Effective for 5 years, continuation statement must be filed 6months before end</a:t>
            </a:r>
          </a:p>
          <a:p>
            <a:pPr lvl="1"/>
            <a:r>
              <a:rPr lang="en-US" dirty="0"/>
              <a:t>Creditor must file a new statement in debtor’s new state if moved within 4 months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Perfection by possession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Perfection by possession</a:t>
            </a:r>
            <a:endParaRPr lang="en-US" dirty="0"/>
          </a:p>
          <a:p>
            <a:pPr lvl="0"/>
            <a:r>
              <a:rPr lang="en-US" dirty="0"/>
              <a:t>The security interest will be simultaneously attached and perfected.</a:t>
            </a:r>
          </a:p>
          <a:p>
            <a:pPr lvl="0"/>
            <a:r>
              <a:rPr lang="en-US" dirty="0"/>
              <a:t>Possession can be obtained over inventory by warehouse receipts.</a:t>
            </a:r>
          </a:p>
          <a:p>
            <a:pPr lvl="0"/>
            <a:r>
              <a:rPr lang="en-US" dirty="0"/>
              <a:t>Assumes duty of reasonable care in storing and preservation of collateral.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3 things to create a perfected security interest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Control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Control</a:t>
            </a:r>
            <a:endParaRPr lang="en-US" dirty="0"/>
          </a:p>
          <a:p>
            <a:pPr lvl="0"/>
            <a:r>
              <a:rPr lang="en-US" dirty="0"/>
              <a:t>Deposit accounts: bank agrees it will act on SPs instructions (</a:t>
            </a:r>
            <a:r>
              <a:rPr lang="en-US" dirty="0" err="1"/>
              <a:t>vs</a:t>
            </a:r>
            <a:r>
              <a:rPr lang="en-US" dirty="0"/>
              <a:t> debtor's). EXCLUSIVE method of perfection for deposit accounts. </a:t>
            </a:r>
          </a:p>
          <a:p>
            <a:pPr lvl="0"/>
            <a:r>
              <a:rPr lang="en-US" dirty="0"/>
              <a:t> Letter of credit rights: issuer consents. </a:t>
            </a:r>
          </a:p>
          <a:p>
            <a:pPr lvl="0"/>
            <a:r>
              <a:rPr lang="en-US" dirty="0"/>
              <a:t> Investment property: certificated security, uncertificated security, security accounts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Automatic Perfection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32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u="sng" dirty="0"/>
              <a:t>Automatic Perfection </a:t>
            </a:r>
            <a:endParaRPr lang="en-US" dirty="0"/>
          </a:p>
          <a:p>
            <a:pPr lvl="0"/>
            <a:r>
              <a:rPr lang="en-US" dirty="0"/>
              <a:t>Perfection occurs once attachment of the security interest has happened. </a:t>
            </a:r>
          </a:p>
          <a:p>
            <a:pPr lvl="0"/>
            <a:r>
              <a:rPr lang="en-US" dirty="0"/>
              <a:t>Includes the following situations:</a:t>
            </a:r>
          </a:p>
          <a:p>
            <a:pPr lvl="1"/>
            <a:r>
              <a:rPr lang="en-US" dirty="0"/>
              <a:t>Purchase money transactions,</a:t>
            </a:r>
          </a:p>
          <a:p>
            <a:pPr lvl="1"/>
            <a:r>
              <a:rPr lang="en-US" dirty="0"/>
              <a:t>Assignment of a beneficial interest in decedent’s estate</a:t>
            </a:r>
          </a:p>
          <a:p>
            <a:pPr lvl="1"/>
            <a:r>
              <a:rPr lang="en-US" dirty="0"/>
              <a:t>Assignment  of an insignificant portion of the debtor’s outstanding accounts or payment intangibles</a:t>
            </a:r>
          </a:p>
          <a:p>
            <a:pPr lvl="1"/>
            <a:r>
              <a:rPr lang="en-US" dirty="0"/>
              <a:t>A buyer of promissory notes and payment intangibles</a:t>
            </a:r>
          </a:p>
          <a:p>
            <a:pPr lvl="1"/>
            <a:r>
              <a:rPr lang="en-US" dirty="0"/>
              <a:t>Supporting obligations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33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Temporary Perfection “new value given”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34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Temporary Perfection “new value given”</a:t>
            </a:r>
            <a:endParaRPr lang="en-US" dirty="0"/>
          </a:p>
          <a:p>
            <a:pPr lvl="0"/>
            <a:r>
              <a:rPr lang="en-US" dirty="0"/>
              <a:t>A secured party as to negotiable documents, certificated securities or instruments</a:t>
            </a:r>
          </a:p>
          <a:p>
            <a:pPr lvl="1"/>
            <a:r>
              <a:rPr lang="en-US" dirty="0"/>
              <a:t>Who advances new value </a:t>
            </a:r>
          </a:p>
          <a:p>
            <a:pPr lvl="1"/>
            <a:r>
              <a:rPr lang="en-US" dirty="0"/>
              <a:t>obtains a 20-day perfection period from the moment of attachment</a:t>
            </a:r>
          </a:p>
          <a:p>
            <a:pPr lvl="0"/>
            <a:r>
              <a:rPr lang="en-US" dirty="0"/>
              <a:t>If creditor does not later perfect by other means than it becomes an unperfected creditor.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35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Temporary Perfection (20 days for proceeds (from original collateral) (also, PMSI in equipment)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/>
              <a:t>Temporary Perfection (20 days for proceeds (from original collateral) (also, PMSI in equipment)</a:t>
            </a:r>
            <a:endParaRPr lang="en-US" dirty="0"/>
          </a:p>
          <a:p>
            <a:pPr lvl="0"/>
            <a:r>
              <a:rPr lang="en-US" dirty="0"/>
              <a:t>Becomes unperfected on 21st day after debtors receipt of the proceeds </a:t>
            </a:r>
          </a:p>
          <a:p>
            <a:pPr lvl="1"/>
            <a:r>
              <a:rPr lang="en-US" dirty="0"/>
              <a:t>unless the statutory requirements are complied with. </a:t>
            </a:r>
          </a:p>
          <a:p>
            <a:pPr lvl="2"/>
            <a:r>
              <a:rPr lang="en-US" dirty="0"/>
              <a:t>security interest in original collateral was perfected by filing a financing stmt</a:t>
            </a:r>
          </a:p>
          <a:p>
            <a:pPr lvl="2"/>
            <a:r>
              <a:rPr lang="en-US" dirty="0"/>
              <a:t>in the same place as the financing statement for the original collateral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Four month grace period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38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Four month grace period</a:t>
            </a:r>
            <a:endParaRPr lang="en-US" dirty="0"/>
          </a:p>
          <a:p>
            <a:pPr lvl="0"/>
            <a:r>
              <a:rPr lang="en-US" dirty="0"/>
              <a:t>There is a four month grace period if</a:t>
            </a:r>
          </a:p>
          <a:p>
            <a:pPr lvl="1"/>
            <a:r>
              <a:rPr lang="en-US" dirty="0"/>
              <a:t> goods or debtor move to different state. </a:t>
            </a:r>
          </a:p>
          <a:p>
            <a:pPr lvl="1"/>
            <a:r>
              <a:rPr lang="en-US" dirty="0"/>
              <a:t>organization changes its name (not a new legal entity)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39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3 things to create a perfected security interest</a:t>
            </a:r>
            <a:endParaRPr lang="en-US" dirty="0"/>
          </a:p>
          <a:p>
            <a:pPr lvl="0"/>
            <a:r>
              <a:rPr lang="en-US" dirty="0"/>
              <a:t>Evidence of indebtedness</a:t>
            </a:r>
          </a:p>
          <a:p>
            <a:pPr lvl="0"/>
            <a:r>
              <a:rPr lang="en-US" dirty="0"/>
              <a:t>Attachment</a:t>
            </a:r>
          </a:p>
          <a:p>
            <a:pPr lvl="1"/>
            <a:r>
              <a:rPr lang="en-US" dirty="0"/>
              <a:t>Rights</a:t>
            </a:r>
          </a:p>
          <a:p>
            <a:pPr lvl="1"/>
            <a:r>
              <a:rPr lang="en-US" dirty="0"/>
              <a:t>Value</a:t>
            </a:r>
          </a:p>
          <a:p>
            <a:pPr lvl="1"/>
            <a:r>
              <a:rPr lang="en-US" dirty="0"/>
              <a:t>Authentication</a:t>
            </a:r>
          </a:p>
          <a:p>
            <a:pPr lvl="0"/>
            <a:r>
              <a:rPr lang="en-US" dirty="0"/>
              <a:t>perfection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Termination statement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40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Termination statement</a:t>
            </a:r>
            <a:endParaRPr lang="en-US" dirty="0"/>
          </a:p>
          <a:p>
            <a:pPr lvl="0"/>
            <a:r>
              <a:rPr lang="en-US" dirty="0"/>
              <a:t>After debt is paid, debtor can make demand to creditor for a termination statement </a:t>
            </a:r>
          </a:p>
          <a:p>
            <a:pPr lvl="1"/>
            <a:r>
              <a:rPr lang="en-US" dirty="0"/>
              <a:t>that must be done within 20 days. </a:t>
            </a:r>
          </a:p>
          <a:p>
            <a:pPr lvl="0"/>
            <a:r>
              <a:rPr lang="en-US" dirty="0"/>
              <a:t>For consumer goods no demand is necessary </a:t>
            </a:r>
          </a:p>
          <a:p>
            <a:pPr lvl="1"/>
            <a:r>
              <a:rPr lang="en-US" dirty="0"/>
              <a:t>and creditor must comply within 1 month.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41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/>
              <a:t>Buyers of collateral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42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Buyers of the collateral general rule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43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/>
              <a:t>Buyers of the collateral general rule</a:t>
            </a:r>
            <a:endParaRPr lang="en-US" dirty="0"/>
          </a:p>
          <a:p>
            <a:pPr lvl="0"/>
            <a:r>
              <a:rPr lang="en-US" dirty="0"/>
              <a:t>A buyer of collateral covered by a perfected security interest </a:t>
            </a:r>
          </a:p>
          <a:p>
            <a:pPr lvl="1"/>
            <a:r>
              <a:rPr lang="en-US" dirty="0"/>
              <a:t>generally takes the collateral subject to the security interest. </a:t>
            </a:r>
          </a:p>
          <a:p>
            <a:pPr lvl="2"/>
            <a:r>
              <a:rPr lang="en-US" dirty="0"/>
              <a:t>E.g. bank had interest in Jack’s equipment in his bar.</a:t>
            </a:r>
          </a:p>
          <a:p>
            <a:pPr lvl="2"/>
            <a:r>
              <a:rPr lang="en-US" dirty="0"/>
              <a:t> Jack sells painting to friend. </a:t>
            </a:r>
          </a:p>
          <a:p>
            <a:pPr lvl="2"/>
            <a:r>
              <a:rPr lang="en-US" dirty="0"/>
              <a:t>If jack defaults, </a:t>
            </a:r>
          </a:p>
          <a:p>
            <a:pPr lvl="2"/>
            <a:r>
              <a:rPr lang="en-US" dirty="0"/>
              <a:t>bank can repossess painting from friend’s home.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44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Buyers in the ordinary course of business exception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45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/>
              <a:t>Buyers in the ordinary course of business exception</a:t>
            </a:r>
            <a:endParaRPr lang="en-US" dirty="0"/>
          </a:p>
          <a:p>
            <a:pPr lvl="0"/>
            <a:r>
              <a:rPr lang="en-US" dirty="0"/>
              <a:t>If a buyer’s purchase was in the “ordinary” purchase of seller’s inventory,</a:t>
            </a:r>
          </a:p>
          <a:p>
            <a:pPr lvl="1"/>
            <a:r>
              <a:rPr lang="en-US" dirty="0"/>
              <a:t>for value, </a:t>
            </a:r>
          </a:p>
          <a:p>
            <a:pPr lvl="1"/>
            <a:r>
              <a:rPr lang="en-US" dirty="0"/>
              <a:t>in good faith </a:t>
            </a:r>
          </a:p>
          <a:p>
            <a:pPr lvl="1"/>
            <a:r>
              <a:rPr lang="en-US" dirty="0"/>
              <a:t>and without knowledge of a violation of the security agreement,</a:t>
            </a:r>
          </a:p>
          <a:p>
            <a:pPr lvl="1"/>
            <a:r>
              <a:rPr lang="en-US" dirty="0"/>
              <a:t>which was created by the buyer’s seller,</a:t>
            </a:r>
          </a:p>
          <a:p>
            <a:pPr lvl="1"/>
            <a:r>
              <a:rPr lang="en-US" dirty="0"/>
              <a:t>will take the goods free of any security interest in them.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46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Priorities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47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Unperfected creditor vs. other unperfected creditor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48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Unperfected creditor vs. other unperfected creditor </a:t>
            </a:r>
            <a:endParaRPr lang="en-US" dirty="0"/>
          </a:p>
          <a:p>
            <a:pPr lvl="0"/>
            <a:r>
              <a:rPr lang="en-US" dirty="0"/>
              <a:t>Order of attachment determines priority (just file then done)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49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Parties agree to create the security interest as evidenced by either: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Unperfected creditor vs. perfected creditor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50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Unperfected creditor vs. perfected creditor</a:t>
            </a:r>
            <a:endParaRPr lang="en-US" dirty="0"/>
          </a:p>
          <a:p>
            <a:pPr lvl="0"/>
            <a:r>
              <a:rPr lang="en-US" dirty="0"/>
              <a:t>The perfected creditor has priority </a:t>
            </a:r>
          </a:p>
          <a:p>
            <a:pPr lvl="1"/>
            <a:r>
              <a:rPr lang="en-US" dirty="0"/>
              <a:t>Regardless of whose interest attached first </a:t>
            </a:r>
          </a:p>
          <a:p>
            <a:pPr lvl="1"/>
            <a:r>
              <a:rPr lang="en-US" dirty="0"/>
              <a:t>and regardless of the perfected creditor’s knowledge of the other’s interest.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51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Unperfected creditor vs. judicial lien creditor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52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Unperfected creditor vs. judicial lien creditor</a:t>
            </a:r>
            <a:endParaRPr lang="en-US" dirty="0"/>
          </a:p>
          <a:p>
            <a:pPr lvl="0"/>
            <a:r>
              <a:rPr lang="en-US" dirty="0"/>
              <a:t>A judicial lien creditor who levies before the unperfected creditor perfects his interest has priority.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53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Unperfected creditor vs. Buyer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54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Unperfected creditor vs. Buyer</a:t>
            </a:r>
            <a:endParaRPr lang="en-US" dirty="0"/>
          </a:p>
          <a:p>
            <a:pPr lvl="0"/>
            <a:r>
              <a:rPr lang="en-US" dirty="0"/>
              <a:t>If a person buys the collateral from the debtor,</a:t>
            </a:r>
          </a:p>
          <a:p>
            <a:pPr lvl="1"/>
            <a:r>
              <a:rPr lang="en-US" dirty="0"/>
              <a:t> and pay value, receive delivery and had no knowledge of the unperfected interest </a:t>
            </a:r>
          </a:p>
          <a:p>
            <a:pPr lvl="1"/>
            <a:r>
              <a:rPr lang="en-US" dirty="0"/>
              <a:t>get it free and clear.</a:t>
            </a:r>
          </a:p>
          <a:p>
            <a:pPr lvl="0"/>
            <a:r>
              <a:rPr lang="en-US" dirty="0"/>
              <a:t>If collateral is inventory and buyer purchases in the ordinary course of business, buyer is free and clear regardless of knowledge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55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Priority among perfected creditors (general rule)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56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Priority among perfected creditors (general rule)</a:t>
            </a:r>
            <a:endParaRPr lang="en-US" dirty="0"/>
          </a:p>
          <a:p>
            <a:pPr lvl="0"/>
            <a:r>
              <a:rPr lang="en-US" dirty="0"/>
              <a:t>Priority goes to the creditor who either filed first, or perfected first.</a:t>
            </a:r>
          </a:p>
          <a:p>
            <a:pPr lvl="0"/>
            <a:r>
              <a:rPr lang="en-US" dirty="0"/>
              <a:t>Rationale: If they filed first the other should have constructive notice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57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New debtors (two merge into one)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58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New debtors (two merge into one)</a:t>
            </a:r>
            <a:endParaRPr lang="en-US" dirty="0"/>
          </a:p>
          <a:p>
            <a:pPr lvl="0"/>
            <a:r>
              <a:rPr lang="en-US" dirty="0"/>
              <a:t>If both have given a security interest in their collateral, when they merge,</a:t>
            </a:r>
          </a:p>
          <a:p>
            <a:pPr lvl="1"/>
            <a:r>
              <a:rPr lang="en-US" dirty="0"/>
              <a:t> they are the “new debtor” and the original security interests continue.</a:t>
            </a:r>
          </a:p>
          <a:p>
            <a:pPr lvl="0"/>
            <a:r>
              <a:rPr lang="en-US" dirty="0"/>
              <a:t> No need for a new security agreement or financing statement. </a:t>
            </a:r>
          </a:p>
          <a:p>
            <a:pPr lvl="0"/>
            <a:r>
              <a:rPr lang="en-US" dirty="0"/>
              <a:t>Same priority rules apply.</a:t>
            </a:r>
          </a:p>
          <a:p>
            <a:pPr lvl="0"/>
            <a:r>
              <a:rPr lang="en-US" dirty="0"/>
              <a:t> May have to trace the collateral though.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59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Parties agree to create the security interest as evidenced by either:</a:t>
            </a:r>
            <a:endParaRPr lang="en-US" dirty="0"/>
          </a:p>
          <a:p>
            <a:pPr lvl="0"/>
            <a:r>
              <a:rPr lang="en-US" dirty="0"/>
              <a:t>1) Creditor taking possession of collateral (reasonable care in storing and preserving)</a:t>
            </a:r>
          </a:p>
          <a:p>
            <a:pPr lvl="0"/>
            <a:r>
              <a:rPr lang="en-US" dirty="0"/>
              <a:t> 2) OR security agreement.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Priority perfect creditors PMSI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60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/>
              <a:t>Priority perfect creditors PMSI</a:t>
            </a:r>
            <a:endParaRPr lang="en-US" dirty="0"/>
          </a:p>
          <a:p>
            <a:pPr lvl="0"/>
            <a:r>
              <a:rPr lang="en-US" dirty="0"/>
              <a:t>A PMSI in non-inventory, non-livestock collateral </a:t>
            </a:r>
          </a:p>
          <a:p>
            <a:pPr lvl="1"/>
            <a:r>
              <a:rPr lang="en-US" dirty="0"/>
              <a:t>has priority over conflicting security interests in the collateral </a:t>
            </a:r>
          </a:p>
          <a:p>
            <a:pPr lvl="1"/>
            <a:r>
              <a:rPr lang="en-US" dirty="0"/>
              <a:t>and its identifiable proceeds </a:t>
            </a:r>
          </a:p>
          <a:p>
            <a:pPr lvl="1"/>
            <a:r>
              <a:rPr lang="en-US" dirty="0"/>
              <a:t>if the PMSI is perfected when the debtor takes possession </a:t>
            </a:r>
          </a:p>
          <a:p>
            <a:pPr lvl="1"/>
            <a:r>
              <a:rPr lang="en-US" dirty="0"/>
              <a:t>or within 20 days thereafter.</a:t>
            </a:r>
          </a:p>
          <a:p>
            <a:pPr lvl="0"/>
            <a:r>
              <a:rPr lang="en-US" dirty="0"/>
              <a:t>Supersedes the general rule (first to file or perfect)</a:t>
            </a:r>
          </a:p>
          <a:p>
            <a:pPr lvl="0"/>
            <a:r>
              <a:rPr lang="en-US" dirty="0"/>
              <a:t>Remember PMSI in consumer goods is already perfected upon attachment</a:t>
            </a:r>
          </a:p>
          <a:p>
            <a:pPr lvl="0"/>
            <a:r>
              <a:rPr lang="en-US" dirty="0"/>
              <a:t>Priority is limited to the extent of the purchase money used (500-100)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61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Priority perfect creditors PMSI inventory livestock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62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u="sng" dirty="0"/>
              <a:t>Priority perfect creditors PMSI inventory livestock</a:t>
            </a:r>
            <a:endParaRPr lang="en-US" dirty="0"/>
          </a:p>
          <a:p>
            <a:pPr lvl="0"/>
            <a:r>
              <a:rPr lang="en-US" dirty="0"/>
              <a:t>In order for the purchase money creditor to have priority, </a:t>
            </a:r>
          </a:p>
          <a:p>
            <a:pPr lvl="1"/>
            <a:r>
              <a:rPr lang="en-US" dirty="0"/>
              <a:t>he must send notice of the transaction to the other perfected creditors </a:t>
            </a:r>
          </a:p>
          <a:p>
            <a:pPr lvl="1"/>
            <a:r>
              <a:rPr lang="en-US" dirty="0"/>
              <a:t>before debtor receives possession </a:t>
            </a:r>
          </a:p>
          <a:p>
            <a:pPr lvl="1"/>
            <a:r>
              <a:rPr lang="en-US" dirty="0"/>
              <a:t>and perfect before the debtor receives possession. </a:t>
            </a:r>
          </a:p>
          <a:p>
            <a:pPr lvl="0"/>
            <a:r>
              <a:rPr lang="en-US" dirty="0"/>
              <a:t>No 20 day grace period. </a:t>
            </a:r>
          </a:p>
          <a:p>
            <a:pPr lvl="0"/>
            <a:r>
              <a:rPr lang="en-US" dirty="0"/>
              <a:t>Lasts five years and must describe inventory.</a:t>
            </a:r>
          </a:p>
          <a:p>
            <a:pPr lvl="0"/>
            <a:r>
              <a:rPr lang="en-US" dirty="0"/>
              <a:t>Inventory: Applies to cash proceeds if received before buyer of inventory receives the inventory.</a:t>
            </a:r>
          </a:p>
          <a:p>
            <a:pPr lvl="0"/>
            <a:r>
              <a:rPr lang="en-US" dirty="0"/>
              <a:t>Livestock: all identifiable proceeds and unmanufactured products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63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Two PMSI creditors with interest in the same collateral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64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Two PMSI creditors with interest in the same collateral</a:t>
            </a:r>
            <a:endParaRPr lang="en-US" dirty="0"/>
          </a:p>
          <a:p>
            <a:pPr lvl="0"/>
            <a:r>
              <a:rPr lang="en-US" dirty="0"/>
              <a:t>Top priority is given to the seller over the lender regardless of who perfected first.</a:t>
            </a:r>
          </a:p>
          <a:p>
            <a:pPr lvl="0"/>
            <a:r>
              <a:rPr lang="en-US" dirty="0"/>
              <a:t>(Bob gets 4,000 for a down payment from lender on a truck, </a:t>
            </a:r>
          </a:p>
          <a:p>
            <a:pPr lvl="1"/>
            <a:r>
              <a:rPr lang="en-US" dirty="0"/>
              <a:t>buys truck from seller for 10,000, </a:t>
            </a:r>
          </a:p>
          <a:p>
            <a:pPr lvl="1"/>
            <a:r>
              <a:rPr lang="en-US" dirty="0"/>
              <a:t>gets 6,000 credit from seller)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65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Fixtures (fixture filing vs. a mortgagee)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66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/>
              <a:t>Fixtures (fixture filing vs. a mortgagee)</a:t>
            </a:r>
            <a:endParaRPr lang="en-US" dirty="0"/>
          </a:p>
          <a:p>
            <a:pPr lvl="0"/>
            <a:r>
              <a:rPr lang="en-US" dirty="0"/>
              <a:t>The first party to file or records wins.</a:t>
            </a:r>
          </a:p>
          <a:p>
            <a:pPr lvl="0"/>
            <a:r>
              <a:rPr lang="en-US" dirty="0"/>
              <a:t>However, if the security interest in the fixture is a PMSI </a:t>
            </a:r>
          </a:p>
          <a:p>
            <a:pPr lvl="1"/>
            <a:r>
              <a:rPr lang="en-US" dirty="0"/>
              <a:t>filed within 20 days after the goods were affixed to the realty, </a:t>
            </a:r>
          </a:p>
          <a:p>
            <a:pPr lvl="1"/>
            <a:r>
              <a:rPr lang="en-US" dirty="0"/>
              <a:t>the PMSI holder has priority, </a:t>
            </a:r>
          </a:p>
          <a:p>
            <a:pPr lvl="2"/>
            <a:r>
              <a:rPr lang="en-US" dirty="0"/>
              <a:t>unless the real estate interest is a construction mortgage </a:t>
            </a:r>
          </a:p>
          <a:p>
            <a:pPr lvl="2"/>
            <a:r>
              <a:rPr lang="en-US" dirty="0"/>
              <a:t>and the fixture was affixed during construction.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67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Accessions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68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Accessions</a:t>
            </a:r>
            <a:endParaRPr lang="en-US" dirty="0"/>
          </a:p>
          <a:p>
            <a:pPr lvl="0"/>
            <a:r>
              <a:rPr lang="en-US" dirty="0"/>
              <a:t>Accessions are goods attached to other goods</a:t>
            </a:r>
          </a:p>
          <a:p>
            <a:pPr lvl="0"/>
            <a:r>
              <a:rPr lang="en-US" dirty="0"/>
              <a:t>As longs as the security interest in an accession is perfected before it is affixed to other goods,</a:t>
            </a:r>
          </a:p>
          <a:p>
            <a:pPr lvl="1"/>
            <a:r>
              <a:rPr lang="en-US" dirty="0"/>
              <a:t>the perfection continues after being affixed.</a:t>
            </a:r>
          </a:p>
          <a:p>
            <a:pPr lvl="0"/>
            <a:r>
              <a:rPr lang="en-US" dirty="0"/>
              <a:t>Same priority rules apply unless motor vehicle. </a:t>
            </a:r>
          </a:p>
          <a:p>
            <a:pPr lvl="1"/>
            <a:r>
              <a:rPr lang="en-US" dirty="0"/>
              <a:t>(Title notation prevails).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69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Rights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Commingled goods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70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Commingled goods</a:t>
            </a:r>
            <a:endParaRPr lang="en-US" dirty="0"/>
          </a:p>
          <a:p>
            <a:pPr lvl="0"/>
            <a:r>
              <a:rPr lang="en-US" dirty="0"/>
              <a:t>Goods that are so physically united with other goods </a:t>
            </a:r>
          </a:p>
          <a:p>
            <a:pPr lvl="1"/>
            <a:r>
              <a:rPr lang="en-US" dirty="0"/>
              <a:t>that their identity is lost in a product or mass.</a:t>
            </a:r>
          </a:p>
          <a:p>
            <a:pPr lvl="0"/>
            <a:r>
              <a:rPr lang="en-US" dirty="0"/>
              <a:t>Perfected beats unperfected</a:t>
            </a:r>
          </a:p>
          <a:p>
            <a:pPr lvl="0"/>
            <a:r>
              <a:rPr lang="en-US" dirty="0"/>
              <a:t>More than one perfected: </a:t>
            </a:r>
          </a:p>
          <a:p>
            <a:pPr lvl="1"/>
            <a:r>
              <a:rPr lang="en-US" dirty="0"/>
              <a:t>each take a pro rata share in the product or mass.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71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/>
              <a:t>Proceeds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72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Proceeds defined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73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Proceeds defined</a:t>
            </a:r>
            <a:endParaRPr lang="en-US" dirty="0"/>
          </a:p>
          <a:p>
            <a:pPr lvl="0"/>
            <a:r>
              <a:rPr lang="en-US" dirty="0"/>
              <a:t>Includes anything received by the debtor </a:t>
            </a:r>
          </a:p>
          <a:p>
            <a:pPr lvl="1"/>
            <a:r>
              <a:rPr lang="en-US" dirty="0"/>
              <a:t>on the sale, lease, exchange or other disposition of the collateral, </a:t>
            </a:r>
          </a:p>
          <a:p>
            <a:pPr lvl="1"/>
            <a:r>
              <a:rPr lang="en-US" dirty="0"/>
              <a:t>Whether or not the disposition violates the security agreement. </a:t>
            </a:r>
          </a:p>
          <a:p>
            <a:pPr lvl="0"/>
            <a:r>
              <a:rPr lang="en-US" dirty="0"/>
              <a:t>Also includes proceeds of proceeds.</a:t>
            </a:r>
          </a:p>
          <a:p>
            <a:pPr lvl="0"/>
            <a:r>
              <a:rPr lang="en-US" dirty="0"/>
              <a:t>Does not need to be expressly mentioned</a:t>
            </a:r>
          </a:p>
          <a:p>
            <a:pPr lvl="0"/>
            <a:r>
              <a:rPr lang="en-US" dirty="0"/>
              <a:t>Generally first-to-file-or-perfect rule applies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74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New perfection required for proceeds?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75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/>
              <a:t>New perfection required for proceeds?</a:t>
            </a:r>
            <a:endParaRPr lang="en-US" dirty="0"/>
          </a:p>
          <a:p>
            <a:pPr lvl="0"/>
            <a:r>
              <a:rPr lang="en-US" dirty="0"/>
              <a:t>Generally, if you would file a financing statement for both the original collateral </a:t>
            </a:r>
          </a:p>
          <a:p>
            <a:pPr lvl="1"/>
            <a:r>
              <a:rPr lang="en-US" dirty="0"/>
              <a:t>and the proceeds in the same office, </a:t>
            </a:r>
          </a:p>
          <a:p>
            <a:pPr lvl="1"/>
            <a:r>
              <a:rPr lang="en-US" dirty="0"/>
              <a:t>it’s still perfected.</a:t>
            </a:r>
          </a:p>
          <a:p>
            <a:pPr lvl="0"/>
            <a:r>
              <a:rPr lang="en-US" dirty="0"/>
              <a:t>However, if cash proceeds, </a:t>
            </a:r>
          </a:p>
          <a:p>
            <a:pPr lvl="1"/>
            <a:r>
              <a:rPr lang="en-US" dirty="0"/>
              <a:t>the secured party has 20 days temporary perfection in the second generation proceeds,</a:t>
            </a:r>
          </a:p>
          <a:p>
            <a:pPr lvl="1"/>
            <a:r>
              <a:rPr lang="en-US" dirty="0"/>
              <a:t>then must file new statement describing the new proceeds.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76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Cash proceeds tracing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77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Cash proceeds tracing</a:t>
            </a:r>
            <a:endParaRPr lang="en-US" dirty="0"/>
          </a:p>
          <a:p>
            <a:pPr lvl="0"/>
            <a:r>
              <a:rPr lang="en-US" dirty="0"/>
              <a:t>Perfection continues in cash proceeds as long as they are identifiable.</a:t>
            </a:r>
          </a:p>
          <a:p>
            <a:pPr lvl="0"/>
            <a:r>
              <a:rPr lang="en-US" dirty="0"/>
              <a:t> If the proceeds are money in a bank account,</a:t>
            </a:r>
          </a:p>
          <a:p>
            <a:pPr lvl="1"/>
            <a:r>
              <a:rPr lang="en-US" dirty="0"/>
              <a:t> the bank handling the account has a superior setoff right in the account.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78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Returned goods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79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Rights</a:t>
            </a:r>
            <a:endParaRPr lang="en-US" dirty="0"/>
          </a:p>
          <a:p>
            <a:pPr lvl="0"/>
            <a:r>
              <a:rPr lang="en-US" dirty="0"/>
              <a:t>Debtor must have some right to the collateral. </a:t>
            </a:r>
          </a:p>
          <a:p>
            <a:pPr lvl="0"/>
            <a:r>
              <a:rPr lang="en-US" dirty="0"/>
              <a:t>Can only give what rights he has.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Returned goods</a:t>
            </a:r>
            <a:endParaRPr lang="en-US" dirty="0"/>
          </a:p>
          <a:p>
            <a:pPr lvl="0"/>
            <a:r>
              <a:rPr lang="en-US" dirty="0"/>
              <a:t>If goods sold by the debtor are returned to debtor’s inventory,</a:t>
            </a:r>
          </a:p>
          <a:p>
            <a:pPr lvl="1"/>
            <a:r>
              <a:rPr lang="en-US" dirty="0"/>
              <a:t> original security interest reattaches.</a:t>
            </a:r>
          </a:p>
          <a:p>
            <a:pPr lvl="0"/>
            <a:r>
              <a:rPr lang="en-US" dirty="0"/>
              <a:t> If not perfected, </a:t>
            </a:r>
          </a:p>
          <a:p>
            <a:pPr lvl="1"/>
            <a:r>
              <a:rPr lang="en-US" dirty="0"/>
              <a:t>the creditor must file or take possession to perfect</a:t>
            </a:r>
          </a:p>
          <a:p>
            <a:pPr lvl="0"/>
            <a:r>
              <a:rPr lang="en-US" dirty="0"/>
              <a:t>If debtor repossesses, </a:t>
            </a:r>
          </a:p>
          <a:p>
            <a:pPr lvl="1"/>
            <a:r>
              <a:rPr lang="en-US" dirty="0"/>
              <a:t>creditor’s rights don’t attach until after foreclosure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80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Future advances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81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Future advances</a:t>
            </a:r>
            <a:endParaRPr lang="en-US" dirty="0"/>
          </a:p>
          <a:p>
            <a:pPr lvl="0"/>
            <a:r>
              <a:rPr lang="en-US" dirty="0"/>
              <a:t>The original security agreement can cover future loans by the creditor</a:t>
            </a:r>
          </a:p>
          <a:p>
            <a:pPr lvl="1"/>
            <a:r>
              <a:rPr lang="en-US" dirty="0"/>
              <a:t> to the debtor using the same collateral. </a:t>
            </a:r>
          </a:p>
          <a:p>
            <a:pPr lvl="0"/>
            <a:r>
              <a:rPr lang="en-US" dirty="0"/>
              <a:t>No new security agreement is needed. </a:t>
            </a:r>
          </a:p>
          <a:p>
            <a:pPr lvl="0"/>
            <a:r>
              <a:rPr lang="en-US" dirty="0"/>
              <a:t>Its original priority will extend to these new loans.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82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/>
              <a:t>Types of collateral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83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Three types of collateral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84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Three types of collateral</a:t>
            </a:r>
            <a:endParaRPr lang="en-US" dirty="0"/>
          </a:p>
          <a:p>
            <a:pPr lvl="0"/>
            <a:r>
              <a:rPr lang="en-US" dirty="0"/>
              <a:t>Tangible collateral</a:t>
            </a:r>
          </a:p>
          <a:p>
            <a:pPr lvl="0"/>
            <a:r>
              <a:rPr lang="en-US" dirty="0"/>
              <a:t>Quasi-intangible collateral</a:t>
            </a:r>
          </a:p>
          <a:p>
            <a:pPr lvl="0"/>
            <a:r>
              <a:rPr lang="en-US" dirty="0"/>
              <a:t>And intangible collateral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85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Tangible collateral (goods)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86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/>
              <a:t>Tangible collateral (goods)</a:t>
            </a:r>
            <a:endParaRPr lang="en-US" dirty="0"/>
          </a:p>
          <a:p>
            <a:pPr lvl="0"/>
            <a:r>
              <a:rPr lang="en-US" dirty="0"/>
              <a:t>Anything moveable when a security interests attaches </a:t>
            </a:r>
          </a:p>
          <a:p>
            <a:pPr lvl="0"/>
            <a:r>
              <a:rPr lang="en-US" dirty="0"/>
              <a:t>And also includes</a:t>
            </a:r>
          </a:p>
          <a:p>
            <a:pPr lvl="1"/>
            <a:r>
              <a:rPr lang="en-US" dirty="0"/>
              <a:t>unborn young of animals</a:t>
            </a:r>
          </a:p>
          <a:p>
            <a:pPr lvl="1"/>
            <a:r>
              <a:rPr lang="en-US" dirty="0"/>
              <a:t>timber to be cut,</a:t>
            </a:r>
          </a:p>
          <a:p>
            <a:pPr lvl="1"/>
            <a:r>
              <a:rPr lang="en-US" dirty="0"/>
              <a:t>fixtures</a:t>
            </a:r>
          </a:p>
          <a:p>
            <a:pPr lvl="1"/>
            <a:r>
              <a:rPr lang="en-US" dirty="0"/>
              <a:t>and computer software embedded in goods.</a:t>
            </a:r>
          </a:p>
          <a:p>
            <a:pPr lvl="0"/>
            <a:r>
              <a:rPr lang="en-US" dirty="0"/>
              <a:t>Can be perfected with possession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87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Four types of goods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88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/>
              <a:t>Four types of goods</a:t>
            </a:r>
            <a:endParaRPr lang="en-US" dirty="0"/>
          </a:p>
          <a:p>
            <a:pPr lvl="0"/>
            <a:r>
              <a:rPr lang="en-US" dirty="0"/>
              <a:t>Categorization depends not on the nature of the goods,</a:t>
            </a:r>
          </a:p>
          <a:p>
            <a:pPr lvl="1"/>
            <a:r>
              <a:rPr lang="en-US" dirty="0"/>
              <a:t> but the principal use the debtor puts to the property </a:t>
            </a:r>
          </a:p>
          <a:p>
            <a:pPr lvl="0"/>
            <a:r>
              <a:rPr lang="en-US" dirty="0"/>
              <a:t>And include</a:t>
            </a:r>
          </a:p>
          <a:p>
            <a:pPr lvl="1"/>
            <a:r>
              <a:rPr lang="en-US" dirty="0"/>
              <a:t>Consumer goods</a:t>
            </a:r>
          </a:p>
          <a:p>
            <a:pPr lvl="1"/>
            <a:r>
              <a:rPr lang="en-US" dirty="0"/>
              <a:t>Inventory</a:t>
            </a:r>
          </a:p>
          <a:p>
            <a:pPr lvl="1"/>
            <a:r>
              <a:rPr lang="en-US" dirty="0"/>
              <a:t>Farm products </a:t>
            </a:r>
          </a:p>
          <a:p>
            <a:pPr lvl="1"/>
            <a:r>
              <a:rPr lang="en-US" dirty="0"/>
              <a:t>And equipment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89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Value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Intangible collateral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90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Intangible collateral</a:t>
            </a:r>
            <a:endParaRPr lang="en-US" dirty="0"/>
          </a:p>
          <a:p>
            <a:pPr lvl="0"/>
            <a:r>
              <a:rPr lang="en-US" dirty="0"/>
              <a:t>This collateral has no physical form </a:t>
            </a:r>
          </a:p>
          <a:p>
            <a:pPr lvl="0"/>
            <a:r>
              <a:rPr lang="en-US" dirty="0"/>
              <a:t>and includes five types:</a:t>
            </a:r>
          </a:p>
          <a:p>
            <a:pPr lvl="1"/>
            <a:r>
              <a:rPr lang="en-US" dirty="0"/>
              <a:t>Accounts, letters of credit rights, deposit accounts, commercial tort claims and general intangibles.</a:t>
            </a:r>
          </a:p>
          <a:p>
            <a:pPr lvl="1"/>
            <a:r>
              <a:rPr lang="en-US" dirty="0"/>
              <a:t>Deposit accounts and letters of credit can be perfected by control (prevails over those who don’t, otherwise first to control)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91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Quasi intangible collateral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92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Quasi intangible collateral</a:t>
            </a:r>
            <a:endParaRPr lang="en-US" dirty="0"/>
          </a:p>
          <a:p>
            <a:pPr lvl="0"/>
            <a:r>
              <a:rPr lang="en-US" dirty="0"/>
              <a:t>These are legal rights often represented by a writing. </a:t>
            </a:r>
          </a:p>
          <a:p>
            <a:pPr lvl="0"/>
            <a:r>
              <a:rPr lang="en-US" dirty="0"/>
              <a:t>Determined by their nature and not their use </a:t>
            </a:r>
          </a:p>
          <a:p>
            <a:pPr lvl="0"/>
            <a:r>
              <a:rPr lang="en-US" dirty="0"/>
              <a:t>and include:</a:t>
            </a:r>
          </a:p>
          <a:p>
            <a:pPr lvl="1"/>
            <a:r>
              <a:rPr lang="en-US" dirty="0"/>
              <a:t>instruments, documents, chattel paper and investment property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93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/>
              <a:t>Consumer Goods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94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Consumer goods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95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Consumer goods</a:t>
            </a:r>
            <a:endParaRPr lang="en-US" dirty="0"/>
          </a:p>
          <a:p>
            <a:pPr lvl="0"/>
            <a:r>
              <a:rPr lang="en-US" dirty="0"/>
              <a:t>Used  or bought for the primarily </a:t>
            </a:r>
          </a:p>
          <a:p>
            <a:pPr lvl="0"/>
            <a:r>
              <a:rPr lang="en-US" dirty="0"/>
              <a:t>for “personal, family, or household purposes”.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96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Purchase money transactions in consumer goods (PMSI)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97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Purchase money transactions in consumer goods (PMSI)</a:t>
            </a:r>
            <a:endParaRPr lang="en-US" dirty="0"/>
          </a:p>
          <a:p>
            <a:pPr lvl="0"/>
            <a:r>
              <a:rPr lang="en-US" dirty="0"/>
              <a:t>Perfected once attachment occurs</a:t>
            </a:r>
          </a:p>
          <a:p>
            <a:pPr lvl="0"/>
            <a:r>
              <a:rPr lang="en-US" dirty="0"/>
              <a:t>Arises when the secured party advances money or credit</a:t>
            </a:r>
          </a:p>
          <a:p>
            <a:pPr lvl="0"/>
            <a:r>
              <a:rPr lang="en-US" dirty="0"/>
              <a:t>To enable the debtor to purchase the collateral. </a:t>
            </a:r>
          </a:p>
          <a:p>
            <a:pPr lvl="0"/>
            <a:r>
              <a:rPr lang="en-US" dirty="0"/>
              <a:t>Creditor must have authenticated security agreement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98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After acquired clause consumer goods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81EF-9E28-461E-B602-BF14BCE0F3F6}" type="slidenum">
              <a:rPr lang="en-US" smtClean="0"/>
              <a:t>99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5323</Words>
  <Application>Microsoft Office PowerPoint</Application>
  <PresentationFormat>On-screen Show (4:3)</PresentationFormat>
  <Paragraphs>1062</Paragraphs>
  <Slides>213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213</vt:i4>
      </vt:variant>
    </vt:vector>
  </HeadingPairs>
  <TitlesOfParts>
    <vt:vector size="214" baseType="lpstr">
      <vt:lpstr>Office Theme</vt:lpstr>
      <vt:lpstr>Secured Transactions</vt:lpstr>
      <vt:lpstr>Attachment and the security agreement </vt:lpstr>
      <vt:lpstr>3 things to create a perfected security interest </vt:lpstr>
      <vt:lpstr>Slide 4</vt:lpstr>
      <vt:lpstr>Parties agree to create the security interest as evidenced by either: </vt:lpstr>
      <vt:lpstr>Slide 6</vt:lpstr>
      <vt:lpstr>Rights </vt:lpstr>
      <vt:lpstr>Slide 8</vt:lpstr>
      <vt:lpstr>Value  </vt:lpstr>
      <vt:lpstr>Slide 10</vt:lpstr>
      <vt:lpstr>Authenticated record of a security agreement </vt:lpstr>
      <vt:lpstr>Slide 12</vt:lpstr>
      <vt:lpstr>Description of collateral in a security agreement </vt:lpstr>
      <vt:lpstr>Slide 14</vt:lpstr>
      <vt:lpstr>After acquired property </vt:lpstr>
      <vt:lpstr>Slide 16</vt:lpstr>
      <vt:lpstr>PMSI </vt:lpstr>
      <vt:lpstr>Slide 18</vt:lpstr>
      <vt:lpstr>PMSI arises in two different ways </vt:lpstr>
      <vt:lpstr>Slide 20</vt:lpstr>
      <vt:lpstr>Perfection </vt:lpstr>
      <vt:lpstr>Time of Perfection </vt:lpstr>
      <vt:lpstr>Slide 23</vt:lpstr>
      <vt:lpstr>Perfection can occur by 5 methods: </vt:lpstr>
      <vt:lpstr>Slide 25</vt:lpstr>
      <vt:lpstr>Perfection by Filing a financing statement </vt:lpstr>
      <vt:lpstr>Slide 27</vt:lpstr>
      <vt:lpstr>Perfection by possession </vt:lpstr>
      <vt:lpstr>Slide 29</vt:lpstr>
      <vt:lpstr>Control </vt:lpstr>
      <vt:lpstr>Slide 31</vt:lpstr>
      <vt:lpstr>Automatic Perfection  </vt:lpstr>
      <vt:lpstr>Slide 33</vt:lpstr>
      <vt:lpstr>Temporary Perfection “new value given” </vt:lpstr>
      <vt:lpstr>Slide 35</vt:lpstr>
      <vt:lpstr>Temporary Perfection (20 days for proceeds (from original collateral) (also, PMSI in equipment) </vt:lpstr>
      <vt:lpstr>Slide 37</vt:lpstr>
      <vt:lpstr>Four month grace period </vt:lpstr>
      <vt:lpstr>Slide 39</vt:lpstr>
      <vt:lpstr>Termination statement </vt:lpstr>
      <vt:lpstr>Slide 41</vt:lpstr>
      <vt:lpstr>Buyers of collateral </vt:lpstr>
      <vt:lpstr>Buyers of the collateral general rule </vt:lpstr>
      <vt:lpstr>Slide 44</vt:lpstr>
      <vt:lpstr>Buyers in the ordinary course of business exception </vt:lpstr>
      <vt:lpstr>Slide 46</vt:lpstr>
      <vt:lpstr>Priorities</vt:lpstr>
      <vt:lpstr>Unperfected creditor vs. other unperfected creditor  </vt:lpstr>
      <vt:lpstr>Slide 49</vt:lpstr>
      <vt:lpstr>Unperfected creditor vs. perfected creditor </vt:lpstr>
      <vt:lpstr>Slide 51</vt:lpstr>
      <vt:lpstr>Unperfected creditor vs. judicial lien creditor </vt:lpstr>
      <vt:lpstr>Slide 53</vt:lpstr>
      <vt:lpstr>Unperfected creditor vs. Buyer </vt:lpstr>
      <vt:lpstr>Slide 55</vt:lpstr>
      <vt:lpstr>Priority among perfected creditors (general rule) </vt:lpstr>
      <vt:lpstr>Slide 57</vt:lpstr>
      <vt:lpstr>New debtors (two merge into one) </vt:lpstr>
      <vt:lpstr>Slide 59</vt:lpstr>
      <vt:lpstr>Priority perfect creditors PMSI </vt:lpstr>
      <vt:lpstr>Slide 61</vt:lpstr>
      <vt:lpstr>Priority perfect creditors PMSI inventory livestock </vt:lpstr>
      <vt:lpstr>Slide 63</vt:lpstr>
      <vt:lpstr>Two PMSI creditors with interest in the same collateral </vt:lpstr>
      <vt:lpstr>Slide 65</vt:lpstr>
      <vt:lpstr>Fixtures (fixture filing vs. a mortgagee) </vt:lpstr>
      <vt:lpstr>Slide 67</vt:lpstr>
      <vt:lpstr>Accessions </vt:lpstr>
      <vt:lpstr>Slide 69</vt:lpstr>
      <vt:lpstr>Commingled goods </vt:lpstr>
      <vt:lpstr>Slide 71</vt:lpstr>
      <vt:lpstr>Proceeds </vt:lpstr>
      <vt:lpstr>Proceeds defined </vt:lpstr>
      <vt:lpstr>Slide 74</vt:lpstr>
      <vt:lpstr>New perfection required for proceeds? </vt:lpstr>
      <vt:lpstr>Slide 76</vt:lpstr>
      <vt:lpstr>Cash proceeds tracing </vt:lpstr>
      <vt:lpstr>Slide 78</vt:lpstr>
      <vt:lpstr>Returned goods </vt:lpstr>
      <vt:lpstr>Slide 80</vt:lpstr>
      <vt:lpstr>Future advances </vt:lpstr>
      <vt:lpstr>Slide 82</vt:lpstr>
      <vt:lpstr>Types of collateral </vt:lpstr>
      <vt:lpstr>Three types of collateral </vt:lpstr>
      <vt:lpstr>Slide 85</vt:lpstr>
      <vt:lpstr>Tangible collateral (goods) </vt:lpstr>
      <vt:lpstr>Slide 87</vt:lpstr>
      <vt:lpstr>Four types of goods </vt:lpstr>
      <vt:lpstr>Slide 89</vt:lpstr>
      <vt:lpstr>Intangible collateral </vt:lpstr>
      <vt:lpstr>Slide 91</vt:lpstr>
      <vt:lpstr>Quasi intangible collateral </vt:lpstr>
      <vt:lpstr>Slide 93</vt:lpstr>
      <vt:lpstr>Consumer Goods </vt:lpstr>
      <vt:lpstr>Consumer goods </vt:lpstr>
      <vt:lpstr>Slide 96</vt:lpstr>
      <vt:lpstr>Purchase money transactions in consumer goods (PMSI) </vt:lpstr>
      <vt:lpstr>Slide 98</vt:lpstr>
      <vt:lpstr>After acquired clause consumer goods </vt:lpstr>
      <vt:lpstr>Slide 100</vt:lpstr>
      <vt:lpstr>Buyers of consumer goods from other consumers </vt:lpstr>
      <vt:lpstr>Slide 102</vt:lpstr>
      <vt:lpstr>Strict foreclosure consumer debts </vt:lpstr>
      <vt:lpstr>Slide 104</vt:lpstr>
      <vt:lpstr>Termination statement consumer goods </vt:lpstr>
      <vt:lpstr>Slide 106</vt:lpstr>
      <vt:lpstr>Inventory</vt:lpstr>
      <vt:lpstr>Inventory </vt:lpstr>
      <vt:lpstr>Slide 109</vt:lpstr>
      <vt:lpstr>Accounts as proceeds of inventory </vt:lpstr>
      <vt:lpstr>Slide 111</vt:lpstr>
      <vt:lpstr>Unperfected creditor vs. buyer, inventory </vt:lpstr>
      <vt:lpstr>Slide 113</vt:lpstr>
      <vt:lpstr>Chattel paper as proceeds (inventory) </vt:lpstr>
      <vt:lpstr>Slide 115</vt:lpstr>
      <vt:lpstr>PMSI’s in inventory proceeds covered </vt:lpstr>
      <vt:lpstr>Slide 117</vt:lpstr>
      <vt:lpstr>Priorities in PMSI’s in inventory </vt:lpstr>
      <vt:lpstr>Slide 119</vt:lpstr>
      <vt:lpstr>Returned goods inventory </vt:lpstr>
      <vt:lpstr>Slide 121</vt:lpstr>
      <vt:lpstr>Farm products </vt:lpstr>
      <vt:lpstr>Farm products </vt:lpstr>
      <vt:lpstr>Slide 124</vt:lpstr>
      <vt:lpstr>Livestock PMSI priority </vt:lpstr>
      <vt:lpstr>Slide 126</vt:lpstr>
      <vt:lpstr>Buyer of farm products </vt:lpstr>
      <vt:lpstr>Slide 128</vt:lpstr>
      <vt:lpstr>Equipment </vt:lpstr>
      <vt:lpstr>Equipment </vt:lpstr>
      <vt:lpstr>Slide 131</vt:lpstr>
      <vt:lpstr>Instruments </vt:lpstr>
      <vt:lpstr>Instruments </vt:lpstr>
      <vt:lpstr>Slide 134</vt:lpstr>
      <vt:lpstr>Documents</vt:lpstr>
      <vt:lpstr>Documents  </vt:lpstr>
      <vt:lpstr>Slide 137</vt:lpstr>
      <vt:lpstr>Chattel Paper</vt:lpstr>
      <vt:lpstr>Example of chattel paper </vt:lpstr>
      <vt:lpstr>Slide 140</vt:lpstr>
      <vt:lpstr>Chattel paper as proceeds of inventory </vt:lpstr>
      <vt:lpstr>Slide 142</vt:lpstr>
      <vt:lpstr>Returned goods chattel paper </vt:lpstr>
      <vt:lpstr>Slide 144</vt:lpstr>
      <vt:lpstr>Investment Property</vt:lpstr>
      <vt:lpstr>Investment property </vt:lpstr>
      <vt:lpstr>Slide 147</vt:lpstr>
      <vt:lpstr>Perfection by control investment property </vt:lpstr>
      <vt:lpstr>Slide 149</vt:lpstr>
      <vt:lpstr>Accounts</vt:lpstr>
      <vt:lpstr>Accounts (accounts receivable) </vt:lpstr>
      <vt:lpstr>Slide 152</vt:lpstr>
      <vt:lpstr>Accounts as proceeds of inventory </vt:lpstr>
      <vt:lpstr>Slide 154</vt:lpstr>
      <vt:lpstr>Letters of credit</vt:lpstr>
      <vt:lpstr>Letters of credit </vt:lpstr>
      <vt:lpstr>Slide 157</vt:lpstr>
      <vt:lpstr>Deposit accounts </vt:lpstr>
      <vt:lpstr>Deposit accounts </vt:lpstr>
      <vt:lpstr>Slide 160</vt:lpstr>
      <vt:lpstr>Perfection by control over deposit accounts </vt:lpstr>
      <vt:lpstr>Slide 162</vt:lpstr>
      <vt:lpstr>Priority for deposit accounts </vt:lpstr>
      <vt:lpstr>Slide 164</vt:lpstr>
      <vt:lpstr>Commercial Tort Claims</vt:lpstr>
      <vt:lpstr>Commercial tort claims </vt:lpstr>
      <vt:lpstr>Slide 167</vt:lpstr>
      <vt:lpstr>Liens</vt:lpstr>
      <vt:lpstr>Statutory lien holders </vt:lpstr>
      <vt:lpstr>Slide 170</vt:lpstr>
      <vt:lpstr>Judicial lien </vt:lpstr>
      <vt:lpstr>Slide 172</vt:lpstr>
      <vt:lpstr>Lease</vt:lpstr>
      <vt:lpstr>“Lease” or “sale on credit” </vt:lpstr>
      <vt:lpstr>Slide 175</vt:lpstr>
      <vt:lpstr>Consignments</vt:lpstr>
      <vt:lpstr>Consignments </vt:lpstr>
      <vt:lpstr>Slide 178</vt:lpstr>
      <vt:lpstr>Consignment or secured transaction </vt:lpstr>
      <vt:lpstr>Slide 180</vt:lpstr>
      <vt:lpstr>True consignments that are covered by Article 9 </vt:lpstr>
      <vt:lpstr>Slide 182</vt:lpstr>
      <vt:lpstr>True consignments that are not covered by Article 9 </vt:lpstr>
      <vt:lpstr>Slide 184</vt:lpstr>
      <vt:lpstr>Assignments</vt:lpstr>
      <vt:lpstr>Assignments not for financing purposes </vt:lpstr>
      <vt:lpstr>Slide 187</vt:lpstr>
      <vt:lpstr>Bankruptcy</vt:lpstr>
      <vt:lpstr>Effect of Bankruptcy </vt:lpstr>
      <vt:lpstr>Slide 190</vt:lpstr>
      <vt:lpstr>Preferences </vt:lpstr>
      <vt:lpstr>Slide 192</vt:lpstr>
      <vt:lpstr>What constitutes a preference? </vt:lpstr>
      <vt:lpstr>Slide 194</vt:lpstr>
      <vt:lpstr>Non-preferential payments </vt:lpstr>
      <vt:lpstr>Slide 196</vt:lpstr>
      <vt:lpstr>Insolvency required </vt:lpstr>
      <vt:lpstr>Slide 198</vt:lpstr>
      <vt:lpstr>Certain preferences excused </vt:lpstr>
      <vt:lpstr>Slide 200</vt:lpstr>
      <vt:lpstr>Special rules for transfers to insiders </vt:lpstr>
      <vt:lpstr>Slide 202</vt:lpstr>
      <vt:lpstr>After Acquired Property in Bankruptcy </vt:lpstr>
      <vt:lpstr>Slide 204</vt:lpstr>
      <vt:lpstr>Default</vt:lpstr>
      <vt:lpstr>Default </vt:lpstr>
      <vt:lpstr>Slide 207</vt:lpstr>
      <vt:lpstr>Self Help (repossession) </vt:lpstr>
      <vt:lpstr>Slide 209</vt:lpstr>
      <vt:lpstr>Strict Foreclosure </vt:lpstr>
      <vt:lpstr>Slide 211</vt:lpstr>
      <vt:lpstr>Creditor may sale collateral </vt:lpstr>
      <vt:lpstr>Slide 213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Secured Transactions</dc:title>
  <dc:creator>kris</dc:creator>
  <cp:lastModifiedBy>kris</cp:lastModifiedBy>
  <cp:revision>13</cp:revision>
  <dcterms:created xsi:type="dcterms:W3CDTF">2012-12-10T21:24:57Z</dcterms:created>
  <dcterms:modified xsi:type="dcterms:W3CDTF">2012-12-10T23:28:06Z</dcterms:modified>
</cp:coreProperties>
</file>