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4"/>
  </p:notesMasterIdLst>
  <p:sldIdLst>
    <p:sldId id="256" r:id="rId2"/>
    <p:sldId id="259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2" r:id="rId28"/>
    <p:sldId id="285" r:id="rId29"/>
    <p:sldId id="284" r:id="rId30"/>
    <p:sldId id="286" r:id="rId31"/>
    <p:sldId id="287" r:id="rId32"/>
    <p:sldId id="288" r:id="rId33"/>
    <p:sldId id="289" r:id="rId34"/>
    <p:sldId id="290" r:id="rId35"/>
    <p:sldId id="291" r:id="rId36"/>
    <p:sldId id="293" r:id="rId37"/>
    <p:sldId id="292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6" r:id="rId69"/>
    <p:sldId id="327" r:id="rId70"/>
    <p:sldId id="328" r:id="rId71"/>
    <p:sldId id="329" r:id="rId72"/>
    <p:sldId id="330" r:id="rId73"/>
    <p:sldId id="455" r:id="rId74"/>
    <p:sldId id="456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  <p:sldId id="360" r:id="rId105"/>
    <p:sldId id="361" r:id="rId106"/>
    <p:sldId id="362" r:id="rId107"/>
    <p:sldId id="363" r:id="rId108"/>
    <p:sldId id="364" r:id="rId109"/>
    <p:sldId id="365" r:id="rId110"/>
    <p:sldId id="371" r:id="rId111"/>
    <p:sldId id="366" r:id="rId112"/>
    <p:sldId id="367" r:id="rId113"/>
    <p:sldId id="368" r:id="rId114"/>
    <p:sldId id="369" r:id="rId115"/>
    <p:sldId id="370" r:id="rId116"/>
    <p:sldId id="372" r:id="rId117"/>
    <p:sldId id="373" r:id="rId118"/>
    <p:sldId id="374" r:id="rId119"/>
    <p:sldId id="375" r:id="rId120"/>
    <p:sldId id="376" r:id="rId121"/>
    <p:sldId id="377" r:id="rId122"/>
    <p:sldId id="384" r:id="rId123"/>
    <p:sldId id="378" r:id="rId124"/>
    <p:sldId id="379" r:id="rId125"/>
    <p:sldId id="380" r:id="rId126"/>
    <p:sldId id="381" r:id="rId127"/>
    <p:sldId id="382" r:id="rId128"/>
    <p:sldId id="383" r:id="rId129"/>
    <p:sldId id="385" r:id="rId130"/>
    <p:sldId id="386" r:id="rId131"/>
    <p:sldId id="387" r:id="rId132"/>
    <p:sldId id="388" r:id="rId133"/>
    <p:sldId id="389" r:id="rId134"/>
    <p:sldId id="390" r:id="rId135"/>
    <p:sldId id="391" r:id="rId136"/>
    <p:sldId id="392" r:id="rId137"/>
    <p:sldId id="393" r:id="rId138"/>
    <p:sldId id="394" r:id="rId139"/>
    <p:sldId id="395" r:id="rId140"/>
    <p:sldId id="396" r:id="rId141"/>
    <p:sldId id="397" r:id="rId142"/>
    <p:sldId id="399" r:id="rId143"/>
    <p:sldId id="398" r:id="rId144"/>
    <p:sldId id="400" r:id="rId145"/>
    <p:sldId id="401" r:id="rId146"/>
    <p:sldId id="402" r:id="rId147"/>
    <p:sldId id="403" r:id="rId148"/>
    <p:sldId id="404" r:id="rId149"/>
    <p:sldId id="405" r:id="rId150"/>
    <p:sldId id="406" r:id="rId151"/>
    <p:sldId id="407" r:id="rId152"/>
    <p:sldId id="459" r:id="rId153"/>
    <p:sldId id="460" r:id="rId154"/>
    <p:sldId id="408" r:id="rId155"/>
    <p:sldId id="409" r:id="rId156"/>
    <p:sldId id="410" r:id="rId157"/>
    <p:sldId id="411" r:id="rId158"/>
    <p:sldId id="412" r:id="rId159"/>
    <p:sldId id="453" r:id="rId160"/>
    <p:sldId id="454" r:id="rId161"/>
    <p:sldId id="450" r:id="rId162"/>
    <p:sldId id="449" r:id="rId163"/>
    <p:sldId id="414" r:id="rId164"/>
    <p:sldId id="413" r:id="rId165"/>
    <p:sldId id="415" r:id="rId166"/>
    <p:sldId id="416" r:id="rId167"/>
    <p:sldId id="417" r:id="rId168"/>
    <p:sldId id="418" r:id="rId169"/>
    <p:sldId id="419" r:id="rId170"/>
    <p:sldId id="420" r:id="rId171"/>
    <p:sldId id="421" r:id="rId172"/>
    <p:sldId id="422" r:id="rId173"/>
    <p:sldId id="423" r:id="rId174"/>
    <p:sldId id="424" r:id="rId175"/>
    <p:sldId id="425" r:id="rId176"/>
    <p:sldId id="426" r:id="rId177"/>
    <p:sldId id="427" r:id="rId178"/>
    <p:sldId id="428" r:id="rId179"/>
    <p:sldId id="429" r:id="rId180"/>
    <p:sldId id="430" r:id="rId181"/>
    <p:sldId id="431" r:id="rId182"/>
    <p:sldId id="432" r:id="rId183"/>
    <p:sldId id="433" r:id="rId184"/>
    <p:sldId id="434" r:id="rId185"/>
    <p:sldId id="435" r:id="rId186"/>
    <p:sldId id="436" r:id="rId187"/>
    <p:sldId id="451" r:id="rId188"/>
    <p:sldId id="452" r:id="rId189"/>
    <p:sldId id="437" r:id="rId190"/>
    <p:sldId id="438" r:id="rId191"/>
    <p:sldId id="457" r:id="rId192"/>
    <p:sldId id="458" r:id="rId193"/>
    <p:sldId id="439" r:id="rId194"/>
    <p:sldId id="440" r:id="rId195"/>
    <p:sldId id="441" r:id="rId196"/>
    <p:sldId id="442" r:id="rId197"/>
    <p:sldId id="443" r:id="rId198"/>
    <p:sldId id="444" r:id="rId199"/>
    <p:sldId id="445" r:id="rId200"/>
    <p:sldId id="446" r:id="rId201"/>
    <p:sldId id="447" r:id="rId202"/>
    <p:sldId id="448" r:id="rId20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94624" autoAdjust="0"/>
  </p:normalViewPr>
  <p:slideViewPr>
    <p:cSldViewPr>
      <p:cViewPr>
        <p:scale>
          <a:sx n="77" d="100"/>
          <a:sy n="77" d="100"/>
        </p:scale>
        <p:origin x="-1224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slide" Target="slides/slide185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viewProps" Target="viewProps.xml"/><Relationship Id="rId201" Type="http://schemas.openxmlformats.org/officeDocument/2006/relationships/slide" Target="slides/slide200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190" Type="http://schemas.openxmlformats.org/officeDocument/2006/relationships/slide" Target="slides/slide189.xml"/><Relationship Id="rId204" Type="http://schemas.openxmlformats.org/officeDocument/2006/relationships/notesMaster" Target="notesMasters/notes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F7D69-D2D4-487C-875A-B1FEF0179B91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4DBFF-F8F0-4DB8-9310-1FE4609BD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44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4DBFF-F8F0-4DB8-9310-1FE4609BD10A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4DBFF-F8F0-4DB8-9310-1FE4609BD10A}" type="slidenum">
              <a:rPr lang="en-US" smtClean="0"/>
              <a:t>140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7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795E-6954-4216-A63D-628FACC30172}" type="datetime1">
              <a:rPr lang="en-US" smtClean="0"/>
              <a:t>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Crawford’s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264B-BCBE-43CA-A05C-51ECEACF0332}" type="datetime1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B946-80DB-46F4-8194-E8BC6514EA58}" type="datetime1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Font typeface="Arial" pitchFamily="34" charset="0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ACFE-9399-49FD-B826-60278739E639}" type="datetime1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6B29-BDEF-400A-8110-144788140E54}" type="datetime1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3768-C861-46A0-A9EC-CF349525E5D8}" type="datetime1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1628-37A4-437A-B77B-5D0AA870E9C9}" type="datetime1">
              <a:rPr lang="en-US" smtClean="0"/>
              <a:t>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6947-760B-4C96-B1A1-F38ECF1CF816}" type="datetime1">
              <a:rPr lang="en-US" smtClean="0"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07D2-D406-4706-8DEA-10D3DE9EDADB}" type="datetime1">
              <a:rPr lang="en-US" smtClean="0"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D8ED-559B-4577-A2DA-4A2454EAB889}" type="datetime1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F7BF-6F9A-4370-8939-453A9715D868}" type="datetime1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BA8BD-3741-4B82-BAB0-D686F716063B}" type="datetime1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Crawford’s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BAF61-8420-4D0B-9796-7088914AD16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/>
              <a:t>Intentional torts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Implied consent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/>
              <a:t>Parent’s duties </a:t>
            </a:r>
            <a:endParaRPr lang="en-US" dirty="0"/>
          </a:p>
          <a:p>
            <a:pPr lvl="0"/>
            <a:r>
              <a:rPr lang="en-US" dirty="0"/>
              <a:t>Parents are not vicariously liable for the torts of their children. </a:t>
            </a:r>
          </a:p>
          <a:p>
            <a:pPr lvl="0"/>
            <a:r>
              <a:rPr lang="en-US" dirty="0"/>
              <a:t>Instead, parents can be liable for their own negligence </a:t>
            </a:r>
          </a:p>
          <a:p>
            <a:pPr lvl="1"/>
            <a:r>
              <a:rPr lang="en-US" dirty="0"/>
              <a:t> because they have a duty to exercise reasonable care in the control of their </a:t>
            </a:r>
            <a:r>
              <a:rPr lang="en-US" dirty="0" smtClean="0"/>
              <a:t>minor. Liability </a:t>
            </a:r>
            <a:r>
              <a:rPr lang="en-US" dirty="0"/>
              <a:t>is generally limited to specific types of actions that were foreseeable by the </a:t>
            </a:r>
            <a:r>
              <a:rPr lang="en-US" dirty="0" smtClean="0"/>
              <a:t>custodian.</a:t>
            </a:r>
            <a:endParaRPr lang="en-US" dirty="0"/>
          </a:p>
          <a:p>
            <a:pPr lvl="0"/>
            <a:r>
              <a:rPr lang="en-US" dirty="0"/>
              <a:t>An exception to the general rule occurs when the parent knowingly provides substantial aid </a:t>
            </a:r>
          </a:p>
          <a:p>
            <a:pPr lvl="1"/>
            <a:r>
              <a:rPr lang="en-US" dirty="0"/>
              <a:t>or encouragement to the child's commission of a tort. </a:t>
            </a:r>
          </a:p>
          <a:p>
            <a:pPr lvl="1"/>
            <a:r>
              <a:rPr lang="en-US" dirty="0"/>
              <a:t>The parent may then be held jointly and severally liable for the tort along with the child.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100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 smtClean="0"/>
              <a:t>Dramshop</a:t>
            </a:r>
            <a:r>
              <a:rPr lang="en-US" b="1" u="sng" dirty="0" smtClean="0"/>
              <a:t> Acts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101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err="1"/>
              <a:t>Dramshop</a:t>
            </a:r>
            <a:r>
              <a:rPr lang="en-US" b="1" u="sng" dirty="0"/>
              <a:t> Acts </a:t>
            </a:r>
            <a:endParaRPr lang="en-US" dirty="0"/>
          </a:p>
          <a:p>
            <a:pPr lvl="0"/>
            <a:r>
              <a:rPr lang="en-US" dirty="0"/>
              <a:t>impose vicarious liability on bartenders/owners </a:t>
            </a:r>
          </a:p>
          <a:p>
            <a:pPr lvl="1"/>
            <a:r>
              <a:rPr lang="en-US" dirty="0"/>
              <a:t>who over-serve patrons with liquor injuring a 3</a:t>
            </a:r>
            <a:r>
              <a:rPr lang="en-US" baseline="30000" dirty="0"/>
              <a:t>rd</a:t>
            </a:r>
            <a:r>
              <a:rPr lang="en-US" dirty="0"/>
              <a:t> party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Last clear chance doctrine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Last clear chance doctrine</a:t>
            </a:r>
            <a:endParaRPr lang="en-US" dirty="0"/>
          </a:p>
          <a:p>
            <a:pPr lvl="0"/>
            <a:r>
              <a:rPr lang="en-US" dirty="0"/>
              <a:t>Under the doctrine, the plaintiff can recover, even though she was </a:t>
            </a:r>
            <a:r>
              <a:rPr lang="en-US" dirty="0" err="1"/>
              <a:t>contributorily</a:t>
            </a:r>
            <a:r>
              <a:rPr lang="en-US" dirty="0"/>
              <a:t> negligent, </a:t>
            </a:r>
          </a:p>
          <a:p>
            <a:pPr lvl="1"/>
            <a:r>
              <a:rPr lang="en-US" dirty="0"/>
              <a:t>by demonstrating that the defendant</a:t>
            </a:r>
          </a:p>
          <a:p>
            <a:pPr lvl="1"/>
            <a:r>
              <a:rPr lang="en-US" dirty="0"/>
              <a:t> had the last chance to prevent the harm that occurred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Comparative negligence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105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Comparative negligence</a:t>
            </a:r>
            <a:endParaRPr lang="en-US" dirty="0"/>
          </a:p>
          <a:p>
            <a:pPr lvl="0"/>
            <a:r>
              <a:rPr lang="en-US" dirty="0" smtClean="0"/>
              <a:t>Plaintiff is entitled to all of his damages minus the portion the court attributes to the plaintiff’s negligence.</a:t>
            </a:r>
          </a:p>
          <a:p>
            <a:pPr lvl="0"/>
            <a:r>
              <a:rPr lang="en-US" dirty="0" smtClean="0"/>
              <a:t>A </a:t>
            </a:r>
            <a:r>
              <a:rPr lang="en-US" u="sng" dirty="0" smtClean="0"/>
              <a:t>Partial </a:t>
            </a:r>
            <a:r>
              <a:rPr lang="en-US" u="sng" dirty="0"/>
              <a:t>comparative </a:t>
            </a:r>
            <a:r>
              <a:rPr lang="en-US" dirty="0"/>
              <a:t>negligence allows a plaintiff to recover only if she was less than 50% at fault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Assumption of the risk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Assumption of the risk</a:t>
            </a:r>
            <a:endParaRPr lang="en-US" dirty="0"/>
          </a:p>
          <a:p>
            <a:pPr lvl="0"/>
            <a:r>
              <a:rPr lang="en-US" dirty="0"/>
              <a:t>If a plaintiff knew of the risk associated with a particular course of action</a:t>
            </a:r>
          </a:p>
          <a:p>
            <a:pPr lvl="1"/>
            <a:r>
              <a:rPr lang="en-US" dirty="0"/>
              <a:t> and voluntarily proceeded anyway, </a:t>
            </a:r>
          </a:p>
          <a:p>
            <a:pPr lvl="1"/>
            <a:r>
              <a:rPr lang="en-US" dirty="0"/>
              <a:t>her recovery may be denied.</a:t>
            </a:r>
          </a:p>
          <a:p>
            <a:pPr lvl="0"/>
            <a:r>
              <a:rPr lang="en-US" dirty="0"/>
              <a:t>However, even if the plaintiff had knowledge of the risk, </a:t>
            </a:r>
          </a:p>
          <a:p>
            <a:pPr lvl="1"/>
            <a:r>
              <a:rPr lang="en-US" dirty="0"/>
              <a:t>but there was no alternative course of action, </a:t>
            </a:r>
          </a:p>
          <a:p>
            <a:pPr lvl="1"/>
            <a:r>
              <a:rPr lang="en-US" dirty="0"/>
              <a:t>she may still recover for her injuries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/>
              <a:t>Strict liability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u="sng" dirty="0"/>
              <a:t>Implied consent</a:t>
            </a:r>
            <a:endParaRPr lang="en-US" sz="2800" dirty="0"/>
          </a:p>
          <a:p>
            <a:pPr lvl="0"/>
            <a:r>
              <a:rPr lang="en-US" sz="2800" dirty="0"/>
              <a:t>Implied consent may be:</a:t>
            </a:r>
          </a:p>
          <a:p>
            <a:pPr lvl="1"/>
            <a:r>
              <a:rPr lang="en-US" dirty="0"/>
              <a:t>Apparent from the plaintiff's conduct or custom, </a:t>
            </a:r>
          </a:p>
          <a:p>
            <a:pPr lvl="1"/>
            <a:r>
              <a:rPr lang="en-US" dirty="0"/>
              <a:t>such that a reasonable person would infer consent</a:t>
            </a:r>
          </a:p>
          <a:p>
            <a:pPr lvl="0"/>
            <a:r>
              <a:rPr lang="en-US" sz="2800" dirty="0"/>
              <a:t>Implied by law, such as where action is needed to save another's life </a:t>
            </a:r>
          </a:p>
          <a:p>
            <a:pPr lvl="1"/>
            <a:r>
              <a:rPr lang="en-US" dirty="0"/>
              <a:t>or an important interest in their person or property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Strict liability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Strict liability </a:t>
            </a:r>
            <a:endParaRPr lang="en-US" dirty="0"/>
          </a:p>
          <a:p>
            <a:pPr lvl="0"/>
            <a:r>
              <a:rPr lang="en-US" dirty="0"/>
              <a:t>Imposes liability regardless of whether the defendant was at fault.</a:t>
            </a:r>
          </a:p>
          <a:p>
            <a:pPr lvl="0"/>
            <a:r>
              <a:rPr lang="en-US" dirty="0"/>
              <a:t> The plaintiff must show an </a:t>
            </a:r>
            <a:r>
              <a:rPr lang="en-US" u="sng" dirty="0"/>
              <a:t>absolute</a:t>
            </a:r>
            <a:r>
              <a:rPr lang="en-US" dirty="0"/>
              <a:t> duty to make safe,</a:t>
            </a:r>
          </a:p>
          <a:p>
            <a:pPr lvl="1"/>
            <a:r>
              <a:rPr lang="en-US" dirty="0"/>
              <a:t> breach of that duty, </a:t>
            </a:r>
          </a:p>
          <a:p>
            <a:pPr lvl="1"/>
            <a:r>
              <a:rPr lang="en-US" dirty="0"/>
              <a:t>actual and proximate cause, </a:t>
            </a:r>
          </a:p>
          <a:p>
            <a:pPr lvl="1"/>
            <a:r>
              <a:rPr lang="en-US" dirty="0"/>
              <a:t>and damages.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Strict liability animals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Strict liability animals</a:t>
            </a:r>
            <a:endParaRPr lang="en-US" dirty="0"/>
          </a:p>
          <a:p>
            <a:pPr lvl="0"/>
            <a:r>
              <a:rPr lang="en-US" dirty="0"/>
              <a:t>An owner is strictly liable for damage done by his trespassing animals</a:t>
            </a:r>
          </a:p>
          <a:p>
            <a:pPr lvl="1"/>
            <a:r>
              <a:rPr lang="en-US" dirty="0"/>
              <a:t> so long as the damage is foreseeable.</a:t>
            </a:r>
          </a:p>
          <a:p>
            <a:pPr lvl="0"/>
            <a:r>
              <a:rPr lang="en-US" dirty="0"/>
              <a:t> Owners of wild animals are strictly liable for any harm caused by their animals. </a:t>
            </a:r>
          </a:p>
          <a:p>
            <a:pPr lvl="0"/>
            <a:r>
              <a:rPr lang="en-US" dirty="0"/>
              <a:t>Owners of domestic animals are not strictly liable for their pets.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Ultra-hazardous activities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Ultra-hazardous activities </a:t>
            </a:r>
            <a:endParaRPr lang="en-US" dirty="0"/>
          </a:p>
          <a:p>
            <a:pPr lvl="0"/>
            <a:r>
              <a:rPr lang="en-US" dirty="0"/>
              <a:t>Involve a risk of serious harm to individuals or property</a:t>
            </a:r>
          </a:p>
          <a:p>
            <a:pPr lvl="1"/>
            <a:r>
              <a:rPr lang="en-US" dirty="0"/>
              <a:t>Cannot be performed without this risk</a:t>
            </a:r>
          </a:p>
          <a:p>
            <a:pPr lvl="1"/>
            <a:r>
              <a:rPr lang="en-US" dirty="0"/>
              <a:t>Are not activities that people normally participate in the community</a:t>
            </a:r>
          </a:p>
          <a:p>
            <a:pPr lvl="1"/>
            <a:r>
              <a:rPr lang="en-US" dirty="0"/>
              <a:t>Liability to foreseeable plaintiffs</a:t>
            </a:r>
          </a:p>
          <a:p>
            <a:r>
              <a:rPr lang="en-US" dirty="0"/>
              <a:t>And for harm that flows from the normally dangerous propensity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Factors for abnormally dangerous activity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Factors for abnormally dangerous activity</a:t>
            </a:r>
            <a:endParaRPr lang="en-US" dirty="0"/>
          </a:p>
          <a:p>
            <a:pPr lvl="0"/>
            <a:r>
              <a:rPr lang="en-US" dirty="0"/>
              <a:t>Activity= high risk of harm</a:t>
            </a:r>
          </a:p>
          <a:p>
            <a:pPr lvl="0"/>
            <a:r>
              <a:rPr lang="en-US" dirty="0"/>
              <a:t>Gravity of the risk</a:t>
            </a:r>
          </a:p>
          <a:p>
            <a:pPr lvl="0"/>
            <a:r>
              <a:rPr lang="en-US" dirty="0"/>
              <a:t>Whether risk can be eliminated</a:t>
            </a:r>
          </a:p>
          <a:p>
            <a:pPr lvl="0"/>
            <a:r>
              <a:rPr lang="en-US" dirty="0"/>
              <a:t>Whether activity is a matter of common usage</a:t>
            </a:r>
          </a:p>
          <a:p>
            <a:pPr lvl="0"/>
            <a:r>
              <a:rPr lang="en-US" dirty="0"/>
              <a:t>Whether activity is appropriate to the locale</a:t>
            </a:r>
          </a:p>
          <a:p>
            <a:pPr lvl="0"/>
            <a:r>
              <a:rPr lang="en-US" dirty="0"/>
              <a:t>Value to community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 smtClean="0"/>
              <a:t>Rylands</a:t>
            </a:r>
            <a:r>
              <a:rPr lang="en-US" b="1" u="sng" dirty="0" smtClean="0"/>
              <a:t> v Fletcher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err="1"/>
              <a:t>Rylands</a:t>
            </a:r>
            <a:r>
              <a:rPr lang="en-US" b="1" u="sng" dirty="0"/>
              <a:t> v Fletcher</a:t>
            </a:r>
            <a:endParaRPr lang="en-US" dirty="0"/>
          </a:p>
          <a:p>
            <a:pPr lvl="0"/>
            <a:r>
              <a:rPr lang="en-US" dirty="0"/>
              <a:t>A person who brings something onto his land </a:t>
            </a:r>
          </a:p>
          <a:p>
            <a:pPr lvl="1"/>
            <a:r>
              <a:rPr lang="en-US" dirty="0"/>
              <a:t>that involves a non-natural use of land </a:t>
            </a:r>
          </a:p>
          <a:p>
            <a:pPr lvl="1"/>
            <a:r>
              <a:rPr lang="en-US" dirty="0"/>
              <a:t>and is likely to cause substantial damage </a:t>
            </a:r>
          </a:p>
          <a:p>
            <a:pPr lvl="1"/>
            <a:r>
              <a:rPr lang="en-US" dirty="0"/>
              <a:t>if it escapes </a:t>
            </a:r>
          </a:p>
          <a:p>
            <a:pPr lvl="1"/>
            <a:r>
              <a:rPr lang="en-US" dirty="0"/>
              <a:t>will be strictly liable if it escapes and causes harm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Battery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Defenses to strict liability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Defenses to strict liability</a:t>
            </a:r>
            <a:endParaRPr lang="en-US" dirty="0"/>
          </a:p>
          <a:p>
            <a:pPr lvl="0"/>
            <a:r>
              <a:rPr lang="en-US" dirty="0" smtClean="0"/>
              <a:t>Assumption of the Risk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 plaintiff knew of a danger </a:t>
            </a:r>
          </a:p>
          <a:p>
            <a:pPr lvl="1"/>
            <a:r>
              <a:rPr lang="en-US" dirty="0"/>
              <a:t>then acted unreasonably in the face of the danger </a:t>
            </a:r>
          </a:p>
          <a:p>
            <a:pPr lvl="1"/>
            <a:r>
              <a:rPr lang="en-US" dirty="0"/>
              <a:t>and his own actions were the cause of his </a:t>
            </a:r>
            <a:r>
              <a:rPr lang="en-US" dirty="0" smtClean="0"/>
              <a:t>injury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/>
              <a:t>Products liability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Products liability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Products liability</a:t>
            </a:r>
            <a:endParaRPr lang="en-US" dirty="0"/>
          </a:p>
          <a:p>
            <a:pPr lvl="0"/>
            <a:r>
              <a:rPr lang="en-US" dirty="0"/>
              <a:t>Liability imposed on a supplier of a product to a person who was injured by the product. </a:t>
            </a:r>
          </a:p>
          <a:p>
            <a:pPr lvl="0"/>
            <a:r>
              <a:rPr lang="en-US" dirty="0"/>
              <a:t>Theories due to defective products include: </a:t>
            </a:r>
          </a:p>
          <a:p>
            <a:pPr lvl="1"/>
            <a:r>
              <a:rPr lang="en-US" dirty="0"/>
              <a:t>Intent</a:t>
            </a:r>
          </a:p>
          <a:p>
            <a:pPr lvl="1"/>
            <a:r>
              <a:rPr lang="en-US" dirty="0"/>
              <a:t>Negligence</a:t>
            </a:r>
          </a:p>
          <a:p>
            <a:pPr lvl="1"/>
            <a:r>
              <a:rPr lang="en-US" dirty="0"/>
              <a:t>Strict liability</a:t>
            </a:r>
          </a:p>
          <a:p>
            <a:pPr lvl="1"/>
            <a:r>
              <a:rPr lang="en-US" dirty="0"/>
              <a:t>Implied warranty of merchantability and fitness for a particular purpose</a:t>
            </a:r>
          </a:p>
          <a:p>
            <a:pPr lvl="1"/>
            <a:r>
              <a:rPr lang="en-US" dirty="0"/>
              <a:t>Express warranties or misrepresentation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Product liability case (negligence)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Product liability case (negligence)</a:t>
            </a:r>
            <a:endParaRPr lang="en-US" dirty="0" smtClean="0"/>
          </a:p>
          <a:p>
            <a:pPr lvl="0"/>
            <a:r>
              <a:rPr lang="en-US" dirty="0" smtClean="0"/>
              <a:t>An act or omission that creates an unreasonable risk of harm 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a foreseeable user, </a:t>
            </a:r>
          </a:p>
          <a:p>
            <a:pPr lvl="1"/>
            <a:r>
              <a:rPr lang="en-US" dirty="0"/>
              <a:t>using the product in a foreseeable manner </a:t>
            </a:r>
          </a:p>
          <a:p>
            <a:pPr lvl="0"/>
            <a:r>
              <a:rPr lang="en-US" dirty="0"/>
              <a:t>(inspect-test) </a:t>
            </a:r>
          </a:p>
          <a:p>
            <a:pPr lvl="1"/>
            <a:r>
              <a:rPr lang="en-US" dirty="0"/>
              <a:t>learned hand formula </a:t>
            </a:r>
          </a:p>
          <a:p>
            <a:pPr lvl="1"/>
            <a:r>
              <a:rPr lang="en-US" dirty="0"/>
              <a:t>Burden less than likelihood and magnitude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Product liability (strict)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Product liability (strict)</a:t>
            </a:r>
            <a:endParaRPr lang="en-US" dirty="0"/>
          </a:p>
          <a:p>
            <a:pPr lvl="0"/>
            <a:r>
              <a:rPr lang="en-US" dirty="0"/>
              <a:t>Manufacturer of newly manufactured goods, not substantially changed, and in the stream of commerce</a:t>
            </a:r>
          </a:p>
          <a:p>
            <a:pPr lvl="1"/>
            <a:r>
              <a:rPr lang="en-US" dirty="0"/>
              <a:t>will be held strictly liable,</a:t>
            </a:r>
          </a:p>
          <a:p>
            <a:pPr lvl="1"/>
            <a:r>
              <a:rPr lang="en-US" dirty="0"/>
              <a:t> if the defect actually and proximately causes damage</a:t>
            </a:r>
          </a:p>
          <a:p>
            <a:pPr lvl="1"/>
            <a:r>
              <a:rPr lang="en-US" dirty="0"/>
              <a:t> to a foreseeable person </a:t>
            </a:r>
            <a:endParaRPr lang="en-US" dirty="0" smtClean="0"/>
          </a:p>
          <a:p>
            <a:r>
              <a:rPr lang="en-US" dirty="0" smtClean="0"/>
              <a:t>Assumption of the Risk is a defense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Product liability (design defect)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300" b="1" u="sng" dirty="0"/>
              <a:t>Battery</a:t>
            </a:r>
            <a:endParaRPr lang="en-US" sz="3300" dirty="0"/>
          </a:p>
          <a:p>
            <a:pPr lvl="0"/>
            <a:r>
              <a:rPr lang="en-US" sz="3300" dirty="0"/>
              <a:t>Intentional harmful or offensive touching of another </a:t>
            </a:r>
          </a:p>
          <a:p>
            <a:pPr lvl="1"/>
            <a:r>
              <a:rPr lang="en-US" sz="3300" dirty="0"/>
              <a:t>without consent or legal justification</a:t>
            </a:r>
          </a:p>
          <a:p>
            <a:pPr lvl="0"/>
            <a:r>
              <a:rPr lang="en-US" sz="3300" dirty="0"/>
              <a:t>The plaintiff's person is considered to be </a:t>
            </a:r>
          </a:p>
          <a:p>
            <a:pPr lvl="1"/>
            <a:r>
              <a:rPr lang="en-US" sz="3300" dirty="0"/>
              <a:t>any logical extension of the plaintiff </a:t>
            </a:r>
          </a:p>
          <a:p>
            <a:pPr lvl="1"/>
            <a:r>
              <a:rPr lang="en-US" sz="3300" dirty="0"/>
              <a:t>or anything connected to the plaintiff </a:t>
            </a:r>
          </a:p>
          <a:p>
            <a:pPr lvl="1"/>
            <a:r>
              <a:rPr lang="en-US" sz="3300" dirty="0"/>
              <a:t>such as an item in her hand</a:t>
            </a:r>
          </a:p>
          <a:p>
            <a:pPr lvl="0"/>
            <a:r>
              <a:rPr lang="en-US" sz="3300" dirty="0"/>
              <a:t>Does not need to be aware of the offensive conduct </a:t>
            </a:r>
          </a:p>
          <a:p>
            <a:pPr lvl="1"/>
            <a:r>
              <a:rPr lang="en-US" sz="3300" dirty="0"/>
              <a:t>or being conscious when it occurred.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Product liability (design defect)</a:t>
            </a:r>
            <a:endParaRPr lang="en-US" dirty="0"/>
          </a:p>
          <a:p>
            <a:pPr lvl="0"/>
            <a:r>
              <a:rPr lang="en-US" dirty="0"/>
              <a:t>The product is designed in a such a way </a:t>
            </a:r>
          </a:p>
          <a:p>
            <a:pPr lvl="1"/>
            <a:r>
              <a:rPr lang="en-US" dirty="0"/>
              <a:t>that it presents an undue risk of harm in normal use </a:t>
            </a:r>
          </a:p>
          <a:p>
            <a:pPr lvl="0"/>
            <a:r>
              <a:rPr lang="en-US" dirty="0"/>
              <a:t>risk v utility test</a:t>
            </a:r>
          </a:p>
          <a:p>
            <a:pPr lvl="0"/>
            <a:r>
              <a:rPr lang="en-US" dirty="0"/>
              <a:t>feasibility of alternative designs.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Inadequate warnings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Inadequate warnings</a:t>
            </a:r>
            <a:endParaRPr lang="en-US" dirty="0"/>
          </a:p>
          <a:p>
            <a:pPr lvl="0"/>
            <a:r>
              <a:rPr lang="en-US" dirty="0"/>
              <a:t>inadequate warnings or labels </a:t>
            </a:r>
          </a:p>
          <a:p>
            <a:pPr lvl="1"/>
            <a:r>
              <a:rPr lang="en-US" dirty="0"/>
              <a:t>may make a product defective </a:t>
            </a:r>
          </a:p>
          <a:p>
            <a:pPr lvl="1"/>
            <a:r>
              <a:rPr lang="en-US" dirty="0"/>
              <a:t>when the dangers are not apparent to consumers and users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Expressed warranty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133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Expressed warranty</a:t>
            </a:r>
            <a:endParaRPr lang="en-US" dirty="0"/>
          </a:p>
          <a:p>
            <a:pPr lvl="0"/>
            <a:r>
              <a:rPr lang="en-US" dirty="0"/>
              <a:t>seller makes representation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Implied warranty of merchantability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135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Implied warranty of merchantability </a:t>
            </a:r>
            <a:endParaRPr lang="en-US" dirty="0"/>
          </a:p>
          <a:p>
            <a:pPr lvl="0"/>
            <a:r>
              <a:rPr lang="en-US" dirty="0"/>
              <a:t>A purchaser or member of the same household </a:t>
            </a:r>
          </a:p>
          <a:p>
            <a:pPr lvl="1"/>
            <a:r>
              <a:rPr lang="en-US" dirty="0"/>
              <a:t>may sue a merchant who deals in goods of a particular kind </a:t>
            </a:r>
          </a:p>
          <a:p>
            <a:pPr lvl="1"/>
            <a:r>
              <a:rPr lang="en-US" dirty="0"/>
              <a:t>for the sale of goods that are not fit for their ordinary purpose. </a:t>
            </a:r>
          </a:p>
          <a:p>
            <a:pPr lvl="0"/>
            <a:r>
              <a:rPr lang="en-US" dirty="0"/>
              <a:t>May recover for personal injury or property damage and may also recover for economic loss.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An implied warranty of fitness for a particular purpose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137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An implied warranty of fitness for a particular purpose </a:t>
            </a:r>
            <a:endParaRPr lang="en-US" dirty="0"/>
          </a:p>
          <a:p>
            <a:pPr lvl="0"/>
            <a:r>
              <a:rPr lang="en-US" dirty="0"/>
              <a:t>Arises when a seller knows or has reason to know</a:t>
            </a:r>
          </a:p>
          <a:p>
            <a:pPr lvl="1"/>
            <a:r>
              <a:rPr lang="en-US" dirty="0"/>
              <a:t>the purpose for which the goods are required </a:t>
            </a:r>
          </a:p>
          <a:p>
            <a:pPr lvl="1"/>
            <a:r>
              <a:rPr lang="en-US" dirty="0"/>
              <a:t>and that the buyer is relying on the seller's skill to provide them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Defenses for implied warranty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139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Assault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Defenses for implied warranty</a:t>
            </a:r>
            <a:endParaRPr lang="en-US" dirty="0"/>
          </a:p>
          <a:p>
            <a:pPr lvl="0"/>
            <a:r>
              <a:rPr lang="en-US" dirty="0"/>
              <a:t>Assumption of risk by using the product while knowing of the breach</a:t>
            </a:r>
          </a:p>
          <a:p>
            <a:pPr lvl="0"/>
            <a:r>
              <a:rPr lang="en-US" dirty="0"/>
              <a:t>Contributory negligence by acting unreasonably after discovering the defect</a:t>
            </a:r>
          </a:p>
          <a:p>
            <a:pPr lvl="0"/>
            <a:r>
              <a:rPr lang="en-US" dirty="0"/>
              <a:t>Comparative negligence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140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/>
              <a:t>Defamation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141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Defamation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142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Defamation</a:t>
            </a:r>
            <a:endParaRPr lang="en-US" dirty="0"/>
          </a:p>
          <a:p>
            <a:pPr lvl="0"/>
            <a:r>
              <a:rPr lang="en-US" dirty="0"/>
              <a:t>A false statement</a:t>
            </a:r>
          </a:p>
          <a:p>
            <a:pPr lvl="1"/>
            <a:r>
              <a:rPr lang="en-US" dirty="0"/>
              <a:t>"of or concerning" the plaintiff,</a:t>
            </a:r>
          </a:p>
          <a:p>
            <a:pPr lvl="1"/>
            <a:r>
              <a:rPr lang="en-US" dirty="0"/>
              <a:t>Communicated to a third party, </a:t>
            </a:r>
          </a:p>
          <a:p>
            <a:pPr lvl="1"/>
            <a:r>
              <a:rPr lang="en-US" dirty="0"/>
              <a:t>and damages the plaintiff's reputation.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Libel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144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Libel</a:t>
            </a:r>
            <a:endParaRPr lang="en-US" dirty="0"/>
          </a:p>
          <a:p>
            <a:pPr lvl="0"/>
            <a:r>
              <a:rPr lang="en-US" dirty="0"/>
              <a:t>Libel is written defamation.</a:t>
            </a:r>
          </a:p>
          <a:p>
            <a:pPr lvl="0"/>
            <a:r>
              <a:rPr lang="en-US" dirty="0"/>
              <a:t> Special damages are not required in order to recover.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145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Slander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146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Slander</a:t>
            </a:r>
            <a:endParaRPr lang="en-US" dirty="0"/>
          </a:p>
          <a:p>
            <a:pPr lvl="0"/>
            <a:r>
              <a:rPr lang="en-US" dirty="0"/>
              <a:t>Slander is spoken defamation.</a:t>
            </a:r>
          </a:p>
          <a:p>
            <a:pPr lvl="0"/>
            <a:r>
              <a:rPr lang="en-US" dirty="0"/>
              <a:t> The plaintiff must prove special damages in order to recover.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147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Slander per 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148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Slander per se</a:t>
            </a:r>
            <a:endParaRPr lang="en-US" dirty="0"/>
          </a:p>
          <a:p>
            <a:pPr lvl="0"/>
            <a:r>
              <a:rPr lang="en-US" dirty="0"/>
              <a:t>Damages are presumed if concerning</a:t>
            </a:r>
          </a:p>
          <a:p>
            <a:pPr lvl="1"/>
            <a:r>
              <a:rPr lang="en-US" dirty="0"/>
              <a:t>a loathsome disease</a:t>
            </a:r>
          </a:p>
          <a:p>
            <a:pPr lvl="1"/>
            <a:r>
              <a:rPr lang="en-US" dirty="0"/>
              <a:t>guilty of a crime involving moral turpitude</a:t>
            </a:r>
          </a:p>
          <a:p>
            <a:pPr lvl="1"/>
            <a:r>
              <a:rPr lang="en-US" dirty="0"/>
              <a:t> his profession</a:t>
            </a:r>
          </a:p>
          <a:p>
            <a:pPr lvl="1"/>
            <a:r>
              <a:rPr lang="en-US" dirty="0" err="1"/>
              <a:t>unchasity</a:t>
            </a:r>
            <a:r>
              <a:rPr lang="en-US" dirty="0"/>
              <a:t> of a woman.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149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u="sng" dirty="0"/>
              <a:t>Assault</a:t>
            </a:r>
            <a:endParaRPr lang="en-US" sz="2800" dirty="0"/>
          </a:p>
          <a:p>
            <a:pPr lvl="0"/>
            <a:r>
              <a:rPr lang="en-US" sz="2800" dirty="0"/>
              <a:t>Intentional placing another in reasonable apprehension of an immediate battery </a:t>
            </a:r>
          </a:p>
          <a:p>
            <a:pPr lvl="1"/>
            <a:r>
              <a:rPr lang="en-US" dirty="0"/>
              <a:t>without consent or legal justification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“Of or concerning the plaintiff”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150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“Of or concerning the plaintiff”</a:t>
            </a:r>
            <a:endParaRPr lang="en-US" dirty="0"/>
          </a:p>
          <a:p>
            <a:pPr lvl="0"/>
            <a:r>
              <a:rPr lang="en-US" dirty="0"/>
              <a:t>If an average listener</a:t>
            </a:r>
          </a:p>
          <a:p>
            <a:pPr lvl="1"/>
            <a:r>
              <a:rPr lang="en-US" dirty="0"/>
              <a:t> would understand that the statement was about the plaintiff.</a:t>
            </a:r>
          </a:p>
          <a:p>
            <a:pPr lvl="0"/>
            <a:r>
              <a:rPr lang="en-US" dirty="0"/>
              <a:t> If not concerning the plaintiff on its face, </a:t>
            </a:r>
          </a:p>
          <a:p>
            <a:pPr lvl="1"/>
            <a:r>
              <a:rPr lang="en-US" dirty="0"/>
              <a:t>plaintiff can produce extrinsic evidence</a:t>
            </a:r>
          </a:p>
          <a:p>
            <a:pPr lvl="1"/>
            <a:r>
              <a:rPr lang="en-US" dirty="0"/>
              <a:t>which shows that the statement was about the plaintiff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151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Qualified Privilege Employer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85971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qualified privilege exists between employers about an employee, </a:t>
            </a:r>
            <a:endParaRPr lang="en-US" dirty="0" smtClean="0"/>
          </a:p>
          <a:p>
            <a:pPr lvl="1"/>
            <a:r>
              <a:rPr lang="en-US" dirty="0" smtClean="0"/>
              <a:t>however</a:t>
            </a:r>
            <a:r>
              <a:rPr lang="en-US" dirty="0"/>
              <a:t>, provided the statement was not made with the knowledge it was false or with reckless disregard for its truth or falsity.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07665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Defamation, public concern, public official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154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Defamation, public concern, public official</a:t>
            </a:r>
            <a:endParaRPr lang="en-US" dirty="0"/>
          </a:p>
          <a:p>
            <a:pPr lvl="0"/>
            <a:r>
              <a:rPr lang="en-US" dirty="0"/>
              <a:t>more than mere negligence </a:t>
            </a:r>
          </a:p>
          <a:p>
            <a:pPr lvl="0"/>
            <a:r>
              <a:rPr lang="en-US" dirty="0"/>
              <a:t>must establish that the defendant acted with actual malice,</a:t>
            </a:r>
          </a:p>
          <a:p>
            <a:pPr lvl="1"/>
            <a:r>
              <a:rPr lang="en-US" dirty="0"/>
              <a:t>meaning, defendant in fact knew the statement to be false </a:t>
            </a:r>
          </a:p>
          <a:p>
            <a:pPr lvl="1"/>
            <a:r>
              <a:rPr lang="en-US" dirty="0"/>
              <a:t>or entertained serious doubts as to the truth of the statement.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155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Defamation public concern, private person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156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Defamation public concern, private person</a:t>
            </a:r>
            <a:endParaRPr lang="en-US" dirty="0"/>
          </a:p>
          <a:p>
            <a:pPr lvl="0"/>
            <a:r>
              <a:rPr lang="en-US" dirty="0"/>
              <a:t>if the statement is about a private person but concerns a matter of public interest, </a:t>
            </a:r>
          </a:p>
          <a:p>
            <a:pPr lvl="1"/>
            <a:r>
              <a:rPr lang="en-US" dirty="0"/>
              <a:t>only negligence must be shown.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157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/>
              <a:t>Other torts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158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577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False imprisonment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NIED</a:t>
            </a:r>
          </a:p>
          <a:p>
            <a:r>
              <a:rPr lang="en-US" dirty="0" smtClean="0"/>
              <a:t>Can be tacked on as parasitic damages caused by another tort.</a:t>
            </a:r>
          </a:p>
          <a:p>
            <a:r>
              <a:rPr lang="en-US" dirty="0" smtClean="0"/>
              <a:t>Only allowed where Plaintiff suffered physical injuries.</a:t>
            </a:r>
          </a:p>
          <a:p>
            <a:r>
              <a:rPr lang="en-US" dirty="0" smtClean="0"/>
              <a:t>Therefore not allowed where underlying tort was only property damage.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06330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Bystander NEID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101279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Defendant's </a:t>
            </a:r>
            <a:r>
              <a:rPr lang="en-US" u="sng" dirty="0"/>
              <a:t>negligence</a:t>
            </a:r>
            <a:r>
              <a:rPr lang="en-US" dirty="0"/>
              <a:t> or defective product was a </a:t>
            </a:r>
            <a:r>
              <a:rPr lang="en-US" u="sng" dirty="0"/>
              <a:t>cause</a:t>
            </a:r>
            <a:r>
              <a:rPr lang="en-US" dirty="0"/>
              <a:t> of injury or death to the victim; </a:t>
            </a:r>
          </a:p>
          <a:p>
            <a:r>
              <a:rPr lang="en-US" dirty="0" smtClean="0"/>
              <a:t>Plaintiff </a:t>
            </a:r>
            <a:r>
              <a:rPr lang="en-US" dirty="0"/>
              <a:t>was the spouse, parent, or child, of the victim; </a:t>
            </a:r>
          </a:p>
          <a:p>
            <a:r>
              <a:rPr lang="en-US" dirty="0" smtClean="0"/>
              <a:t>Plaintiff </a:t>
            </a:r>
            <a:r>
              <a:rPr lang="en-US" dirty="0"/>
              <a:t>was </a:t>
            </a:r>
            <a:r>
              <a:rPr lang="en-US" u="sng" dirty="0"/>
              <a:t>present at the scene </a:t>
            </a:r>
            <a:r>
              <a:rPr lang="en-US" dirty="0"/>
              <a:t>of the injury-producing event or accident at the time it occurred; </a:t>
            </a:r>
          </a:p>
          <a:p>
            <a:r>
              <a:rPr lang="en-US" dirty="0" smtClean="0"/>
              <a:t>Plaintiff </a:t>
            </a:r>
            <a:r>
              <a:rPr lang="en-US" dirty="0"/>
              <a:t>was then </a:t>
            </a:r>
            <a:r>
              <a:rPr lang="en-US" u="sng" dirty="0"/>
              <a:t>aware</a:t>
            </a:r>
            <a:r>
              <a:rPr lang="en-US" dirty="0"/>
              <a:t> that such event or accident caused the injury to the victim; </a:t>
            </a:r>
          </a:p>
          <a:p>
            <a:r>
              <a:rPr lang="en-US" dirty="0" smtClean="0"/>
              <a:t>As </a:t>
            </a:r>
            <a:r>
              <a:rPr lang="en-US" dirty="0"/>
              <a:t>a result, plaintiff suffered serious emotional distress.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Crawford’s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162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086579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Negligent infliction of emotional distress (dead body)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163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Negligent infliction of emotional distress (dead body)</a:t>
            </a:r>
            <a:endParaRPr lang="en-US" dirty="0"/>
          </a:p>
          <a:p>
            <a:pPr lvl="0"/>
            <a:r>
              <a:rPr lang="en-US" dirty="0"/>
              <a:t>There is a duty of care regarding a dead body</a:t>
            </a:r>
          </a:p>
          <a:p>
            <a:pPr lvl="0"/>
            <a:r>
              <a:rPr lang="en-US" dirty="0"/>
              <a:t>recoverable where:</a:t>
            </a:r>
          </a:p>
          <a:p>
            <a:pPr lvl="1"/>
            <a:r>
              <a:rPr lang="en-US" dirty="0"/>
              <a:t> there has been a mishandling of a dead body, </a:t>
            </a:r>
          </a:p>
          <a:p>
            <a:pPr lvl="1"/>
            <a:r>
              <a:rPr lang="en-US" dirty="0"/>
              <a:t>the person affected was in a special relationship to the deceased, </a:t>
            </a:r>
          </a:p>
          <a:p>
            <a:pPr lvl="1"/>
            <a:r>
              <a:rPr lang="en-US" dirty="0"/>
              <a:t>and the emotional suffering was severe.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164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Private nuisance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165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Private nuisance </a:t>
            </a:r>
            <a:endParaRPr lang="en-US" dirty="0"/>
          </a:p>
          <a:p>
            <a:pPr lvl="0"/>
            <a:r>
              <a:rPr lang="en-US" dirty="0"/>
              <a:t>A substantial and unreasonable interference </a:t>
            </a:r>
          </a:p>
          <a:p>
            <a:pPr lvl="1"/>
            <a:r>
              <a:rPr lang="en-US" dirty="0"/>
              <a:t>with another's right to use and enjoyment of his own property. </a:t>
            </a:r>
          </a:p>
          <a:p>
            <a:pPr lvl="0"/>
            <a:r>
              <a:rPr lang="en-US" dirty="0"/>
              <a:t>Substantial means offensive, inconvenient, or annoying to an average person in the community. </a:t>
            </a:r>
          </a:p>
          <a:p>
            <a:pPr lvl="0"/>
            <a:r>
              <a:rPr lang="en-US" dirty="0"/>
              <a:t>Unreasonable means that the extent of the injury outweighs the benefit </a:t>
            </a:r>
          </a:p>
          <a:p>
            <a:pPr lvl="1"/>
            <a:r>
              <a:rPr lang="en-US" dirty="0"/>
              <a:t>of the offensive, inconvenient, or annoying conduct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166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Public nuisances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167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/>
              <a:t>Public nuisances</a:t>
            </a:r>
            <a:endParaRPr lang="en-US" dirty="0"/>
          </a:p>
          <a:p>
            <a:pPr lvl="0"/>
            <a:r>
              <a:rPr lang="en-US" dirty="0"/>
              <a:t>Generally must be prosecuted by public authorities,</a:t>
            </a:r>
          </a:p>
          <a:p>
            <a:pPr lvl="0"/>
            <a:r>
              <a:rPr lang="en-US" dirty="0"/>
              <a:t>It is an unreasonable interference </a:t>
            </a:r>
          </a:p>
          <a:p>
            <a:pPr lvl="1"/>
            <a:r>
              <a:rPr lang="en-US" dirty="0"/>
              <a:t>with the health, safety, or property rights of the community.</a:t>
            </a:r>
          </a:p>
          <a:p>
            <a:pPr lvl="0"/>
            <a:r>
              <a:rPr lang="en-US" dirty="0"/>
              <a:t> action against a public nuisance is possible by a private party if </a:t>
            </a:r>
          </a:p>
          <a:p>
            <a:pPr lvl="1"/>
            <a:r>
              <a:rPr lang="en-US" dirty="0"/>
              <a:t>(1) the public nuisance is also a private nuisance, and </a:t>
            </a:r>
          </a:p>
          <a:p>
            <a:pPr lvl="1"/>
            <a:r>
              <a:rPr lang="en-US" dirty="0"/>
              <a:t>(2) causes a special harm to plaintiff that differs from the general harm to the public.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168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Public disclosure of private facts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169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600" b="1" u="sng" dirty="0"/>
              <a:t>False imprisonment</a:t>
            </a:r>
            <a:endParaRPr lang="en-US" sz="3600" dirty="0"/>
          </a:p>
          <a:p>
            <a:pPr lvl="0"/>
            <a:r>
              <a:rPr lang="en-US" sz="3600" dirty="0"/>
              <a:t>Intentional confinement of a person to a specific area</a:t>
            </a:r>
          </a:p>
          <a:p>
            <a:pPr lvl="0"/>
            <a:r>
              <a:rPr lang="en-US" sz="3600" dirty="0"/>
              <a:t>Examples include:</a:t>
            </a:r>
          </a:p>
          <a:p>
            <a:pPr lvl="1"/>
            <a:r>
              <a:rPr lang="en-US" sz="3600" dirty="0"/>
              <a:t>Physical barriers</a:t>
            </a:r>
          </a:p>
          <a:p>
            <a:pPr lvl="1"/>
            <a:r>
              <a:rPr lang="en-US" sz="3600" dirty="0"/>
              <a:t> Force</a:t>
            </a:r>
          </a:p>
          <a:p>
            <a:pPr lvl="1"/>
            <a:r>
              <a:rPr lang="en-US" sz="3600" dirty="0"/>
              <a:t>Threat of force</a:t>
            </a:r>
          </a:p>
          <a:p>
            <a:pPr lvl="1"/>
            <a:r>
              <a:rPr lang="en-US" sz="3600" dirty="0"/>
              <a:t>Improper use of authority</a:t>
            </a:r>
          </a:p>
          <a:p>
            <a:pPr lvl="0"/>
            <a:r>
              <a:rPr lang="en-US" sz="3600" dirty="0"/>
              <a:t>Moral pressure and future threats are insufficient to constitute confinement</a:t>
            </a:r>
          </a:p>
          <a:p>
            <a:pPr lvl="0"/>
            <a:r>
              <a:rPr lang="en-US" sz="3600" dirty="0"/>
              <a:t>A bounded area is an area with no known reasonable means of escape </a:t>
            </a:r>
          </a:p>
          <a:p>
            <a:pPr lvl="1"/>
            <a:r>
              <a:rPr lang="en-US" sz="3600" dirty="0"/>
              <a:t>that restricts freedom in all directions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Public disclosure of private facts </a:t>
            </a:r>
            <a:endParaRPr lang="en-US" dirty="0"/>
          </a:p>
          <a:p>
            <a:pPr lvl="0"/>
            <a:r>
              <a:rPr lang="en-US" dirty="0"/>
              <a:t>This arises when true facts about the plaintiff are published that are both highly offensive</a:t>
            </a:r>
          </a:p>
          <a:p>
            <a:pPr lvl="1"/>
            <a:r>
              <a:rPr lang="en-US" dirty="0"/>
              <a:t>(which includes embarrassing facts)</a:t>
            </a:r>
          </a:p>
          <a:p>
            <a:pPr lvl="1"/>
            <a:r>
              <a:rPr lang="en-US" dirty="0"/>
              <a:t> and not of legitimate concern to the public. </a:t>
            </a:r>
          </a:p>
          <a:p>
            <a:pPr lvl="0"/>
            <a:r>
              <a:rPr lang="en-US" dirty="0"/>
              <a:t>Newsworthy information, if obtained through public means, is a complete defense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170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Misappropriation of a plaintiff's photo or name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171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Misappropriation of a plaintiff's photo or name</a:t>
            </a:r>
            <a:endParaRPr lang="en-US" dirty="0"/>
          </a:p>
          <a:p>
            <a:pPr lvl="0"/>
            <a:r>
              <a:rPr lang="en-US" dirty="0"/>
              <a:t>defendant used the plaintiff's likeness or name, </a:t>
            </a:r>
          </a:p>
          <a:p>
            <a:pPr lvl="1"/>
            <a:r>
              <a:rPr lang="en-US" dirty="0"/>
              <a:t>without the authority to do so, </a:t>
            </a:r>
          </a:p>
          <a:p>
            <a:pPr lvl="1"/>
            <a:r>
              <a:rPr lang="en-US" dirty="0"/>
              <a:t>in order to obtain a commercial advantage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172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Intrusion upon seclusion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173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Intrusion upon seclusion</a:t>
            </a:r>
            <a:endParaRPr lang="en-US" dirty="0"/>
          </a:p>
          <a:p>
            <a:pPr lvl="0"/>
            <a:r>
              <a:rPr lang="en-US" dirty="0"/>
              <a:t>intruding, intentionally or otherwise,</a:t>
            </a:r>
          </a:p>
          <a:p>
            <a:pPr lvl="1"/>
            <a:r>
              <a:rPr lang="en-US" dirty="0"/>
              <a:t> into the private life of the plaintiff </a:t>
            </a:r>
          </a:p>
          <a:p>
            <a:pPr lvl="1"/>
            <a:r>
              <a:rPr lang="en-US" dirty="0"/>
              <a:t>in a manner that a reasonable person would find objectionable.</a:t>
            </a:r>
          </a:p>
          <a:p>
            <a:pPr lvl="0"/>
            <a:r>
              <a:rPr lang="en-US" dirty="0"/>
              <a:t> Anything occurring in public is </a:t>
            </a:r>
            <a:r>
              <a:rPr lang="en-US" u="sng" dirty="0"/>
              <a:t>not</a:t>
            </a:r>
            <a:r>
              <a:rPr lang="en-US" dirty="0"/>
              <a:t> actionable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174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Tortiously characterized in a false light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175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Tortiously characterized in a false light</a:t>
            </a:r>
            <a:endParaRPr lang="en-US" dirty="0"/>
          </a:p>
          <a:p>
            <a:pPr lvl="0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publication by a defendant about the plaintiff </a:t>
            </a:r>
          </a:p>
          <a:p>
            <a:pPr lvl="1"/>
            <a:r>
              <a:rPr lang="en-US" dirty="0"/>
              <a:t>that the defendant made with actual malice </a:t>
            </a:r>
          </a:p>
          <a:p>
            <a:pPr lvl="1"/>
            <a:r>
              <a:rPr lang="en-US" dirty="0"/>
              <a:t>that places the plaintiff in a false light. </a:t>
            </a:r>
          </a:p>
          <a:p>
            <a:pPr lvl="0"/>
            <a:r>
              <a:rPr lang="en-US" dirty="0"/>
              <a:t>The publication must be objectionable to a reasonable person under the circumstances</a:t>
            </a:r>
          </a:p>
          <a:p>
            <a:r>
              <a:rPr lang="en-US" sz="2000" dirty="0"/>
              <a:t>Note:  If a publication of information is false, then a tort of defamation might have occurred. If that communication is not technically false but is still misleading then a tort of false light might have occurred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176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Misrepresentation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177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Misrepresentation </a:t>
            </a:r>
            <a:endParaRPr lang="en-US" dirty="0"/>
          </a:p>
          <a:p>
            <a:pPr lvl="0"/>
            <a:r>
              <a:rPr lang="en-US" dirty="0"/>
              <a:t>A false statement of material fact, </a:t>
            </a:r>
          </a:p>
          <a:p>
            <a:pPr lvl="1"/>
            <a:r>
              <a:rPr lang="en-US" dirty="0"/>
              <a:t>known or believed to be false by the defendant,</a:t>
            </a:r>
          </a:p>
          <a:p>
            <a:pPr lvl="1"/>
            <a:r>
              <a:rPr lang="en-US" dirty="0"/>
              <a:t>made with the intent to induce action by the plaintiff. </a:t>
            </a:r>
          </a:p>
          <a:p>
            <a:pPr lvl="1"/>
            <a:r>
              <a:rPr lang="en-US" dirty="0"/>
              <a:t>with  actual, justifiable reliance</a:t>
            </a:r>
          </a:p>
          <a:p>
            <a:pPr lvl="1"/>
            <a:r>
              <a:rPr lang="en-US" dirty="0"/>
              <a:t>as well as damages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178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Negligent misrepresentation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179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Privilege of arrest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Negligent misrepresentation</a:t>
            </a:r>
            <a:endParaRPr lang="en-US" dirty="0"/>
          </a:p>
          <a:p>
            <a:pPr lvl="0"/>
            <a:r>
              <a:rPr lang="en-US" dirty="0"/>
              <a:t>defendant made a misrepresentation in a professional capacity, </a:t>
            </a:r>
          </a:p>
          <a:p>
            <a:pPr lvl="1"/>
            <a:r>
              <a:rPr lang="en-US" dirty="0"/>
              <a:t>breached a duty to that plaintiff, </a:t>
            </a:r>
          </a:p>
          <a:p>
            <a:pPr lvl="1"/>
            <a:r>
              <a:rPr lang="en-US" dirty="0"/>
              <a:t>and that the plaintiff justifiably relied on the misrepresentation, </a:t>
            </a:r>
          </a:p>
          <a:p>
            <a:pPr lvl="1"/>
            <a:r>
              <a:rPr lang="en-US" dirty="0"/>
              <a:t>which caused damages. </a:t>
            </a:r>
          </a:p>
          <a:p>
            <a:pPr lvl="0"/>
            <a:r>
              <a:rPr lang="en-US" dirty="0"/>
              <a:t>Negligent misrepresentation is confined to commercial transactions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180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Malicious prosecution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181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Malicious prosecution</a:t>
            </a:r>
            <a:endParaRPr lang="en-US" dirty="0"/>
          </a:p>
          <a:p>
            <a:pPr lvl="0"/>
            <a:r>
              <a:rPr lang="en-US" dirty="0"/>
              <a:t>Intentionally pursuing legal action, </a:t>
            </a:r>
          </a:p>
          <a:p>
            <a:pPr lvl="1"/>
            <a:r>
              <a:rPr lang="en-US" dirty="0"/>
              <a:t>without probable cause, </a:t>
            </a:r>
          </a:p>
          <a:p>
            <a:pPr lvl="1"/>
            <a:r>
              <a:rPr lang="en-US" dirty="0"/>
              <a:t>that is dismissed in favor of the plaintiff</a:t>
            </a:r>
          </a:p>
          <a:p>
            <a:pPr lvl="1"/>
            <a:r>
              <a:rPr lang="en-US" dirty="0"/>
              <a:t>and causes damages. </a:t>
            </a:r>
          </a:p>
          <a:p>
            <a:pPr lvl="0"/>
            <a:r>
              <a:rPr lang="en-US" dirty="0"/>
              <a:t>Applicable to wrongful civil prosecutions in most jurisdictions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182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Intentional interference with business relations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183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Intentional interference with business relations </a:t>
            </a:r>
            <a:endParaRPr lang="en-US" dirty="0"/>
          </a:p>
          <a:p>
            <a:pPr lvl="0"/>
            <a:r>
              <a:rPr lang="en-US" dirty="0"/>
              <a:t>A defendant who acts to prevent a business competitor/plaintiff </a:t>
            </a:r>
          </a:p>
          <a:p>
            <a:pPr lvl="1"/>
            <a:r>
              <a:rPr lang="en-US" dirty="0"/>
              <a:t>from establishing or maintaining a business relationship with a third party,</a:t>
            </a:r>
          </a:p>
          <a:p>
            <a:pPr lvl="1"/>
            <a:r>
              <a:rPr lang="en-US" dirty="0"/>
              <a:t>knowing that such a relationship exists or might exist. </a:t>
            </a:r>
          </a:p>
          <a:p>
            <a:r>
              <a:rPr lang="en-US" dirty="0"/>
              <a:t>Must result in damages to the business competitor/plaintiff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184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Injurious falsehood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185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Injurious falsehood</a:t>
            </a:r>
            <a:endParaRPr lang="en-US" dirty="0"/>
          </a:p>
          <a:p>
            <a:pPr lvl="0"/>
            <a:r>
              <a:rPr lang="en-US" dirty="0"/>
              <a:t>False statement by defendant, </a:t>
            </a:r>
          </a:p>
          <a:p>
            <a:pPr lvl="1"/>
            <a:r>
              <a:rPr lang="en-US" dirty="0"/>
              <a:t>disparaging plaintiff’s business, property etc,</a:t>
            </a:r>
          </a:p>
          <a:p>
            <a:pPr lvl="1"/>
            <a:r>
              <a:rPr lang="en-US" dirty="0"/>
              <a:t> intentionally made to others about plaintiff, </a:t>
            </a:r>
          </a:p>
          <a:p>
            <a:pPr lvl="1"/>
            <a:r>
              <a:rPr lang="en-US" dirty="0"/>
              <a:t>causing injury </a:t>
            </a:r>
          </a:p>
          <a:p>
            <a:pPr lvl="1"/>
            <a:r>
              <a:rPr lang="en-US" dirty="0"/>
              <a:t>and special damages (business losses)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186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Vicarious </a:t>
            </a:r>
            <a:r>
              <a:rPr lang="en-US" u="sng" dirty="0" smtClean="0"/>
              <a:t>Liability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61051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Vicarious Liability</a:t>
            </a:r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finding that the individual must pay for the wrong committed by a third-party based on the special relationship between the </a:t>
            </a:r>
            <a:r>
              <a:rPr lang="en-US" dirty="0" smtClean="0"/>
              <a:t>parties. (may seek indemnification)</a:t>
            </a:r>
          </a:p>
          <a:p>
            <a:pPr lvl="1"/>
            <a:r>
              <a:rPr lang="en-US" dirty="0" smtClean="0"/>
              <a:t>Respondeat Superior</a:t>
            </a:r>
          </a:p>
          <a:p>
            <a:pPr lvl="1"/>
            <a:r>
              <a:rPr lang="en-US" dirty="0" smtClean="0"/>
              <a:t>Principal / Agent</a:t>
            </a:r>
          </a:p>
          <a:p>
            <a:pPr lvl="1"/>
            <a:r>
              <a:rPr lang="en-US" dirty="0" smtClean="0"/>
              <a:t>Vehicle / Driver</a:t>
            </a:r>
          </a:p>
          <a:p>
            <a:pPr lvl="1"/>
            <a:r>
              <a:rPr lang="en-US" dirty="0" smtClean="0"/>
              <a:t>Parent / child</a:t>
            </a:r>
          </a:p>
          <a:p>
            <a:pPr lvl="1"/>
            <a:r>
              <a:rPr lang="en-US" dirty="0" smtClean="0"/>
              <a:t>Substantial encouragement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12481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Respondeat superior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189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u="sng" dirty="0"/>
              <a:t>Privilege of arrest</a:t>
            </a:r>
            <a:endParaRPr lang="en-US" sz="2800" dirty="0"/>
          </a:p>
          <a:p>
            <a:pPr lvl="0"/>
            <a:r>
              <a:rPr lang="en-US" sz="2800" dirty="0"/>
              <a:t>Officer:	 reasonable grounds to believe felony committed </a:t>
            </a:r>
          </a:p>
          <a:p>
            <a:pPr lvl="0"/>
            <a:r>
              <a:rPr lang="en-US" sz="2800" dirty="0"/>
              <a:t>Private: felony has in fact been committed </a:t>
            </a:r>
          </a:p>
          <a:p>
            <a:pPr lvl="1"/>
            <a:r>
              <a:rPr lang="en-US" dirty="0"/>
              <a:t>or misdemeanor committed in presence and in fresh pursuit.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/>
              <a:t>Respondeat superior </a:t>
            </a:r>
            <a:endParaRPr lang="en-US" dirty="0"/>
          </a:p>
          <a:p>
            <a:pPr lvl="0"/>
            <a:r>
              <a:rPr lang="en-US" dirty="0"/>
              <a:t>A form of vicarious liability whereby employers may be held liable for the torts </a:t>
            </a:r>
          </a:p>
          <a:p>
            <a:pPr lvl="1"/>
            <a:r>
              <a:rPr lang="en-US" dirty="0"/>
              <a:t>of their employees if they are committed within the scope of employment.</a:t>
            </a:r>
          </a:p>
          <a:p>
            <a:pPr lvl="0"/>
            <a:r>
              <a:rPr lang="en-US" dirty="0"/>
              <a:t> If an employee deviates outside the scope of his employment for a personal errand, </a:t>
            </a:r>
          </a:p>
          <a:p>
            <a:pPr lvl="1"/>
            <a:r>
              <a:rPr lang="en-US" dirty="0"/>
              <a:t>Liability depends on whether the deviation qualifies as a frolic or a detour.</a:t>
            </a:r>
          </a:p>
          <a:p>
            <a:pPr lvl="0"/>
            <a:r>
              <a:rPr lang="en-US" dirty="0"/>
              <a:t>Usually liable when the employee will immediately return to work after the deviation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190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Respondeat Superior Intentional Torts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567600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Respondeat </a:t>
            </a:r>
            <a:r>
              <a:rPr lang="en-US" dirty="0"/>
              <a:t>superior claims against employers for the intentional torts of their employees will fail ("a frolic of one's own") </a:t>
            </a:r>
            <a:endParaRPr lang="en-US" dirty="0" smtClean="0"/>
          </a:p>
          <a:p>
            <a:pPr lvl="1"/>
            <a:r>
              <a:rPr lang="en-US" dirty="0" smtClean="0"/>
              <a:t>unless </a:t>
            </a:r>
            <a:r>
              <a:rPr lang="en-US" dirty="0"/>
              <a:t>the employment itself includes a proclivity for the act in question (by advancing the master's business, even if directed not to</a:t>
            </a:r>
            <a:r>
              <a:rPr lang="en-US"/>
              <a:t>) </a:t>
            </a:r>
            <a:endParaRPr lang="en-US" smtClean="0"/>
          </a:p>
          <a:p>
            <a:pPr lvl="1"/>
            <a:r>
              <a:rPr lang="en-US" smtClean="0"/>
              <a:t>or </a:t>
            </a:r>
            <a:r>
              <a:rPr lang="en-US" dirty="0"/>
              <a:t>if the employer knew of the employee's propensity for the particular type of wrongful conduct but failed to act (negligence in hiring, supervision).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64430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Principle liability independent contractor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193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Principle liability independent contractor</a:t>
            </a:r>
            <a:endParaRPr lang="en-US" dirty="0"/>
          </a:p>
          <a:p>
            <a:pPr lvl="0"/>
            <a:r>
              <a:rPr lang="en-US" dirty="0"/>
              <a:t>A principal is not liable for the torts of an independent contractor, unless:</a:t>
            </a:r>
          </a:p>
          <a:p>
            <a:pPr lvl="1"/>
            <a:r>
              <a:rPr lang="en-US" dirty="0"/>
              <a:t>The independent contractor was participating in an inherently dangerous activity</a:t>
            </a:r>
          </a:p>
          <a:p>
            <a:pPr lvl="1"/>
            <a:r>
              <a:rPr lang="en-US" dirty="0"/>
              <a:t>or performing a non-delegable duty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194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Joint venture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195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Joint venture</a:t>
            </a:r>
            <a:endParaRPr lang="en-US" dirty="0"/>
          </a:p>
          <a:p>
            <a:pPr lvl="0"/>
            <a:r>
              <a:rPr lang="en-US" dirty="0"/>
              <a:t>Each member is vicariously liable to outsiders </a:t>
            </a:r>
          </a:p>
          <a:p>
            <a:pPr lvl="1"/>
            <a:r>
              <a:rPr lang="en-US" dirty="0"/>
              <a:t>for conduct of their own members </a:t>
            </a:r>
          </a:p>
          <a:p>
            <a:pPr lvl="1"/>
            <a:r>
              <a:rPr lang="en-US" dirty="0"/>
              <a:t>within scope of the enterprise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196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Joint and several liability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197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Joint and several liability</a:t>
            </a:r>
            <a:endParaRPr lang="en-US" dirty="0"/>
          </a:p>
          <a:p>
            <a:pPr lvl="0"/>
            <a:r>
              <a:rPr lang="en-US" dirty="0"/>
              <a:t>When the actions of two people combine to cause one indivisible injury,</a:t>
            </a:r>
          </a:p>
          <a:p>
            <a:pPr lvl="1"/>
            <a:r>
              <a:rPr lang="en-US" dirty="0"/>
              <a:t> each defendant will be liable for the whole injury. </a:t>
            </a:r>
          </a:p>
          <a:p>
            <a:pPr lvl="0"/>
            <a:r>
              <a:rPr lang="en-US" dirty="0"/>
              <a:t>If the defendants' individual share of liability is ascertainable,</a:t>
            </a:r>
          </a:p>
          <a:p>
            <a:pPr lvl="1"/>
            <a:r>
              <a:rPr lang="en-US" dirty="0"/>
              <a:t> each defendant is only liable for his share.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198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Duty to mitigate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199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u="sng" dirty="0" smtClean="0"/>
              <a:t>General intent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Intentional infliction of emotional distress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Duty to mitigate</a:t>
            </a:r>
            <a:endParaRPr lang="en-US" dirty="0"/>
          </a:p>
          <a:p>
            <a:pPr lvl="0"/>
            <a:r>
              <a:rPr lang="en-US" dirty="0"/>
              <a:t>Plaintiffs have the duty to mitigate damages,</a:t>
            </a:r>
          </a:p>
          <a:p>
            <a:pPr lvl="1"/>
            <a:r>
              <a:rPr lang="en-US" dirty="0"/>
              <a:t> meaning that they must take action to avoid or minimize their damages. </a:t>
            </a:r>
          </a:p>
          <a:p>
            <a:pPr lvl="0"/>
            <a:r>
              <a:rPr lang="en-US" dirty="0"/>
              <a:t>If a plaintiff does not mitigate her damages, </a:t>
            </a:r>
          </a:p>
          <a:p>
            <a:pPr lvl="1"/>
            <a:r>
              <a:rPr lang="en-US" dirty="0"/>
              <a:t>she cannot recover additional damages caused by aggravation of her injury.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200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The collateral source rule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201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The collateral source rule </a:t>
            </a:r>
            <a:endParaRPr lang="en-US" dirty="0"/>
          </a:p>
          <a:p>
            <a:pPr lvl="0"/>
            <a:r>
              <a:rPr lang="en-US" dirty="0"/>
              <a:t>prevents a defendant from introducing evidence </a:t>
            </a:r>
          </a:p>
          <a:p>
            <a:pPr lvl="1"/>
            <a:r>
              <a:rPr lang="en-US" dirty="0"/>
              <a:t>that the plaintiff received financial assistance from other sources </a:t>
            </a:r>
          </a:p>
          <a:p>
            <a:pPr lvl="1"/>
            <a:r>
              <a:rPr lang="en-US" dirty="0"/>
              <a:t>(e.g. insurance), as a way to reduce the damage award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202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/>
              <a:t>Intentional infliction of emotional distress</a:t>
            </a:r>
            <a:endParaRPr lang="en-US" sz="2800" dirty="0"/>
          </a:p>
          <a:p>
            <a:pPr lvl="0"/>
            <a:r>
              <a:rPr lang="en-US" sz="2800" dirty="0"/>
              <a:t>Outrageous conduct which is intended to, </a:t>
            </a:r>
          </a:p>
          <a:p>
            <a:pPr lvl="1"/>
            <a:r>
              <a:rPr lang="en-US" dirty="0"/>
              <a:t>and does cause severe emotional distress</a:t>
            </a:r>
          </a:p>
          <a:p>
            <a:pPr lvl="0"/>
            <a:r>
              <a:rPr lang="en-US" sz="2800" dirty="0"/>
              <a:t>Must have suffered actual damages. </a:t>
            </a:r>
          </a:p>
          <a:p>
            <a:pPr lvl="0"/>
            <a:r>
              <a:rPr lang="en-US" sz="2800" dirty="0"/>
              <a:t>There need not be physical damages, </a:t>
            </a:r>
          </a:p>
          <a:p>
            <a:pPr lvl="1"/>
            <a:r>
              <a:rPr lang="en-US" dirty="0"/>
              <a:t>but there must be severe emotional distress. </a:t>
            </a:r>
          </a:p>
          <a:p>
            <a:pPr lvl="0"/>
            <a:r>
              <a:rPr lang="en-US" sz="2800" dirty="0" smtClean="0"/>
              <a:t>Punitive </a:t>
            </a:r>
            <a:r>
              <a:rPr lang="en-US" sz="2800" dirty="0"/>
              <a:t>damages where the defendant had an improper motive</a:t>
            </a:r>
            <a:r>
              <a:rPr lang="en-US" sz="2800" dirty="0" smtClean="0"/>
              <a:t>.</a:t>
            </a:r>
          </a:p>
          <a:p>
            <a:r>
              <a:rPr lang="en-US" sz="2000" dirty="0" smtClean="0"/>
              <a:t>Note: Recklessness may suffice for intent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3</a:t>
            </a:r>
            <a:r>
              <a:rPr lang="en-US" b="1" u="sng" baseline="30000" dirty="0" smtClean="0"/>
              <a:t>rd</a:t>
            </a:r>
            <a:r>
              <a:rPr lang="en-US" b="1" u="sng" dirty="0" smtClean="0"/>
              <a:t> party IIED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/>
              <a:t>3</a:t>
            </a:r>
            <a:r>
              <a:rPr lang="en-US" sz="2800" b="1" u="sng" baseline="30000" dirty="0"/>
              <a:t>rd</a:t>
            </a:r>
            <a:r>
              <a:rPr lang="en-US" sz="2800" b="1" u="sng" dirty="0"/>
              <a:t> party IIED</a:t>
            </a:r>
            <a:endParaRPr lang="en-US" sz="2800" dirty="0"/>
          </a:p>
          <a:p>
            <a:pPr lvl="0"/>
            <a:r>
              <a:rPr lang="en-US" sz="2800" dirty="0"/>
              <a:t>A bystander may recover for IIED </a:t>
            </a:r>
          </a:p>
          <a:p>
            <a:pPr lvl="0"/>
            <a:r>
              <a:rPr lang="en-US" sz="2800" dirty="0"/>
              <a:t>If the following elements are present:</a:t>
            </a:r>
          </a:p>
          <a:p>
            <a:pPr lvl="1"/>
            <a:r>
              <a:rPr lang="en-US" dirty="0"/>
              <a:t>The plaintiff was present when the incident occurred</a:t>
            </a:r>
          </a:p>
          <a:p>
            <a:pPr lvl="1"/>
            <a:r>
              <a:rPr lang="en-US" dirty="0"/>
              <a:t>The plaintiff is a close relative of injured part</a:t>
            </a:r>
          </a:p>
          <a:p>
            <a:pPr lvl="1"/>
            <a:r>
              <a:rPr lang="en-US" dirty="0"/>
              <a:t>The defendant knew that the plaintiff was present </a:t>
            </a:r>
          </a:p>
          <a:p>
            <a:pPr lvl="2"/>
            <a:r>
              <a:rPr lang="en-US" sz="2800" dirty="0"/>
              <a:t>and was a close relative of the injured party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Trespass to land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b="1" u="sng" dirty="0"/>
              <a:t>Trespass to land</a:t>
            </a:r>
            <a:endParaRPr lang="en-US" sz="2600" dirty="0"/>
          </a:p>
          <a:p>
            <a:pPr lvl="0"/>
            <a:r>
              <a:rPr lang="en-US" sz="2600" dirty="0"/>
              <a:t>Entry onto the land of another,</a:t>
            </a:r>
          </a:p>
          <a:p>
            <a:pPr lvl="1"/>
            <a:r>
              <a:rPr lang="en-US" sz="2600" dirty="0"/>
              <a:t> without permission, </a:t>
            </a:r>
          </a:p>
          <a:p>
            <a:pPr lvl="1"/>
            <a:r>
              <a:rPr lang="en-US" sz="2600" dirty="0"/>
              <a:t>with intent to enter the land </a:t>
            </a:r>
          </a:p>
          <a:p>
            <a:pPr lvl="1"/>
            <a:r>
              <a:rPr lang="en-US" sz="2600" dirty="0"/>
              <a:t>or by some abnormally dangerous activity. </a:t>
            </a:r>
          </a:p>
          <a:p>
            <a:pPr lvl="0"/>
            <a:r>
              <a:rPr lang="en-US" sz="2600" dirty="0"/>
              <a:t>The intent only refers to the intent to enter the property; </a:t>
            </a:r>
          </a:p>
          <a:p>
            <a:pPr lvl="1"/>
            <a:r>
              <a:rPr lang="en-US" sz="2600" dirty="0"/>
              <a:t>The defendant need not know that it is another's private property.</a:t>
            </a:r>
          </a:p>
          <a:p>
            <a:pPr lvl="0"/>
            <a:r>
              <a:rPr lang="en-US" sz="2600" dirty="0"/>
              <a:t>Damage is not required;</a:t>
            </a:r>
          </a:p>
          <a:p>
            <a:pPr lvl="1"/>
            <a:r>
              <a:rPr lang="en-US" sz="2600" dirty="0"/>
              <a:t> </a:t>
            </a:r>
            <a:r>
              <a:rPr lang="en-US" sz="2600" dirty="0" smtClean="0"/>
              <a:t>Nominal </a:t>
            </a:r>
            <a:r>
              <a:rPr lang="en-US" sz="2600" dirty="0"/>
              <a:t>damages possible</a:t>
            </a:r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Defenses &amp; privileged invasions of land &amp; chattel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/>
              <a:t>Defenses &amp; privileged invasions of land &amp; chattel</a:t>
            </a:r>
            <a:endParaRPr lang="en-US" sz="2800" dirty="0"/>
          </a:p>
          <a:p>
            <a:pPr lvl="0"/>
            <a:r>
              <a:rPr lang="en-US" sz="2800" dirty="0"/>
              <a:t>Consent is defense.</a:t>
            </a:r>
          </a:p>
          <a:p>
            <a:pPr lvl="0"/>
            <a:r>
              <a:rPr lang="en-US" sz="2800" dirty="0"/>
              <a:t> Can enter land to recover chattel if landowner is at fault.</a:t>
            </a:r>
          </a:p>
          <a:p>
            <a:pPr lvl="0"/>
            <a:r>
              <a:rPr lang="en-US" sz="2800" dirty="0"/>
              <a:t> Incomplete privilege where act of god or fault by 3</a:t>
            </a:r>
            <a:r>
              <a:rPr lang="en-US" sz="2800" baseline="30000" dirty="0"/>
              <a:t>rd</a:t>
            </a:r>
            <a:r>
              <a:rPr lang="en-US" sz="2800" dirty="0"/>
              <a:t> party.</a:t>
            </a:r>
          </a:p>
          <a:p>
            <a:pPr lvl="0"/>
            <a:r>
              <a:rPr lang="en-US" sz="2800" dirty="0"/>
              <a:t> Complete privilege to exclude or evict trespassing chattel.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Necessity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u="sng" dirty="0"/>
              <a:t>Necessity</a:t>
            </a:r>
            <a:endParaRPr lang="en-US" sz="2800" dirty="0"/>
          </a:p>
          <a:p>
            <a:pPr lvl="0"/>
            <a:r>
              <a:rPr lang="en-US" sz="2800" dirty="0"/>
              <a:t>Necessity is a defense to property torts </a:t>
            </a:r>
          </a:p>
          <a:p>
            <a:pPr lvl="1"/>
            <a:r>
              <a:rPr lang="en-US" dirty="0"/>
              <a:t>that applies when it is reasonably and apparently necessary </a:t>
            </a:r>
          </a:p>
          <a:p>
            <a:pPr lvl="1"/>
            <a:r>
              <a:rPr lang="en-US" dirty="0"/>
              <a:t>to prevent some greater degree of harm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endParaRPr lang="en-US" sz="2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u="sng" dirty="0"/>
              <a:t>General intent</a:t>
            </a:r>
            <a:endParaRPr lang="en-US" sz="2800" dirty="0"/>
          </a:p>
          <a:p>
            <a:pPr lvl="0"/>
            <a:r>
              <a:rPr lang="en-US" sz="2800" dirty="0"/>
              <a:t>When a defendant acts </a:t>
            </a:r>
          </a:p>
          <a:p>
            <a:pPr lvl="1"/>
            <a:r>
              <a:rPr lang="en-US" sz="2800" dirty="0"/>
              <a:t>without necessarily intending the resulting harm, </a:t>
            </a:r>
          </a:p>
          <a:p>
            <a:pPr lvl="1"/>
            <a:r>
              <a:rPr lang="en-US" sz="2800" dirty="0"/>
              <a:t>but knows with substantial certainty that such harm might occur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Public necessity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  <a:r>
              <a:rPr lang="en-US" sz="2800" b="1" u="sng" dirty="0"/>
              <a:t>Public necessity</a:t>
            </a:r>
            <a:endParaRPr lang="en-US" sz="2800" dirty="0"/>
          </a:p>
          <a:p>
            <a:pPr lvl="0"/>
            <a:r>
              <a:rPr lang="en-US" sz="2800" dirty="0"/>
              <a:t>When an individual acts for the public good </a:t>
            </a:r>
          </a:p>
          <a:p>
            <a:pPr lvl="1"/>
            <a:r>
              <a:rPr lang="en-US" dirty="0"/>
              <a:t>There are no damages recoverable from defendant</a:t>
            </a:r>
          </a:p>
          <a:p>
            <a:pPr lvl="1"/>
            <a:r>
              <a:rPr lang="en-US" dirty="0"/>
              <a:t> if the defense is successful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Private necessity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32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u="sng" dirty="0"/>
              <a:t>Private necessity</a:t>
            </a:r>
            <a:endParaRPr lang="en-US" sz="2800" dirty="0"/>
          </a:p>
          <a:p>
            <a:pPr lvl="0"/>
            <a:r>
              <a:rPr lang="en-US" sz="2800" dirty="0"/>
              <a:t>When an individual acts solely to benefit private interests ,</a:t>
            </a:r>
          </a:p>
          <a:p>
            <a:pPr lvl="1"/>
            <a:r>
              <a:rPr lang="en-US" dirty="0"/>
              <a:t>the defendant must pay for damage/injury</a:t>
            </a:r>
          </a:p>
          <a:p>
            <a:pPr lvl="1"/>
            <a:r>
              <a:rPr lang="en-US" dirty="0"/>
              <a:t> even when this defense is </a:t>
            </a:r>
            <a:r>
              <a:rPr lang="en-US" dirty="0" smtClean="0"/>
              <a:t>successful</a:t>
            </a:r>
            <a:endParaRPr lang="en-US" dirty="0"/>
          </a:p>
          <a:p>
            <a:r>
              <a:rPr lang="en-US" sz="2000" dirty="0" smtClean="0"/>
              <a:t>Note: Person is </a:t>
            </a:r>
            <a:r>
              <a:rPr lang="en-US" sz="2000" dirty="0"/>
              <a:t>not a</a:t>
            </a:r>
            <a:r>
              <a:rPr lang="en-US" sz="2000" dirty="0" smtClean="0"/>
              <a:t> trespasser, and </a:t>
            </a:r>
            <a:r>
              <a:rPr lang="en-US" sz="2000" dirty="0"/>
              <a:t>the </a:t>
            </a:r>
            <a:r>
              <a:rPr lang="en-US" sz="2000" dirty="0" smtClean="0"/>
              <a:t>“owner” </a:t>
            </a:r>
            <a:r>
              <a:rPr lang="en-US" sz="2000" dirty="0"/>
              <a:t>has no privilege to "protect his property" </a:t>
            </a:r>
            <a:r>
              <a:rPr lang="en-US" sz="2000" dirty="0" smtClean="0"/>
              <a:t>until </a:t>
            </a:r>
            <a:r>
              <a:rPr lang="en-US" sz="2000" dirty="0"/>
              <a:t>the dangerous situation has </a:t>
            </a:r>
            <a:r>
              <a:rPr lang="en-US" sz="2000" dirty="0" smtClean="0"/>
              <a:t>passed.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Trespass to chattel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34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u="sng" dirty="0"/>
              <a:t>Trespass to chattel</a:t>
            </a:r>
            <a:endParaRPr lang="en-US" sz="2800" dirty="0"/>
          </a:p>
          <a:p>
            <a:pPr lvl="0"/>
            <a:r>
              <a:rPr lang="en-US" sz="2800" dirty="0"/>
              <a:t>Intentional taking or damaging of personal property of another </a:t>
            </a:r>
          </a:p>
          <a:p>
            <a:pPr lvl="1"/>
            <a:r>
              <a:rPr lang="en-US" dirty="0"/>
              <a:t>without consent or legal justification.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Conversion of chattel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36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/>
              <a:t>Conversion of chattel</a:t>
            </a:r>
            <a:endParaRPr lang="en-US" sz="2800" dirty="0"/>
          </a:p>
          <a:p>
            <a:pPr lvl="0"/>
            <a:r>
              <a:rPr lang="en-US" sz="2800" dirty="0"/>
              <a:t>Intentional assumption of dominion over the chattel of another </a:t>
            </a:r>
          </a:p>
          <a:p>
            <a:pPr lvl="1"/>
            <a:r>
              <a:rPr lang="en-US" dirty="0"/>
              <a:t>without consent or legal justification.</a:t>
            </a:r>
          </a:p>
          <a:p>
            <a:pPr lvl="0"/>
            <a:r>
              <a:rPr lang="en-US" sz="2800" dirty="0"/>
              <a:t> Damages </a:t>
            </a:r>
            <a:r>
              <a:rPr lang="en-US" sz="2800" dirty="0" smtClean="0"/>
              <a:t>are full </a:t>
            </a:r>
            <a:r>
              <a:rPr lang="en-US" sz="2800" dirty="0"/>
              <a:t>value of the chattel at the time of the tort and for detention.</a:t>
            </a:r>
          </a:p>
          <a:p>
            <a:pPr lvl="0"/>
            <a:r>
              <a:rPr lang="en-US" sz="2800" dirty="0"/>
              <a:t>Can also seek </a:t>
            </a:r>
            <a:r>
              <a:rPr lang="en-US" sz="2800" dirty="0" smtClean="0"/>
              <a:t>replevin</a:t>
            </a:r>
          </a:p>
          <a:p>
            <a:pPr lvl="0"/>
            <a:r>
              <a:rPr lang="en-US" sz="2000" dirty="0" smtClean="0"/>
              <a:t>Defendant interfered with the plaintiff’s chattel to the degree that it warrants that the defendant to </a:t>
            </a:r>
            <a:r>
              <a:rPr lang="en-US" sz="2000" dirty="0"/>
              <a:t>p</a:t>
            </a:r>
            <a:r>
              <a:rPr lang="en-US" sz="2000" dirty="0" smtClean="0"/>
              <a:t>ay for the full value.</a:t>
            </a:r>
            <a:endParaRPr lang="en-US" sz="2000" dirty="0"/>
          </a:p>
          <a:p>
            <a:endParaRPr lang="en-US" sz="28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Defenses to intentional torts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38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Defenses to intentional torts</a:t>
            </a:r>
            <a:endParaRPr lang="en-US" dirty="0"/>
          </a:p>
          <a:p>
            <a:pPr lvl="0"/>
            <a:r>
              <a:rPr lang="en-US" dirty="0"/>
              <a:t>Consent</a:t>
            </a:r>
          </a:p>
          <a:p>
            <a:pPr lvl="0"/>
            <a:r>
              <a:rPr lang="en-US" dirty="0"/>
              <a:t>Self-defense</a:t>
            </a:r>
          </a:p>
          <a:p>
            <a:pPr lvl="0"/>
            <a:r>
              <a:rPr lang="en-US" dirty="0"/>
              <a:t>Defense of others</a:t>
            </a:r>
          </a:p>
          <a:p>
            <a:pPr lvl="0"/>
            <a:r>
              <a:rPr lang="en-US" dirty="0"/>
              <a:t>Defense of property</a:t>
            </a:r>
          </a:p>
          <a:p>
            <a:pPr lvl="0"/>
            <a:r>
              <a:rPr lang="en-US" dirty="0"/>
              <a:t>Necessity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39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u="sng" dirty="0" smtClean="0"/>
              <a:t>Specific intent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Self defense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40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Self defense</a:t>
            </a:r>
            <a:endParaRPr lang="en-US" dirty="0"/>
          </a:p>
          <a:p>
            <a:pPr lvl="0"/>
            <a:r>
              <a:rPr lang="en-US" dirty="0"/>
              <a:t>A person may use reasonable force if reasonably necessary. </a:t>
            </a:r>
          </a:p>
          <a:p>
            <a:pPr lvl="0"/>
            <a:r>
              <a:rPr lang="en-US" dirty="0"/>
              <a:t>No duty to retreat. </a:t>
            </a:r>
          </a:p>
          <a:p>
            <a:pPr lvl="0"/>
            <a:r>
              <a:rPr lang="en-US" dirty="0"/>
              <a:t>May use deadly force to avoid serious harm.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Defense of others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42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Defense of others</a:t>
            </a:r>
            <a:endParaRPr lang="en-US" dirty="0"/>
          </a:p>
          <a:p>
            <a:pPr lvl="0"/>
            <a:r>
              <a:rPr lang="en-US" dirty="0"/>
              <a:t>Only privileged if person being protected is privileged to defend themselves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Defense of chattel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44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Defense of chattel</a:t>
            </a:r>
            <a:endParaRPr lang="en-US" dirty="0"/>
          </a:p>
          <a:p>
            <a:pPr lvl="0"/>
            <a:r>
              <a:rPr lang="en-US" dirty="0"/>
              <a:t>May use reasonable non-deadly force to defend land or chattel. </a:t>
            </a:r>
          </a:p>
          <a:p>
            <a:pPr lvl="0"/>
            <a:r>
              <a:rPr lang="en-US" dirty="0"/>
              <a:t> If mechanical devices are used </a:t>
            </a:r>
          </a:p>
          <a:p>
            <a:pPr lvl="1"/>
            <a:r>
              <a:rPr lang="en-US" dirty="0"/>
              <a:t>must warn and only use reasonable force.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45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Recapture of chattel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46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Recapture of chattel</a:t>
            </a:r>
            <a:endParaRPr lang="en-US" dirty="0"/>
          </a:p>
          <a:p>
            <a:pPr lvl="0"/>
            <a:r>
              <a:rPr lang="en-US" dirty="0"/>
              <a:t>A person who has been tortuously disposed of chattel </a:t>
            </a:r>
          </a:p>
          <a:p>
            <a:pPr lvl="1"/>
            <a:r>
              <a:rPr lang="en-US" dirty="0"/>
              <a:t>is privileged to use reasonable force in recapture of those chattels.</a:t>
            </a:r>
          </a:p>
          <a:p>
            <a:pPr lvl="2"/>
            <a:r>
              <a:rPr lang="en-US" dirty="0"/>
              <a:t> Immediate right to possession.</a:t>
            </a:r>
          </a:p>
          <a:p>
            <a:pPr lvl="2"/>
            <a:r>
              <a:rPr lang="en-US" dirty="0"/>
              <a:t> Demand. </a:t>
            </a:r>
          </a:p>
          <a:p>
            <a:pPr lvl="2"/>
            <a:r>
              <a:rPr lang="en-US" dirty="0"/>
              <a:t>Fresh pursuit. </a:t>
            </a:r>
          </a:p>
          <a:p>
            <a:pPr lvl="2"/>
            <a:r>
              <a:rPr lang="en-US" dirty="0"/>
              <a:t>Holder at fault.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47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Shop keeper’s privilege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48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Shop keeper’s privilege</a:t>
            </a:r>
            <a:endParaRPr lang="en-US" dirty="0"/>
          </a:p>
          <a:p>
            <a:pPr lvl="0"/>
            <a:r>
              <a:rPr lang="en-US" dirty="0"/>
              <a:t>In most states, a shopkeeper is privileged to detain temporarily </a:t>
            </a:r>
          </a:p>
          <a:p>
            <a:pPr lvl="1"/>
            <a:r>
              <a:rPr lang="en-US" dirty="0"/>
              <a:t>for investigation if:</a:t>
            </a:r>
          </a:p>
          <a:p>
            <a:pPr lvl="2"/>
            <a:r>
              <a:rPr lang="en-US" dirty="0"/>
              <a:t> reasonable grounds to suspect person.</a:t>
            </a:r>
          </a:p>
          <a:p>
            <a:pPr lvl="2"/>
            <a:r>
              <a:rPr lang="en-US" dirty="0"/>
              <a:t> Detention on or near store.</a:t>
            </a:r>
          </a:p>
          <a:p>
            <a:pPr lvl="2"/>
            <a:r>
              <a:rPr lang="en-US" dirty="0"/>
              <a:t> Reasonable force.</a:t>
            </a:r>
          </a:p>
          <a:p>
            <a:pPr lvl="2"/>
            <a:r>
              <a:rPr lang="en-US" dirty="0"/>
              <a:t> Reasonable duration.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49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u="sng" dirty="0"/>
              <a:t>Specific intent</a:t>
            </a:r>
            <a:endParaRPr lang="en-US" sz="2800" dirty="0"/>
          </a:p>
          <a:p>
            <a:pPr lvl="0"/>
            <a:r>
              <a:rPr lang="en-US" sz="2800" dirty="0"/>
              <a:t>When a defendant acts </a:t>
            </a:r>
          </a:p>
          <a:p>
            <a:pPr lvl="1"/>
            <a:r>
              <a:rPr lang="en-US" sz="2800" dirty="0"/>
              <a:t>with the purpose of causing a certain consequence or harm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/>
              <a:t>Negligence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50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Negligence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51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Negligence</a:t>
            </a:r>
            <a:endParaRPr lang="en-US" dirty="0"/>
          </a:p>
          <a:p>
            <a:pPr lvl="0"/>
            <a:r>
              <a:rPr lang="en-US" dirty="0"/>
              <a:t>Failure to exercise that care and caution </a:t>
            </a:r>
          </a:p>
          <a:p>
            <a:pPr lvl="1"/>
            <a:r>
              <a:rPr lang="en-US" dirty="0"/>
              <a:t>which a reasonable and prudent person </a:t>
            </a:r>
          </a:p>
          <a:p>
            <a:pPr lvl="1"/>
            <a:r>
              <a:rPr lang="en-US" dirty="0"/>
              <a:t>would ordinarily exercise</a:t>
            </a:r>
          </a:p>
          <a:p>
            <a:pPr lvl="1"/>
            <a:r>
              <a:rPr lang="en-US" dirty="0"/>
              <a:t> under same or similar circumstances </a:t>
            </a:r>
          </a:p>
          <a:p>
            <a:pPr lvl="1"/>
            <a:r>
              <a:rPr lang="en-US" dirty="0"/>
              <a:t>causing damages to the plaintiff.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52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Duty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53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Duty</a:t>
            </a:r>
            <a:endParaRPr lang="en-US" dirty="0"/>
          </a:p>
          <a:p>
            <a:pPr lvl="0"/>
            <a:r>
              <a:rPr lang="en-US" dirty="0"/>
              <a:t>Duty is the duty of care owed to all foreseeable plaintiffs,</a:t>
            </a:r>
          </a:p>
          <a:p>
            <a:pPr lvl="1"/>
            <a:r>
              <a:rPr lang="en-US" dirty="0"/>
              <a:t> based upon the applicable standard of care:</a:t>
            </a:r>
          </a:p>
          <a:p>
            <a:pPr lvl="2"/>
            <a:r>
              <a:rPr lang="en-US" dirty="0"/>
              <a:t>The reasonable person</a:t>
            </a:r>
          </a:p>
          <a:p>
            <a:pPr lvl="2"/>
            <a:r>
              <a:rPr lang="en-US" dirty="0"/>
              <a:t>Professionals</a:t>
            </a:r>
          </a:p>
          <a:p>
            <a:pPr lvl="2"/>
            <a:r>
              <a:rPr lang="en-US" dirty="0"/>
              <a:t>Children</a:t>
            </a:r>
          </a:p>
          <a:p>
            <a:pPr lvl="2"/>
            <a:r>
              <a:rPr lang="en-US" dirty="0"/>
              <a:t>Owners/occupiers of land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54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To whom duty of care is owed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55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To whom duty of care is owed</a:t>
            </a:r>
            <a:endParaRPr lang="en-US" dirty="0"/>
          </a:p>
          <a:p>
            <a:pPr lvl="0"/>
            <a:r>
              <a:rPr lang="en-US" u="sng" dirty="0"/>
              <a:t>Cardozo/Majority View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A plaintiff can recover if he was in the foreseeable zone of danger, </a:t>
            </a:r>
          </a:p>
          <a:p>
            <a:pPr lvl="2"/>
            <a:r>
              <a:rPr lang="en-US" dirty="0"/>
              <a:t>meaning that a reasonable person would have foreseen</a:t>
            </a:r>
          </a:p>
          <a:p>
            <a:pPr lvl="2"/>
            <a:r>
              <a:rPr lang="en-US" dirty="0"/>
              <a:t> a risk of injury under the circumstances</a:t>
            </a:r>
          </a:p>
          <a:p>
            <a:pPr lvl="0"/>
            <a:r>
              <a:rPr lang="en-US" u="sng" dirty="0"/>
              <a:t>Andrews/Minority View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Everyone is a foreseeable plaintiff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56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The reasonable person standard of care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57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The reasonable person standard of care</a:t>
            </a:r>
            <a:endParaRPr lang="en-US" dirty="0"/>
          </a:p>
          <a:p>
            <a:pPr lvl="0"/>
            <a:r>
              <a:rPr lang="en-US" dirty="0"/>
              <a:t>An objective standard that considers </a:t>
            </a:r>
          </a:p>
          <a:p>
            <a:pPr lvl="1"/>
            <a:r>
              <a:rPr lang="en-US" dirty="0"/>
              <a:t>what type of behavior an average person would exhibit</a:t>
            </a:r>
          </a:p>
          <a:p>
            <a:pPr lvl="1"/>
            <a:r>
              <a:rPr lang="en-US" dirty="0"/>
              <a:t> under the same or similar circumstances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58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The standard of care for children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59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Transferred intent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The standard of care for children</a:t>
            </a:r>
            <a:endParaRPr lang="en-US" dirty="0"/>
          </a:p>
          <a:p>
            <a:pPr lvl="0"/>
            <a:r>
              <a:rPr lang="en-US" dirty="0"/>
              <a:t>Is subjective,</a:t>
            </a:r>
          </a:p>
          <a:p>
            <a:pPr lvl="1"/>
            <a:r>
              <a:rPr lang="en-US" dirty="0"/>
              <a:t> holding children to the standard of a child </a:t>
            </a:r>
          </a:p>
          <a:p>
            <a:pPr lvl="1"/>
            <a:r>
              <a:rPr lang="en-US" dirty="0"/>
              <a:t>of like age, education, intelligence, and experience</a:t>
            </a:r>
          </a:p>
          <a:p>
            <a:pPr lvl="0"/>
            <a:r>
              <a:rPr lang="en-US" dirty="0"/>
              <a:t>When a child engages in an activity that is usually only performed by adults, </a:t>
            </a:r>
          </a:p>
          <a:p>
            <a:pPr lvl="1"/>
            <a:r>
              <a:rPr lang="en-US" dirty="0"/>
              <a:t>she will be held to the same standard as an adult,</a:t>
            </a:r>
          </a:p>
          <a:p>
            <a:pPr lvl="2"/>
            <a:r>
              <a:rPr lang="en-US" dirty="0"/>
              <a:t> e.g. when flying a plane or driving a motorized vehicle.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60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The common carrier/inn-keeper standard of care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61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The common carrier/inn-keeper standard of care</a:t>
            </a:r>
            <a:endParaRPr lang="en-US" dirty="0"/>
          </a:p>
          <a:p>
            <a:pPr lvl="0"/>
            <a:r>
              <a:rPr lang="en-US" dirty="0"/>
              <a:t>Is a high standard of care that holds common carriers/innkeepers </a:t>
            </a:r>
          </a:p>
          <a:p>
            <a:pPr lvl="1"/>
            <a:r>
              <a:rPr lang="en-US" dirty="0"/>
              <a:t>liable for even the slightest bit of negligence </a:t>
            </a:r>
          </a:p>
          <a:p>
            <a:pPr lvl="1"/>
            <a:r>
              <a:rPr lang="en-US" dirty="0"/>
              <a:t>that causes harm to passengers/guests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62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The standard of care applicable to owners/occupiers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63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The standard of care applicable to owners/occupiers</a:t>
            </a:r>
            <a:endParaRPr lang="en-US" dirty="0"/>
          </a:p>
          <a:p>
            <a:pPr lvl="0"/>
            <a:r>
              <a:rPr lang="en-US" dirty="0"/>
              <a:t>Depends on the status of plaintiff</a:t>
            </a:r>
          </a:p>
          <a:p>
            <a:pPr lvl="1"/>
            <a:r>
              <a:rPr lang="en-US" dirty="0"/>
              <a:t> (e.g. trespassers, child trespassers, licensees and invitees).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64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Duty owed to trespassers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65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Duty owed to trespassers</a:t>
            </a:r>
            <a:endParaRPr lang="en-US" dirty="0"/>
          </a:p>
          <a:p>
            <a:pPr lvl="0"/>
            <a:r>
              <a:rPr lang="en-US" dirty="0"/>
              <a:t>No duty is owed to an undiscovered trespasser.</a:t>
            </a:r>
          </a:p>
          <a:p>
            <a:pPr lvl="0"/>
            <a:r>
              <a:rPr lang="en-US" dirty="0"/>
              <a:t> A landowner owes a duty to discovered and anticipated trespassers</a:t>
            </a:r>
          </a:p>
          <a:p>
            <a:pPr lvl="1"/>
            <a:r>
              <a:rPr lang="en-US" dirty="0"/>
              <a:t> to warn and make safe concealed artificial conditions</a:t>
            </a:r>
          </a:p>
          <a:p>
            <a:pPr lvl="2"/>
            <a:r>
              <a:rPr lang="en-US" dirty="0"/>
              <a:t> known to the landowner. </a:t>
            </a:r>
          </a:p>
          <a:p>
            <a:pPr lvl="1"/>
            <a:r>
              <a:rPr lang="en-US" dirty="0"/>
              <a:t>Landowners must also use reasonable care</a:t>
            </a:r>
          </a:p>
          <a:p>
            <a:pPr lvl="2"/>
            <a:r>
              <a:rPr lang="en-US" dirty="0"/>
              <a:t> in the exercise of active operations on the property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66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Attractive nuisance doctrine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67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Attractive nuisance doctrine</a:t>
            </a:r>
            <a:endParaRPr lang="en-US" dirty="0"/>
          </a:p>
          <a:p>
            <a:pPr lvl="0"/>
            <a:r>
              <a:rPr lang="en-US" dirty="0"/>
              <a:t>Children are known or likely to trespass</a:t>
            </a:r>
          </a:p>
          <a:p>
            <a:pPr lvl="0"/>
            <a:r>
              <a:rPr lang="en-US" dirty="0"/>
              <a:t>Landowner knows that a dangerous condition exists</a:t>
            </a:r>
          </a:p>
          <a:p>
            <a:pPr lvl="0"/>
            <a:r>
              <a:rPr lang="en-US" dirty="0"/>
              <a:t>Risk to child outweighs burden</a:t>
            </a:r>
          </a:p>
          <a:p>
            <a:pPr lvl="0"/>
            <a:r>
              <a:rPr lang="en-US" dirty="0"/>
              <a:t>Children don’t realize the danger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68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Duty owed to licensee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69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b="1" u="sng" dirty="0"/>
              <a:t>Transferred intent</a:t>
            </a:r>
            <a:endParaRPr lang="en-US" sz="3000" dirty="0"/>
          </a:p>
          <a:p>
            <a:pPr lvl="0"/>
            <a:r>
              <a:rPr lang="en-US" sz="3000" dirty="0"/>
              <a:t>Applies when a defendant:</a:t>
            </a:r>
          </a:p>
          <a:p>
            <a:pPr lvl="1"/>
            <a:r>
              <a:rPr lang="en-US" sz="3000" dirty="0"/>
              <a:t> Intended to commit a tort against one person </a:t>
            </a:r>
          </a:p>
          <a:p>
            <a:pPr lvl="2"/>
            <a:r>
              <a:rPr lang="en-US" sz="3000" dirty="0"/>
              <a:t>but committed a tort against a different person</a:t>
            </a:r>
          </a:p>
          <a:p>
            <a:pPr lvl="1"/>
            <a:r>
              <a:rPr lang="en-US" sz="3000" dirty="0"/>
              <a:t>Intended to commit a particular tort </a:t>
            </a:r>
          </a:p>
          <a:p>
            <a:pPr lvl="2"/>
            <a:r>
              <a:rPr lang="en-US" sz="3000" dirty="0"/>
              <a:t>but committed a different tort against the same person </a:t>
            </a:r>
          </a:p>
          <a:p>
            <a:pPr lvl="2"/>
            <a:r>
              <a:rPr lang="en-US" sz="3000" dirty="0"/>
              <a:t>or different person</a:t>
            </a:r>
          </a:p>
          <a:p>
            <a:pPr lvl="0"/>
            <a:r>
              <a:rPr lang="en-US" sz="3000" dirty="0"/>
              <a:t>Note: Transferred intent is only applicable for assault, battery, false imprisonment, and trespass.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/>
              <a:t>Duty owed to licensee</a:t>
            </a:r>
            <a:endParaRPr lang="en-US" dirty="0"/>
          </a:p>
          <a:p>
            <a:pPr lvl="0"/>
            <a:r>
              <a:rPr lang="en-US" dirty="0"/>
              <a:t>A licensee is a person who enters property, </a:t>
            </a:r>
          </a:p>
          <a:p>
            <a:pPr lvl="1"/>
            <a:r>
              <a:rPr lang="en-US" dirty="0"/>
              <a:t>for his own benefit, </a:t>
            </a:r>
          </a:p>
          <a:p>
            <a:pPr lvl="1"/>
            <a:r>
              <a:rPr lang="en-US" dirty="0"/>
              <a:t>with the permission of the landowner. </a:t>
            </a:r>
          </a:p>
          <a:p>
            <a:pPr lvl="0"/>
            <a:r>
              <a:rPr lang="en-US" dirty="0"/>
              <a:t>A landowner has a duty to warn of any dangerous condition</a:t>
            </a:r>
          </a:p>
          <a:p>
            <a:pPr lvl="1"/>
            <a:r>
              <a:rPr lang="en-US" dirty="0"/>
              <a:t> known to him that the licensee is unlikely to discover on her own, </a:t>
            </a:r>
          </a:p>
          <a:p>
            <a:pPr lvl="1"/>
            <a:r>
              <a:rPr lang="en-US" dirty="0"/>
              <a:t>and to use reasonable care in operations on the premises. </a:t>
            </a:r>
          </a:p>
          <a:p>
            <a:r>
              <a:rPr lang="en-US" dirty="0"/>
              <a:t>Note: There is no duty to inspect or repair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70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Invitees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71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Invitees</a:t>
            </a:r>
            <a:endParaRPr lang="en-US" dirty="0"/>
          </a:p>
          <a:p>
            <a:pPr lvl="0"/>
            <a:r>
              <a:rPr lang="en-US" dirty="0"/>
              <a:t>A person who goes onto the land</a:t>
            </a:r>
          </a:p>
          <a:p>
            <a:pPr lvl="1"/>
            <a:r>
              <a:rPr lang="en-US" dirty="0"/>
              <a:t> in furtherance of the owner’s business</a:t>
            </a:r>
          </a:p>
          <a:p>
            <a:pPr lvl="0"/>
            <a:r>
              <a:rPr lang="en-US" dirty="0"/>
              <a:t>Inspect, warn of, make safe</a:t>
            </a:r>
          </a:p>
          <a:p>
            <a:pPr lvl="1"/>
            <a:r>
              <a:rPr lang="en-US" dirty="0"/>
              <a:t>Indoors and outdoors</a:t>
            </a:r>
          </a:p>
          <a:p>
            <a:pPr lvl="0"/>
            <a:r>
              <a:rPr lang="en-US" dirty="0"/>
              <a:t>reasonable care to protect its customers against</a:t>
            </a:r>
          </a:p>
          <a:p>
            <a:pPr lvl="1"/>
            <a:r>
              <a:rPr lang="en-US" dirty="0"/>
              <a:t> the foreseeable harmful/criminal acts of third persons or animals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72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Landowner / Independent Contractor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78871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Ordinarily, someone who hires an independent contractor would not be vicariously liable for the contractor's negligence.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a landowner who holds his land open to the public has a </a:t>
            </a:r>
            <a:r>
              <a:rPr lang="en-US" dirty="0" smtClean="0"/>
              <a:t>non-delegable </a:t>
            </a:r>
            <a:r>
              <a:rPr lang="en-US" dirty="0"/>
              <a:t>duty to keep the premises safe for business visitors. </a:t>
            </a:r>
            <a:endParaRPr lang="en-US" dirty="0" smtClean="0"/>
          </a:p>
          <a:p>
            <a:r>
              <a:rPr lang="en-US" dirty="0" smtClean="0"/>
              <a:t>Such </a:t>
            </a:r>
            <a:r>
              <a:rPr lang="en-US" dirty="0"/>
              <a:t>a landowner is liable for any negligence that causes a guest to be injured by unsafe conditions on the premises, even the negligence of an independent contractor.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576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Affirmative duties to act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75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Affirmative duties to act</a:t>
            </a:r>
            <a:endParaRPr lang="en-US" dirty="0"/>
          </a:p>
          <a:p>
            <a:pPr lvl="0"/>
            <a:r>
              <a:rPr lang="en-US" dirty="0"/>
              <a:t>Generally, there are no affirmative duties to act. </a:t>
            </a:r>
          </a:p>
          <a:p>
            <a:pPr lvl="0"/>
            <a:r>
              <a:rPr lang="en-US" dirty="0"/>
              <a:t>However,</a:t>
            </a:r>
          </a:p>
          <a:p>
            <a:pPr lvl="1"/>
            <a:r>
              <a:rPr lang="en-US" dirty="0"/>
              <a:t> if one assumes a duty, </a:t>
            </a:r>
          </a:p>
          <a:p>
            <a:pPr lvl="1"/>
            <a:r>
              <a:rPr lang="en-US" dirty="0"/>
              <a:t>the peril was created by one's own act, </a:t>
            </a:r>
          </a:p>
          <a:p>
            <a:r>
              <a:rPr lang="en-US" dirty="0"/>
              <a:t>or a special relationship exists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76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Res ipsa loquitor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77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Res ipsa loquitor</a:t>
            </a:r>
            <a:endParaRPr lang="en-US" dirty="0"/>
          </a:p>
          <a:p>
            <a:pPr lvl="0"/>
            <a:r>
              <a:rPr lang="en-US" dirty="0"/>
              <a:t>An occurrence that does not normally take place </a:t>
            </a:r>
          </a:p>
          <a:p>
            <a:pPr lvl="1"/>
            <a:r>
              <a:rPr lang="en-US" dirty="0"/>
              <a:t>in the absence of someone’ s negligence. </a:t>
            </a:r>
          </a:p>
          <a:p>
            <a:pPr lvl="1"/>
            <a:r>
              <a:rPr lang="en-US" dirty="0"/>
              <a:t>The instrumentality causing the harm</a:t>
            </a:r>
          </a:p>
          <a:p>
            <a:pPr lvl="2"/>
            <a:r>
              <a:rPr lang="en-US" dirty="0"/>
              <a:t> is an exclusive control of the defendant.</a:t>
            </a:r>
          </a:p>
          <a:p>
            <a:pPr lvl="1"/>
            <a:r>
              <a:rPr lang="en-US" dirty="0"/>
              <a:t> Plaintiff nor 3</a:t>
            </a:r>
            <a:r>
              <a:rPr lang="en-US" baseline="30000" dirty="0"/>
              <a:t>rd</a:t>
            </a:r>
            <a:r>
              <a:rPr lang="en-US" dirty="0"/>
              <a:t> party did not contribute to his own harm.</a:t>
            </a:r>
          </a:p>
          <a:p>
            <a:pPr lvl="0"/>
            <a:r>
              <a:rPr lang="en-US" dirty="0"/>
              <a:t>Jury is free to reject this </a:t>
            </a:r>
            <a:r>
              <a:rPr lang="en-US" dirty="0" smtClean="0"/>
              <a:t>inference.</a:t>
            </a:r>
          </a:p>
          <a:p>
            <a:pPr lvl="0"/>
            <a:r>
              <a:rPr lang="en-US" sz="2000" dirty="0"/>
              <a:t>Note:  plaintiff </a:t>
            </a:r>
            <a:r>
              <a:rPr lang="en-US" sz="2000" dirty="0" smtClean="0"/>
              <a:t>still </a:t>
            </a:r>
            <a:r>
              <a:rPr lang="en-US" sz="2000" dirty="0"/>
              <a:t>has to prove the last two elements, i.e. (iii) causation and (iv) </a:t>
            </a:r>
            <a:r>
              <a:rPr lang="en-US" sz="2000" dirty="0" smtClean="0"/>
              <a:t>damages</a:t>
            </a:r>
            <a:endParaRPr lang="en-US" sz="2000" dirty="0"/>
          </a:p>
          <a:p>
            <a:r>
              <a:rPr lang="en-US" sz="2000" dirty="0" smtClean="0"/>
              <a:t>Note: Defendant can rebut this presumption.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78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Negligence per 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79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Consent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Negligence per se</a:t>
            </a:r>
            <a:endParaRPr lang="en-US" dirty="0"/>
          </a:p>
          <a:p>
            <a:pPr lvl="0"/>
            <a:r>
              <a:rPr lang="en-US" dirty="0"/>
              <a:t>The standard of care is set by the statute rather than </a:t>
            </a:r>
            <a:r>
              <a:rPr lang="en-US" dirty="0" smtClean="0"/>
              <a:t>i.e. the  </a:t>
            </a:r>
            <a:r>
              <a:rPr lang="en-US" dirty="0"/>
              <a:t>“reasonable person” </a:t>
            </a:r>
            <a:r>
              <a:rPr lang="en-US" dirty="0" smtClean="0"/>
              <a:t>standard. In order to prevail the plaintiff must show that:</a:t>
            </a:r>
            <a:endParaRPr lang="en-US" dirty="0"/>
          </a:p>
          <a:p>
            <a:pPr lvl="0"/>
            <a:r>
              <a:rPr lang="en-US" dirty="0" smtClean="0"/>
              <a:t>The defendant violated a safety statute, </a:t>
            </a:r>
            <a:endParaRPr lang="en-US" dirty="0"/>
          </a:p>
          <a:p>
            <a:pPr lvl="0"/>
            <a:r>
              <a:rPr lang="en-US" dirty="0" smtClean="0"/>
              <a:t>Which the </a:t>
            </a:r>
            <a:r>
              <a:rPr lang="en-US" dirty="0"/>
              <a:t>purpose was to protect a class of people </a:t>
            </a:r>
          </a:p>
          <a:p>
            <a:pPr lvl="1"/>
            <a:r>
              <a:rPr lang="en-US" dirty="0"/>
              <a:t>of which plaintiff is a member from the type of injury suffered. </a:t>
            </a:r>
          </a:p>
          <a:p>
            <a:pPr lvl="0"/>
            <a:r>
              <a:rPr lang="en-US" dirty="0"/>
              <a:t>Violation was inexcusable.</a:t>
            </a:r>
          </a:p>
          <a:p>
            <a:r>
              <a:rPr lang="en-US" sz="2200" dirty="0"/>
              <a:t>Note</a:t>
            </a:r>
            <a:r>
              <a:rPr lang="en-US" sz="2200" dirty="0" smtClean="0"/>
              <a:t>: Plaintiff must show causation </a:t>
            </a:r>
            <a:r>
              <a:rPr lang="en-US" sz="2200" dirty="0"/>
              <a:t>and damages</a:t>
            </a:r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80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Breach of duty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81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Breach of duty</a:t>
            </a:r>
            <a:endParaRPr lang="en-US" dirty="0"/>
          </a:p>
          <a:p>
            <a:pPr lvl="0"/>
            <a:r>
              <a:rPr lang="en-US" dirty="0"/>
              <a:t>Failure to follow through on a duty imposed by law </a:t>
            </a:r>
          </a:p>
          <a:p>
            <a:pPr lvl="1"/>
            <a:r>
              <a:rPr lang="en-US" dirty="0"/>
              <a:t>or failure to meet the applicable standard of care </a:t>
            </a:r>
          </a:p>
          <a:p>
            <a:pPr lvl="1"/>
            <a:r>
              <a:rPr lang="en-US" dirty="0"/>
              <a:t>constitutes a breach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82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Causation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83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Causation</a:t>
            </a:r>
            <a:endParaRPr lang="en-US" dirty="0"/>
          </a:p>
          <a:p>
            <a:pPr lvl="0"/>
            <a:r>
              <a:rPr lang="en-US" dirty="0"/>
              <a:t>requires the establishment of:</a:t>
            </a:r>
          </a:p>
          <a:p>
            <a:pPr lvl="1"/>
            <a:r>
              <a:rPr lang="en-US" dirty="0"/>
              <a:t>Actual cause and Proximate cause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84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Actual causation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85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Actual causation</a:t>
            </a:r>
            <a:endParaRPr lang="en-US" dirty="0"/>
          </a:p>
          <a:p>
            <a:pPr lvl="0"/>
            <a:r>
              <a:rPr lang="en-US" dirty="0"/>
              <a:t>. There are two test:</a:t>
            </a:r>
          </a:p>
          <a:p>
            <a:pPr lvl="1"/>
            <a:r>
              <a:rPr lang="en-US" u="sng" dirty="0"/>
              <a:t>"But for" test</a:t>
            </a:r>
            <a:r>
              <a:rPr lang="en-US" dirty="0"/>
              <a:t>: Would the injury have occurred “but for” the defendant's actions?</a:t>
            </a:r>
          </a:p>
          <a:p>
            <a:pPr lvl="1"/>
            <a:r>
              <a:rPr lang="en-US" u="sng" dirty="0"/>
              <a:t>Substantial factor test</a:t>
            </a:r>
            <a:r>
              <a:rPr lang="en-US" dirty="0"/>
              <a:t>: If an injury can be attributed to multiple causes,</a:t>
            </a:r>
          </a:p>
          <a:p>
            <a:pPr lvl="2"/>
            <a:r>
              <a:rPr lang="en-US" dirty="0"/>
              <a:t> actual cause is determined by asking whether the actions </a:t>
            </a:r>
          </a:p>
          <a:p>
            <a:pPr lvl="2"/>
            <a:r>
              <a:rPr lang="en-US" dirty="0"/>
              <a:t>were a substantial factor in bringing about the injury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86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Proximate cause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87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Proximate cause</a:t>
            </a:r>
            <a:endParaRPr lang="en-US" dirty="0"/>
          </a:p>
          <a:p>
            <a:pPr lvl="0"/>
            <a:r>
              <a:rPr lang="en-US" dirty="0"/>
              <a:t>The foreseeability test analyzes whether a defendant could have foreseen </a:t>
            </a:r>
          </a:p>
          <a:p>
            <a:pPr lvl="1"/>
            <a:r>
              <a:rPr lang="en-US" dirty="0"/>
              <a:t>that an injury would occur as a result of his actions,</a:t>
            </a:r>
          </a:p>
          <a:p>
            <a:pPr lvl="0"/>
            <a:r>
              <a:rPr lang="en-US" dirty="0"/>
              <a:t> Not liable for the unforeseeable results of his actions.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88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Intervening events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89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u="sng" dirty="0"/>
              <a:t>Consent</a:t>
            </a:r>
            <a:endParaRPr lang="en-US" sz="2800" dirty="0"/>
          </a:p>
          <a:p>
            <a:pPr lvl="0"/>
            <a:r>
              <a:rPr lang="en-US" sz="2800" dirty="0"/>
              <a:t>There is actual, apparent or consent implied by law. </a:t>
            </a:r>
          </a:p>
          <a:p>
            <a:pPr lvl="0"/>
            <a:r>
              <a:rPr lang="en-US" sz="2800" dirty="0"/>
              <a:t>Not a defense when; vitiated, fraud, duress, mistake, or incapacitated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Intervening events</a:t>
            </a:r>
            <a:endParaRPr lang="en-US" dirty="0"/>
          </a:p>
          <a:p>
            <a:pPr lvl="0"/>
            <a:r>
              <a:rPr lang="en-US" dirty="0"/>
              <a:t>Defendant is liable when a foreseeable intervening cause </a:t>
            </a:r>
          </a:p>
          <a:p>
            <a:pPr lvl="1"/>
            <a:r>
              <a:rPr lang="en-US" dirty="0"/>
              <a:t>combines with the defendant's </a:t>
            </a:r>
          </a:p>
          <a:p>
            <a:pPr lvl="0"/>
            <a:r>
              <a:rPr lang="en-US" dirty="0"/>
              <a:t>but not when there is an independent and unforeseeable intervening cause </a:t>
            </a:r>
          </a:p>
          <a:p>
            <a:r>
              <a:rPr lang="en-US" dirty="0"/>
              <a:t>which results in an unforeseeable injury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90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Negligence concurrent liability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91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Negligence concurrent liability</a:t>
            </a:r>
            <a:endParaRPr lang="en-US" dirty="0"/>
          </a:p>
          <a:p>
            <a:pPr lvl="0"/>
            <a:r>
              <a:rPr lang="en-US" dirty="0"/>
              <a:t>When two defendant's negligent acts unites</a:t>
            </a:r>
          </a:p>
          <a:p>
            <a:pPr lvl="1"/>
            <a:r>
              <a:rPr lang="en-US" dirty="0"/>
              <a:t>the acts of both defendants will be considered the cause of at least part of the harm, </a:t>
            </a:r>
          </a:p>
          <a:p>
            <a:pPr lvl="1"/>
            <a:r>
              <a:rPr lang="en-US" dirty="0"/>
              <a:t>and the defendants will be held jointly and severally liable. </a:t>
            </a:r>
          </a:p>
          <a:p>
            <a:pPr lvl="0"/>
            <a:r>
              <a:rPr lang="en-US" dirty="0"/>
              <a:t>The effect is that both companies are liable for the entire amount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92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3</a:t>
            </a:r>
            <a:r>
              <a:rPr lang="en-US" b="1" u="sng" baseline="30000" dirty="0" smtClean="0"/>
              <a:t>rd</a:t>
            </a:r>
            <a:r>
              <a:rPr lang="en-US" b="1" u="sng" dirty="0" smtClean="0"/>
              <a:t> party negligence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93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3</a:t>
            </a:r>
            <a:r>
              <a:rPr lang="en-US" b="1" u="sng" baseline="30000" dirty="0"/>
              <a:t>rd</a:t>
            </a:r>
            <a:r>
              <a:rPr lang="en-US" b="1" u="sng" dirty="0"/>
              <a:t> party negligence</a:t>
            </a:r>
            <a:endParaRPr lang="en-US" dirty="0"/>
          </a:p>
          <a:p>
            <a:pPr lvl="0"/>
            <a:r>
              <a:rPr lang="en-US" dirty="0"/>
              <a:t>A negligent tortfeasor is not generally liable for the criminal acts of third parties </a:t>
            </a:r>
          </a:p>
          <a:p>
            <a:pPr lvl="1"/>
            <a:r>
              <a:rPr lang="en-US" dirty="0"/>
              <a:t>made possible by his negligence, </a:t>
            </a:r>
          </a:p>
          <a:p>
            <a:pPr lvl="0"/>
            <a:r>
              <a:rPr lang="en-US" dirty="0"/>
              <a:t>but there is an exception when the tortfeasor should have realized the likelihood of the crime</a:t>
            </a:r>
          </a:p>
          <a:p>
            <a:pPr lvl="1"/>
            <a:r>
              <a:rPr lang="en-US" dirty="0"/>
              <a:t> at the time of his negligence.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94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Children and torts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95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Children and torts</a:t>
            </a:r>
            <a:endParaRPr lang="en-US" dirty="0"/>
          </a:p>
          <a:p>
            <a:pPr lvl="0"/>
            <a:r>
              <a:rPr lang="en-US" dirty="0"/>
              <a:t>Children as young as four have been found capable of forming a tortious intent</a:t>
            </a:r>
          </a:p>
          <a:p>
            <a:pPr lvl="0"/>
            <a:r>
              <a:rPr lang="en-US" dirty="0"/>
              <a:t>Held to the standard of care of "a reasonable child"</a:t>
            </a:r>
          </a:p>
          <a:p>
            <a:pPr lvl="1"/>
            <a:r>
              <a:rPr lang="en-US" dirty="0"/>
              <a:t> of the same age, training, maturity, experience, and intelligence.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96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Rescuers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97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Rescuers </a:t>
            </a:r>
            <a:endParaRPr lang="en-US" dirty="0"/>
          </a:p>
          <a:p>
            <a:pPr lvl="0"/>
            <a:r>
              <a:rPr lang="en-US" dirty="0"/>
              <a:t>Rescuers are generally foreseeable plaintiffs.</a:t>
            </a:r>
          </a:p>
          <a:p>
            <a:pPr lvl="0"/>
            <a:r>
              <a:rPr lang="en-US" dirty="0"/>
              <a:t> If a defendant negligently puts herself or another in peril,</a:t>
            </a:r>
          </a:p>
          <a:p>
            <a:r>
              <a:rPr lang="en-US" dirty="0"/>
              <a:t> she will be liable to a person injured while attempting a rescue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98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Parent’s duties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99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2270</TotalTime>
  <Words>4735</Words>
  <Application>Microsoft Office PowerPoint</Application>
  <PresentationFormat>On-screen Show (4:3)</PresentationFormat>
  <Paragraphs>1023</Paragraphs>
  <Slides>202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202</vt:i4>
      </vt:variant>
    </vt:vector>
  </HeadingPairs>
  <TitlesOfParts>
    <vt:vector size="203" baseType="lpstr">
      <vt:lpstr>Office Theme</vt:lpstr>
      <vt:lpstr>Intentional torts </vt:lpstr>
      <vt:lpstr>General intent </vt:lpstr>
      <vt:lpstr>PowerPoint Presentation</vt:lpstr>
      <vt:lpstr>Specific intent </vt:lpstr>
      <vt:lpstr>PowerPoint Presentation</vt:lpstr>
      <vt:lpstr>Transferred intent </vt:lpstr>
      <vt:lpstr>PowerPoint Presentation</vt:lpstr>
      <vt:lpstr>Consent </vt:lpstr>
      <vt:lpstr>PowerPoint Presentation</vt:lpstr>
      <vt:lpstr>Implied consent </vt:lpstr>
      <vt:lpstr>PowerPoint Presentation</vt:lpstr>
      <vt:lpstr>Battery </vt:lpstr>
      <vt:lpstr>PowerPoint Presentation</vt:lpstr>
      <vt:lpstr>Assault </vt:lpstr>
      <vt:lpstr>PowerPoint Presentation</vt:lpstr>
      <vt:lpstr>False imprisonment </vt:lpstr>
      <vt:lpstr>PowerPoint Presentation</vt:lpstr>
      <vt:lpstr>Privilege of arrest </vt:lpstr>
      <vt:lpstr>PowerPoint Presentation</vt:lpstr>
      <vt:lpstr>Intentional infliction of emotional distress </vt:lpstr>
      <vt:lpstr>PowerPoint Presentation</vt:lpstr>
      <vt:lpstr>3rd party IIED </vt:lpstr>
      <vt:lpstr>PowerPoint Presentation</vt:lpstr>
      <vt:lpstr>Trespass to land </vt:lpstr>
      <vt:lpstr>PowerPoint Presentation</vt:lpstr>
      <vt:lpstr>Defenses &amp; privileged invasions of land &amp; chattel </vt:lpstr>
      <vt:lpstr>PowerPoint Presentation</vt:lpstr>
      <vt:lpstr>Necessity </vt:lpstr>
      <vt:lpstr>PowerPoint Presentation</vt:lpstr>
      <vt:lpstr>Public necessity</vt:lpstr>
      <vt:lpstr>PowerPoint Presentation</vt:lpstr>
      <vt:lpstr>Private necessity </vt:lpstr>
      <vt:lpstr>PowerPoint Presentation</vt:lpstr>
      <vt:lpstr>Trespass to chattel </vt:lpstr>
      <vt:lpstr>PowerPoint Presentation</vt:lpstr>
      <vt:lpstr>Conversion of chattel </vt:lpstr>
      <vt:lpstr>PowerPoint Presentation</vt:lpstr>
      <vt:lpstr>Defenses to intentional torts </vt:lpstr>
      <vt:lpstr>PowerPoint Presentation</vt:lpstr>
      <vt:lpstr>Self defense </vt:lpstr>
      <vt:lpstr>PowerPoint Presentation</vt:lpstr>
      <vt:lpstr>Defense of others </vt:lpstr>
      <vt:lpstr>PowerPoint Presentation</vt:lpstr>
      <vt:lpstr>Defense of chattel </vt:lpstr>
      <vt:lpstr>PowerPoint Presentation</vt:lpstr>
      <vt:lpstr>Recapture of chattel </vt:lpstr>
      <vt:lpstr>PowerPoint Presentation</vt:lpstr>
      <vt:lpstr>Shop keeper’s privilege </vt:lpstr>
      <vt:lpstr>PowerPoint Presentation</vt:lpstr>
      <vt:lpstr>Negligence </vt:lpstr>
      <vt:lpstr>Negligence </vt:lpstr>
      <vt:lpstr>PowerPoint Presentation</vt:lpstr>
      <vt:lpstr>Duty </vt:lpstr>
      <vt:lpstr>PowerPoint Presentation</vt:lpstr>
      <vt:lpstr>To whom duty of care is owed </vt:lpstr>
      <vt:lpstr>PowerPoint Presentation</vt:lpstr>
      <vt:lpstr>The reasonable person standard of care </vt:lpstr>
      <vt:lpstr>PowerPoint Presentation</vt:lpstr>
      <vt:lpstr>The standard of care for children </vt:lpstr>
      <vt:lpstr>PowerPoint Presentation</vt:lpstr>
      <vt:lpstr>The common carrier/inn-keeper standard of care </vt:lpstr>
      <vt:lpstr>PowerPoint Presentation</vt:lpstr>
      <vt:lpstr>The standard of care applicable to owners/occupiers </vt:lpstr>
      <vt:lpstr>PowerPoint Presentation</vt:lpstr>
      <vt:lpstr>Duty owed to trespassers </vt:lpstr>
      <vt:lpstr>PowerPoint Presentation</vt:lpstr>
      <vt:lpstr>Attractive nuisance doctrine </vt:lpstr>
      <vt:lpstr>PowerPoint Presentation</vt:lpstr>
      <vt:lpstr>Duty owed to licensee </vt:lpstr>
      <vt:lpstr>PowerPoint Presentation</vt:lpstr>
      <vt:lpstr>Invitees</vt:lpstr>
      <vt:lpstr>PowerPoint Presentation</vt:lpstr>
      <vt:lpstr>Landowner / Independent Contractor</vt:lpstr>
      <vt:lpstr>PowerPoint Presentation</vt:lpstr>
      <vt:lpstr>Affirmative duties to act </vt:lpstr>
      <vt:lpstr>PowerPoint Presentation</vt:lpstr>
      <vt:lpstr>Res ipsa loquitor </vt:lpstr>
      <vt:lpstr>PowerPoint Presentation</vt:lpstr>
      <vt:lpstr>Negligence per se </vt:lpstr>
      <vt:lpstr>PowerPoint Presentation</vt:lpstr>
      <vt:lpstr>Breach of duty </vt:lpstr>
      <vt:lpstr>PowerPoint Presentation</vt:lpstr>
      <vt:lpstr>Causation </vt:lpstr>
      <vt:lpstr>PowerPoint Presentation</vt:lpstr>
      <vt:lpstr>Actual causation </vt:lpstr>
      <vt:lpstr>PowerPoint Presentation</vt:lpstr>
      <vt:lpstr>Proximate cause </vt:lpstr>
      <vt:lpstr>PowerPoint Presentation</vt:lpstr>
      <vt:lpstr>Intervening events </vt:lpstr>
      <vt:lpstr>PowerPoint Presentation</vt:lpstr>
      <vt:lpstr>Negligence concurrent liability </vt:lpstr>
      <vt:lpstr>PowerPoint Presentation</vt:lpstr>
      <vt:lpstr>3rd party negligence </vt:lpstr>
      <vt:lpstr>PowerPoint Presentation</vt:lpstr>
      <vt:lpstr>Children and torts </vt:lpstr>
      <vt:lpstr>PowerPoint Presentation</vt:lpstr>
      <vt:lpstr>Rescuers  </vt:lpstr>
      <vt:lpstr>PowerPoint Presentation</vt:lpstr>
      <vt:lpstr>Parent’s duties  </vt:lpstr>
      <vt:lpstr>PowerPoint Presentation</vt:lpstr>
      <vt:lpstr>Dramshop Acts  </vt:lpstr>
      <vt:lpstr>PowerPoint Presentation</vt:lpstr>
      <vt:lpstr>Last clear chance doctrine </vt:lpstr>
      <vt:lpstr>PowerPoint Presentation</vt:lpstr>
      <vt:lpstr>Comparative negligence </vt:lpstr>
      <vt:lpstr>PowerPoint Presentation</vt:lpstr>
      <vt:lpstr>Assumption of the risk </vt:lpstr>
      <vt:lpstr>PowerPoint Presentation</vt:lpstr>
      <vt:lpstr>Strict liability </vt:lpstr>
      <vt:lpstr>Strict liability  </vt:lpstr>
      <vt:lpstr>PowerPoint Presentation</vt:lpstr>
      <vt:lpstr>Strict liability animals </vt:lpstr>
      <vt:lpstr>PowerPoint Presentation</vt:lpstr>
      <vt:lpstr>Ultra-hazardous activities  </vt:lpstr>
      <vt:lpstr>PowerPoint Presentation</vt:lpstr>
      <vt:lpstr>Factors for abnormally dangerous activity </vt:lpstr>
      <vt:lpstr>PowerPoint Presentation</vt:lpstr>
      <vt:lpstr>Rylands v Fletcher </vt:lpstr>
      <vt:lpstr>PowerPoint Presentation</vt:lpstr>
      <vt:lpstr>Defenses to strict liability </vt:lpstr>
      <vt:lpstr>PowerPoint Presentation</vt:lpstr>
      <vt:lpstr>Products liability </vt:lpstr>
      <vt:lpstr>Products liability </vt:lpstr>
      <vt:lpstr>PowerPoint Presentation</vt:lpstr>
      <vt:lpstr>Product liability case (negligence) </vt:lpstr>
      <vt:lpstr>PowerPoint Presentation</vt:lpstr>
      <vt:lpstr>Product liability (strict) </vt:lpstr>
      <vt:lpstr>PowerPoint Presentation</vt:lpstr>
      <vt:lpstr>Product liability (design defect) </vt:lpstr>
      <vt:lpstr>PowerPoint Presentation</vt:lpstr>
      <vt:lpstr>Inadequate warnings </vt:lpstr>
      <vt:lpstr>PowerPoint Presentation</vt:lpstr>
      <vt:lpstr>Expressed warranty </vt:lpstr>
      <vt:lpstr>PowerPoint Presentation</vt:lpstr>
      <vt:lpstr>Implied warranty of merchantability  </vt:lpstr>
      <vt:lpstr>PowerPoint Presentation</vt:lpstr>
      <vt:lpstr>An implied warranty of fitness for a particular purpose  </vt:lpstr>
      <vt:lpstr>PowerPoint Presentation</vt:lpstr>
      <vt:lpstr>Defenses for implied warranty </vt:lpstr>
      <vt:lpstr>PowerPoint Presentation</vt:lpstr>
      <vt:lpstr>Defamation  </vt:lpstr>
      <vt:lpstr>Defamation </vt:lpstr>
      <vt:lpstr>PowerPoint Presentation</vt:lpstr>
      <vt:lpstr>Libel </vt:lpstr>
      <vt:lpstr>PowerPoint Presentation</vt:lpstr>
      <vt:lpstr>Slander </vt:lpstr>
      <vt:lpstr>PowerPoint Presentation</vt:lpstr>
      <vt:lpstr>Slander per se </vt:lpstr>
      <vt:lpstr>PowerPoint Presentation</vt:lpstr>
      <vt:lpstr>“Of or concerning the plaintiff” </vt:lpstr>
      <vt:lpstr>PowerPoint Presentation</vt:lpstr>
      <vt:lpstr>Qualified Privilege Employer</vt:lpstr>
      <vt:lpstr>PowerPoint Presentation</vt:lpstr>
      <vt:lpstr>Defamation, public concern, public official </vt:lpstr>
      <vt:lpstr>PowerPoint Presentation</vt:lpstr>
      <vt:lpstr>Defamation public concern, private person </vt:lpstr>
      <vt:lpstr>PowerPoint Presentation</vt:lpstr>
      <vt:lpstr>Other torts  </vt:lpstr>
      <vt:lpstr>NEID</vt:lpstr>
      <vt:lpstr>PowerPoint Presentation</vt:lpstr>
      <vt:lpstr>Bystander NEID</vt:lpstr>
      <vt:lpstr>PowerPoint Presentation</vt:lpstr>
      <vt:lpstr>Negligent infliction of emotional distress (dead body) </vt:lpstr>
      <vt:lpstr>PowerPoint Presentation</vt:lpstr>
      <vt:lpstr>Private nuisance  </vt:lpstr>
      <vt:lpstr>PowerPoint Presentation</vt:lpstr>
      <vt:lpstr>Public nuisances </vt:lpstr>
      <vt:lpstr>PowerPoint Presentation</vt:lpstr>
      <vt:lpstr>Public disclosure of private facts  </vt:lpstr>
      <vt:lpstr>PowerPoint Presentation</vt:lpstr>
      <vt:lpstr>Misappropriation of a plaintiff's photo or name </vt:lpstr>
      <vt:lpstr>PowerPoint Presentation</vt:lpstr>
      <vt:lpstr>Intrusion upon seclusion </vt:lpstr>
      <vt:lpstr>PowerPoint Presentation</vt:lpstr>
      <vt:lpstr>Tortiously characterized in a false light </vt:lpstr>
      <vt:lpstr>PowerPoint Presentation</vt:lpstr>
      <vt:lpstr>Misrepresentation  </vt:lpstr>
      <vt:lpstr>PowerPoint Presentation</vt:lpstr>
      <vt:lpstr>Negligent misrepresentation </vt:lpstr>
      <vt:lpstr>PowerPoint Presentation</vt:lpstr>
      <vt:lpstr>Malicious prosecution </vt:lpstr>
      <vt:lpstr>PowerPoint Presentation</vt:lpstr>
      <vt:lpstr>Intentional interference with business relations  </vt:lpstr>
      <vt:lpstr>PowerPoint Presentation</vt:lpstr>
      <vt:lpstr>Injurious falsehood </vt:lpstr>
      <vt:lpstr>PowerPoint Presentation</vt:lpstr>
      <vt:lpstr>Vicarious Liability</vt:lpstr>
      <vt:lpstr>PowerPoint Presentation</vt:lpstr>
      <vt:lpstr>Respondeat superior  </vt:lpstr>
      <vt:lpstr>PowerPoint Presentation</vt:lpstr>
      <vt:lpstr>Respondeat Superior Intentional Torts</vt:lpstr>
      <vt:lpstr>PowerPoint Presentation</vt:lpstr>
      <vt:lpstr>Principle liability independent contractor </vt:lpstr>
      <vt:lpstr>PowerPoint Presentation</vt:lpstr>
      <vt:lpstr>Joint venture </vt:lpstr>
      <vt:lpstr>PowerPoint Presentation</vt:lpstr>
      <vt:lpstr>Joint and several liability </vt:lpstr>
      <vt:lpstr>PowerPoint Presentation</vt:lpstr>
      <vt:lpstr>Duty to mitigate </vt:lpstr>
      <vt:lpstr>PowerPoint Presentation</vt:lpstr>
      <vt:lpstr>The collateral source rule  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Intentional torts</dc:title>
  <dc:creator>kris</dc:creator>
  <cp:lastModifiedBy>Kris</cp:lastModifiedBy>
  <cp:revision>39</cp:revision>
  <dcterms:created xsi:type="dcterms:W3CDTF">2012-11-28T18:57:35Z</dcterms:created>
  <dcterms:modified xsi:type="dcterms:W3CDTF">2014-02-17T21:53:30Z</dcterms:modified>
</cp:coreProperties>
</file>