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3"/>
  </p:notesMasterIdLst>
  <p:sldIdLst>
    <p:sldId id="390" r:id="rId2"/>
    <p:sldId id="391" r:id="rId3"/>
    <p:sldId id="392" r:id="rId4"/>
    <p:sldId id="393" r:id="rId5"/>
    <p:sldId id="394" r:id="rId6"/>
    <p:sldId id="395" r:id="rId7"/>
    <p:sldId id="396" r:id="rId8"/>
    <p:sldId id="397" r:id="rId9"/>
    <p:sldId id="398" r:id="rId10"/>
    <p:sldId id="256" r:id="rId11"/>
    <p:sldId id="257" r:id="rId12"/>
    <p:sldId id="258" r:id="rId13"/>
    <p:sldId id="259" r:id="rId14"/>
    <p:sldId id="260" r:id="rId15"/>
    <p:sldId id="261" r:id="rId16"/>
    <p:sldId id="263" r:id="rId17"/>
    <p:sldId id="262"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78" r:id="rId121"/>
    <p:sldId id="379" r:id="rId122"/>
    <p:sldId id="380" r:id="rId123"/>
    <p:sldId id="381" r:id="rId124"/>
    <p:sldId id="382" r:id="rId125"/>
    <p:sldId id="383" r:id="rId126"/>
    <p:sldId id="384" r:id="rId127"/>
    <p:sldId id="385" r:id="rId128"/>
    <p:sldId id="386" r:id="rId129"/>
    <p:sldId id="387" r:id="rId130"/>
    <p:sldId id="388" r:id="rId131"/>
    <p:sldId id="389" r:id="rId1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7C0E7-177E-4897-B2B5-EFCA28FC2AD8}" type="datetimeFigureOut">
              <a:rPr lang="en-US" smtClean="0"/>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AD75-4584-420A-AB28-8E5201840F94}" type="slidenum">
              <a:rPr lang="en-US" smtClean="0"/>
              <a:t>‹#›</a:t>
            </a:fld>
            <a:endParaRPr lang="en-US"/>
          </a:p>
        </p:txBody>
      </p:sp>
    </p:spTree>
    <p:extLst>
      <p:ext uri="{BB962C8B-B14F-4D97-AF65-F5344CB8AC3E}">
        <p14:creationId xmlns:p14="http://schemas.microsoft.com/office/powerpoint/2010/main" val="222173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1C2B9D-B47E-45EA-BF82-E51CBD936D2B}" type="datetime1">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101980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68B05-3B36-4F27-B4C7-EA3479F12841}" type="datetime1">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334415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1DEE-87DB-42CC-8258-A6DEF93E6B28}" type="datetime1">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388261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2800" u="sng"/>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nchor="ct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6BF53B6-511E-4DC3-816C-797EFB711585}" type="datetime1">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168314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989F9-5D57-4F93-B49D-31281EC42FAD}" type="datetime1">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132136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224FF9-03C3-4C31-8771-1DA1CE040CCE}" type="datetime1">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423006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3DD0B6-8480-4D6D-9134-CB6EE6BFD4EE}" type="datetime1">
              <a:rPr lang="en-US" smtClean="0"/>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372855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A8DBD-CA75-46ED-8D5F-DB45C80E3F4F}" type="datetime1">
              <a:rPr lang="en-US" smtClean="0"/>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13690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ED265-7A44-4D32-B09A-B2E7BBB005B7}" type="datetime1">
              <a:rPr lang="en-US" smtClean="0"/>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256834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237A3-61A2-4B38-AC18-6C5B69593105}" type="datetime1">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172243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7C054-99EC-46A7-81C0-B872842ECFF3}" type="datetime1">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2430A-4DDF-4A07-B869-B19229C041D3}" type="slidenum">
              <a:rPr lang="en-US" smtClean="0"/>
              <a:t>‹#›</a:t>
            </a:fld>
            <a:endParaRPr lang="en-US"/>
          </a:p>
        </p:txBody>
      </p:sp>
    </p:spTree>
    <p:extLst>
      <p:ext uri="{BB962C8B-B14F-4D97-AF65-F5344CB8AC3E}">
        <p14:creationId xmlns:p14="http://schemas.microsoft.com/office/powerpoint/2010/main" val="71370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FEDB0-C0D0-41CA-A2CD-1AE2BADAF4EC}" type="datetime1">
              <a:rPr lang="en-US" smtClean="0"/>
              <a:t>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2430A-4DDF-4A07-B869-B19229C041D3}" type="slidenum">
              <a:rPr lang="en-US" smtClean="0"/>
              <a:t>‹#›</a:t>
            </a:fld>
            <a:endParaRPr lang="en-US"/>
          </a:p>
        </p:txBody>
      </p:sp>
    </p:spTree>
    <p:extLst>
      <p:ext uri="{BB962C8B-B14F-4D97-AF65-F5344CB8AC3E}">
        <p14:creationId xmlns:p14="http://schemas.microsoft.com/office/powerpoint/2010/main" val="358770551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CIVIL PROCEDURE</a:t>
            </a:r>
            <a:endParaRPr lang="en-US" sz="6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a:t>
            </a:fld>
            <a:endParaRPr lang="en-US"/>
          </a:p>
        </p:txBody>
      </p:sp>
    </p:spTree>
    <p:extLst>
      <p:ext uri="{BB962C8B-B14F-4D97-AF65-F5344CB8AC3E}">
        <p14:creationId xmlns:p14="http://schemas.microsoft.com/office/powerpoint/2010/main" val="358903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Jurisdiction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10</a:t>
            </a:fld>
            <a:endParaRPr lang="en-US"/>
          </a:p>
        </p:txBody>
      </p:sp>
    </p:spTree>
    <p:extLst>
      <p:ext uri="{BB962C8B-B14F-4D97-AF65-F5344CB8AC3E}">
        <p14:creationId xmlns:p14="http://schemas.microsoft.com/office/powerpoint/2010/main" val="302119956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judgment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100</a:t>
            </a:fld>
            <a:endParaRPr lang="en-US"/>
          </a:p>
        </p:txBody>
      </p:sp>
    </p:spTree>
    <p:extLst>
      <p:ext uri="{BB962C8B-B14F-4D97-AF65-F5344CB8AC3E}">
        <p14:creationId xmlns:p14="http://schemas.microsoft.com/office/powerpoint/2010/main" val="231038848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judgment</a:t>
            </a:r>
            <a:endParaRPr lang="en-US" dirty="0"/>
          </a:p>
        </p:txBody>
      </p:sp>
      <p:sp>
        <p:nvSpPr>
          <p:cNvPr id="3" name="Content Placeholder 2"/>
          <p:cNvSpPr>
            <a:spLocks noGrp="1"/>
          </p:cNvSpPr>
          <p:nvPr>
            <p:ph idx="1"/>
          </p:nvPr>
        </p:nvSpPr>
        <p:spPr/>
        <p:txBody>
          <a:bodyPr>
            <a:normAutofit/>
          </a:bodyPr>
          <a:lstStyle/>
          <a:p>
            <a:r>
              <a:rPr lang="en-US" dirty="0" smtClean="0"/>
              <a:t>Requires the moving party to establish 2 elements:</a:t>
            </a:r>
          </a:p>
          <a:p>
            <a:pPr lvl="1"/>
            <a:r>
              <a:rPr lang="en-US" dirty="0" smtClean="0"/>
              <a:t>1) there is no genuine dispute of material fact and</a:t>
            </a:r>
          </a:p>
          <a:p>
            <a:pPr lvl="1"/>
            <a:r>
              <a:rPr lang="en-US" dirty="0" smtClean="0"/>
              <a:t>2) he is entitled to judgment as a matter of law.</a:t>
            </a:r>
          </a:p>
          <a:p>
            <a:endParaRPr lang="en-US" dirty="0" smtClean="0"/>
          </a:p>
          <a:p>
            <a:r>
              <a:rPr lang="en-US" dirty="0" smtClean="0"/>
              <a:t>Claim preclusion is  a common ground because there is no dispute of material fact since it has been adjudged.</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101</a:t>
            </a:fld>
            <a:endParaRPr lang="en-US"/>
          </a:p>
        </p:txBody>
      </p:sp>
    </p:spTree>
    <p:extLst>
      <p:ext uri="{BB962C8B-B14F-4D97-AF65-F5344CB8AC3E}">
        <p14:creationId xmlns:p14="http://schemas.microsoft.com/office/powerpoint/2010/main" val="4533551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Supporting Evidence for Summary Judgment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102</a:t>
            </a:fld>
            <a:endParaRPr lang="en-US"/>
          </a:p>
        </p:txBody>
      </p:sp>
    </p:spTree>
    <p:extLst>
      <p:ext uri="{BB962C8B-B14F-4D97-AF65-F5344CB8AC3E}">
        <p14:creationId xmlns:p14="http://schemas.microsoft.com/office/powerpoint/2010/main" val="13166735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Supporting Evidence for Summary Judgment</a:t>
            </a:r>
            <a:endParaRPr lang="en-US" dirty="0"/>
          </a:p>
        </p:txBody>
      </p:sp>
      <p:sp>
        <p:nvSpPr>
          <p:cNvPr id="3" name="Content Placeholder 2"/>
          <p:cNvSpPr>
            <a:spLocks noGrp="1"/>
          </p:cNvSpPr>
          <p:nvPr>
            <p:ph idx="1"/>
          </p:nvPr>
        </p:nvSpPr>
        <p:spPr/>
        <p:txBody>
          <a:bodyPr>
            <a:normAutofit fontScale="92500"/>
          </a:bodyPr>
          <a:lstStyle/>
          <a:p>
            <a:r>
              <a:rPr lang="en-US" dirty="0" smtClean="0"/>
              <a:t>The court must look at the evidence in the light most favorable to the nonmoving party to determine whether there is a genuine issue of fact to be tried. </a:t>
            </a:r>
          </a:p>
          <a:p>
            <a:r>
              <a:rPr lang="en-US" dirty="0" smtClean="0"/>
              <a:t>If the moving party would have the burden of proof at trial, the motion should be granted only if</a:t>
            </a:r>
          </a:p>
          <a:p>
            <a:pPr lvl="1"/>
            <a:r>
              <a:rPr lang="en-US" dirty="0" smtClean="0"/>
              <a:t>the evidence is so strong that a reasonable jury could find for the moving party. </a:t>
            </a:r>
          </a:p>
          <a:p>
            <a:r>
              <a:rPr lang="en-US" dirty="0" smtClean="0"/>
              <a:t>If the moving party would not have the burden, the court should grant the motion only if</a:t>
            </a:r>
          </a:p>
          <a:p>
            <a:pPr lvl="1"/>
            <a:r>
              <a:rPr lang="en-US" dirty="0" smtClean="0"/>
              <a:t>the opposing party fails to come forward with sufficient evidence to support a verdict in his favor.</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103</a:t>
            </a:fld>
            <a:endParaRPr lang="en-US"/>
          </a:p>
        </p:txBody>
      </p:sp>
    </p:spTree>
    <p:extLst>
      <p:ext uri="{BB962C8B-B14F-4D97-AF65-F5344CB8AC3E}">
        <p14:creationId xmlns:p14="http://schemas.microsoft.com/office/powerpoint/2010/main" val="15246465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Selection of jury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104</a:t>
            </a:fld>
            <a:endParaRPr lang="en-US"/>
          </a:p>
        </p:txBody>
      </p:sp>
    </p:spTree>
    <p:extLst>
      <p:ext uri="{BB962C8B-B14F-4D97-AF65-F5344CB8AC3E}">
        <p14:creationId xmlns:p14="http://schemas.microsoft.com/office/powerpoint/2010/main" val="23471119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Selection of jury</a:t>
            </a:r>
            <a:endParaRPr lang="en-US" dirty="0"/>
          </a:p>
        </p:txBody>
      </p:sp>
      <p:sp>
        <p:nvSpPr>
          <p:cNvPr id="3" name="Content Placeholder 2"/>
          <p:cNvSpPr>
            <a:spLocks noGrp="1"/>
          </p:cNvSpPr>
          <p:nvPr>
            <p:ph idx="1"/>
          </p:nvPr>
        </p:nvSpPr>
        <p:spPr/>
        <p:txBody>
          <a:bodyPr>
            <a:normAutofit lnSpcReduction="10000"/>
          </a:bodyPr>
          <a:lstStyle/>
          <a:p>
            <a:r>
              <a:rPr lang="en-US" dirty="0" smtClean="0"/>
              <a:t>The method used to select prospective jurors may not systematically exclude people on religious, racial, ethnic or political grounds. </a:t>
            </a:r>
          </a:p>
          <a:p>
            <a:r>
              <a:rPr lang="en-US" dirty="0" smtClean="0"/>
              <a:t>For any given jury, prospective jurors are subject to </a:t>
            </a:r>
            <a:r>
              <a:rPr lang="en-US" dirty="0" err="1" smtClean="0"/>
              <a:t>voir</a:t>
            </a:r>
            <a:r>
              <a:rPr lang="en-US" dirty="0" smtClean="0"/>
              <a:t> dire; </a:t>
            </a:r>
          </a:p>
          <a:p>
            <a:pPr lvl="1"/>
            <a:r>
              <a:rPr lang="en-US" dirty="0" smtClean="0"/>
              <a:t>to challenges for cause (no limit) when there is ground to suspect that they may not render a fair verdict, </a:t>
            </a:r>
          </a:p>
          <a:p>
            <a:r>
              <a:rPr lang="en-US" dirty="0" smtClean="0"/>
              <a:t>and to a limited number of peremptory challenges </a:t>
            </a:r>
          </a:p>
          <a:p>
            <a:pPr lvl="1"/>
            <a:r>
              <a:rPr lang="en-US" dirty="0" smtClean="0"/>
              <a:t>that need not be justified by cause.</a:t>
            </a:r>
          </a:p>
          <a:p>
            <a:r>
              <a:rPr lang="en-US" dirty="0" smtClean="0"/>
              <a:t>Constitution does not require twelve jurors.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105</a:t>
            </a:fld>
            <a:endParaRPr lang="en-US"/>
          </a:p>
        </p:txBody>
      </p:sp>
    </p:spTree>
    <p:extLst>
      <p:ext uri="{BB962C8B-B14F-4D97-AF65-F5344CB8AC3E}">
        <p14:creationId xmlns:p14="http://schemas.microsoft.com/office/powerpoint/2010/main" val="152558243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Judgment as a matter of law (Formerly Directed Verdict)</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106</a:t>
            </a:fld>
            <a:endParaRPr lang="en-US"/>
          </a:p>
        </p:txBody>
      </p:sp>
    </p:spTree>
    <p:extLst>
      <p:ext uri="{BB962C8B-B14F-4D97-AF65-F5344CB8AC3E}">
        <p14:creationId xmlns:p14="http://schemas.microsoft.com/office/powerpoint/2010/main" val="17444697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Judgment as a matter of law (Formerly Directed Verdict)</a:t>
            </a:r>
            <a:endParaRPr lang="en-US" dirty="0"/>
          </a:p>
        </p:txBody>
      </p:sp>
      <p:sp>
        <p:nvSpPr>
          <p:cNvPr id="3" name="Content Placeholder 2"/>
          <p:cNvSpPr>
            <a:spLocks noGrp="1"/>
          </p:cNvSpPr>
          <p:nvPr>
            <p:ph idx="1"/>
          </p:nvPr>
        </p:nvSpPr>
        <p:spPr/>
        <p:txBody>
          <a:bodyPr>
            <a:normAutofit fontScale="85000" lnSpcReduction="10000"/>
          </a:bodyPr>
          <a:lstStyle/>
          <a:p>
            <a:r>
              <a:rPr lang="en-US" dirty="0"/>
              <a:t>P</a:t>
            </a:r>
            <a:r>
              <a:rPr lang="en-US" dirty="0" smtClean="0"/>
              <a:t>ermits a party to avoid having an issue or claim submitted to the jury </a:t>
            </a:r>
          </a:p>
          <a:p>
            <a:r>
              <a:rPr lang="en-US" dirty="0" smtClean="0"/>
              <a:t>After the </a:t>
            </a:r>
            <a:r>
              <a:rPr lang="en-US" dirty="0" smtClean="0"/>
              <a:t>opposing party has been fully heard on the issue </a:t>
            </a:r>
            <a:endParaRPr lang="en-US" dirty="0" smtClean="0"/>
          </a:p>
          <a:p>
            <a:r>
              <a:rPr lang="en-US" dirty="0" smtClean="0"/>
              <a:t>Evidence </a:t>
            </a:r>
            <a:r>
              <a:rPr lang="en-US" dirty="0" smtClean="0"/>
              <a:t>will be viewed in the light most favorable to the non-moving party.</a:t>
            </a:r>
          </a:p>
          <a:p>
            <a:r>
              <a:rPr lang="en-US" dirty="0" smtClean="0"/>
              <a:t> If the opposing party has the burden of proof, the motion should be granted only if </a:t>
            </a:r>
          </a:p>
          <a:p>
            <a:pPr lvl="1"/>
            <a:r>
              <a:rPr lang="en-US" dirty="0" smtClean="0"/>
              <a:t>the opposing party has not presented substantial evidence that would permit a jury reasonably to accept its position. </a:t>
            </a:r>
          </a:p>
          <a:p>
            <a:r>
              <a:rPr lang="en-US" dirty="0" smtClean="0"/>
              <a:t>If the moving party has the burden of proof, </a:t>
            </a:r>
          </a:p>
          <a:p>
            <a:pPr lvl="1"/>
            <a:r>
              <a:rPr lang="en-US" dirty="0" smtClean="0"/>
              <a:t>he must present such compelling evidence that no jury could reasonably fail to find in her favor.</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107</a:t>
            </a:fld>
            <a:endParaRPr lang="en-US"/>
          </a:p>
        </p:txBody>
      </p:sp>
    </p:spTree>
    <p:extLst>
      <p:ext uri="{BB962C8B-B14F-4D97-AF65-F5344CB8AC3E}">
        <p14:creationId xmlns:p14="http://schemas.microsoft.com/office/powerpoint/2010/main" val="84201162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Renewed motion for judgment as matter of law (Judgment N.O.V.)</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108</a:t>
            </a:fld>
            <a:endParaRPr lang="en-US"/>
          </a:p>
        </p:txBody>
      </p:sp>
    </p:spTree>
    <p:extLst>
      <p:ext uri="{BB962C8B-B14F-4D97-AF65-F5344CB8AC3E}">
        <p14:creationId xmlns:p14="http://schemas.microsoft.com/office/powerpoint/2010/main" val="350499232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Renewed motion for judgment as matter of law (judgment N.O.V.)</a:t>
            </a:r>
            <a:endParaRPr lang="en-US" dirty="0"/>
          </a:p>
        </p:txBody>
      </p:sp>
      <p:sp>
        <p:nvSpPr>
          <p:cNvPr id="3" name="Content Placeholder 2"/>
          <p:cNvSpPr>
            <a:spLocks noGrp="1"/>
          </p:cNvSpPr>
          <p:nvPr>
            <p:ph idx="1"/>
          </p:nvPr>
        </p:nvSpPr>
        <p:spPr/>
        <p:txBody>
          <a:bodyPr>
            <a:normAutofit/>
          </a:bodyPr>
          <a:lstStyle/>
          <a:p>
            <a:r>
              <a:rPr lang="en-US" dirty="0" smtClean="0"/>
              <a:t>Will be granted after a verdict when the trial judge concludes that there is no substantial evidence supporting the decision</a:t>
            </a:r>
          </a:p>
          <a:p>
            <a:r>
              <a:rPr lang="en-US" dirty="0" smtClean="0"/>
              <a:t>in federal court must be entered by a motion of a party within 28 days after judgment </a:t>
            </a:r>
          </a:p>
          <a:p>
            <a:r>
              <a:rPr lang="en-US" dirty="0" smtClean="0"/>
              <a:t>And can only be made after the moving party made a motion or judgment as a matter of law </a:t>
            </a:r>
          </a:p>
          <a:p>
            <a:r>
              <a:rPr lang="en-US" dirty="0" smtClean="0"/>
              <a:t>after the opposing party had been fully heard on the issue raised by the motion.</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109</a:t>
            </a:fld>
            <a:endParaRPr lang="en-US"/>
          </a:p>
        </p:txBody>
      </p:sp>
    </p:spTree>
    <p:extLst>
      <p:ext uri="{BB962C8B-B14F-4D97-AF65-F5344CB8AC3E}">
        <p14:creationId xmlns:p14="http://schemas.microsoft.com/office/powerpoint/2010/main" val="308421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Juirsdiction</a:t>
            </a:r>
            <a:endParaRPr lang="en-US" dirty="0"/>
          </a:p>
        </p:txBody>
      </p:sp>
      <p:sp>
        <p:nvSpPr>
          <p:cNvPr id="3" name="Content Placeholder 2"/>
          <p:cNvSpPr>
            <a:spLocks noGrp="1"/>
          </p:cNvSpPr>
          <p:nvPr>
            <p:ph idx="1"/>
          </p:nvPr>
        </p:nvSpPr>
        <p:spPr/>
        <p:txBody>
          <a:bodyPr/>
          <a:lstStyle/>
          <a:p>
            <a:r>
              <a:rPr lang="en-US" dirty="0" smtClean="0"/>
              <a:t>In order for a Federal Court to exercise jurisdiction over an action, it must have:</a:t>
            </a:r>
          </a:p>
          <a:p>
            <a:pPr lvl="1"/>
            <a:r>
              <a:rPr lang="en-US" dirty="0" smtClean="0"/>
              <a:t> original or supplemental subject matter jurisdiction AND </a:t>
            </a:r>
          </a:p>
          <a:p>
            <a:pPr lvl="1"/>
            <a:r>
              <a:rPr lang="en-US" dirty="0" smtClean="0"/>
              <a:t>either territorial jurisdiction or personal jurisdiction over the parties involved.</a:t>
            </a:r>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11</a:t>
            </a:fld>
            <a:endParaRPr lang="en-US"/>
          </a:p>
        </p:txBody>
      </p:sp>
    </p:spTree>
    <p:extLst>
      <p:ext uri="{BB962C8B-B14F-4D97-AF65-F5344CB8AC3E}">
        <p14:creationId xmlns:p14="http://schemas.microsoft.com/office/powerpoint/2010/main" val="42757387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Grounds for new trial in jury trials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110</a:t>
            </a:fld>
            <a:endParaRPr lang="en-US"/>
          </a:p>
        </p:txBody>
      </p:sp>
    </p:spTree>
    <p:extLst>
      <p:ext uri="{BB962C8B-B14F-4D97-AF65-F5344CB8AC3E}">
        <p14:creationId xmlns:p14="http://schemas.microsoft.com/office/powerpoint/2010/main" val="248194041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Grounds for new trial in jury trials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new trial may be granted on the following grounds: </a:t>
            </a:r>
          </a:p>
          <a:p>
            <a:pPr lvl="1"/>
            <a:r>
              <a:rPr lang="en-US" dirty="0" smtClean="0"/>
              <a:t>Prejudicial misconduct by the court, jury or adversary such as improper attorney argument to jury;</a:t>
            </a:r>
          </a:p>
          <a:p>
            <a:pPr lvl="1"/>
            <a:r>
              <a:rPr lang="en-US" dirty="0" smtClean="0"/>
              <a:t>false answer by the juror on </a:t>
            </a:r>
            <a:r>
              <a:rPr lang="en-US" dirty="0" err="1" smtClean="0"/>
              <a:t>voir</a:t>
            </a:r>
            <a:r>
              <a:rPr lang="en-US" dirty="0" smtClean="0"/>
              <a:t> dire; </a:t>
            </a:r>
          </a:p>
          <a:p>
            <a:pPr lvl="1"/>
            <a:r>
              <a:rPr lang="en-US" dirty="0" smtClean="0"/>
              <a:t>or improper delay or continuance for personal convenience of judge.</a:t>
            </a:r>
          </a:p>
          <a:p>
            <a:pPr lvl="1"/>
            <a:r>
              <a:rPr lang="en-US" dirty="0" smtClean="0"/>
              <a:t>Incorrect rulings during the trial on admission or exclusion of evidence.</a:t>
            </a:r>
          </a:p>
          <a:p>
            <a:pPr lvl="1"/>
            <a:r>
              <a:rPr lang="en-US" dirty="0" smtClean="0"/>
              <a:t>A party was unfairly surprised by evidence presented at trial that affected the outcome in a material way, despite the party’s diligence in guarding against the surprise.</a:t>
            </a:r>
          </a:p>
          <a:p>
            <a:pPr lvl="1"/>
            <a:r>
              <a:rPr lang="en-US" dirty="0" smtClean="0"/>
              <a:t>New evidence is discovered that is highly significant, pertains to facts that existed at the time of trial, and could not have been obtained by due diligence before trial. </a:t>
            </a:r>
          </a:p>
          <a:p>
            <a:pPr lvl="1"/>
            <a:r>
              <a:rPr lang="en-US" dirty="0" smtClean="0"/>
              <a:t>OR verdict was contrary to law or weight of evidence.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111</a:t>
            </a:fld>
            <a:endParaRPr lang="en-US"/>
          </a:p>
        </p:txBody>
      </p:sp>
    </p:spTree>
    <p:extLst>
      <p:ext uri="{BB962C8B-B14F-4D97-AF65-F5344CB8AC3E}">
        <p14:creationId xmlns:p14="http://schemas.microsoft.com/office/powerpoint/2010/main" val="4873940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Grounds for motion non-jury trial</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112</a:t>
            </a:fld>
            <a:endParaRPr lang="en-US"/>
          </a:p>
        </p:txBody>
      </p:sp>
    </p:spTree>
    <p:extLst>
      <p:ext uri="{BB962C8B-B14F-4D97-AF65-F5344CB8AC3E}">
        <p14:creationId xmlns:p14="http://schemas.microsoft.com/office/powerpoint/2010/main" val="42392613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Grounds for motion non-jury trial</a:t>
            </a:r>
            <a:endParaRPr lang="en-US" dirty="0"/>
          </a:p>
        </p:txBody>
      </p:sp>
      <p:sp>
        <p:nvSpPr>
          <p:cNvPr id="3" name="Content Placeholder 2"/>
          <p:cNvSpPr>
            <a:spLocks noGrp="1"/>
          </p:cNvSpPr>
          <p:nvPr>
            <p:ph idx="1"/>
          </p:nvPr>
        </p:nvSpPr>
        <p:spPr/>
        <p:txBody>
          <a:bodyPr/>
          <a:lstStyle/>
          <a:p>
            <a:r>
              <a:rPr lang="en-US" dirty="0" smtClean="0"/>
              <a:t>Such a motion may be granted on grounds of newly discovered evidence, erroneous finding of fact and\or error in the conduct of the trial.</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113</a:t>
            </a:fld>
            <a:endParaRPr lang="en-US"/>
          </a:p>
        </p:txBody>
      </p:sp>
    </p:spTree>
    <p:extLst>
      <p:ext uri="{BB962C8B-B14F-4D97-AF65-F5344CB8AC3E}">
        <p14:creationId xmlns:p14="http://schemas.microsoft.com/office/powerpoint/2010/main" val="129246320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Motion to alter or amend judgment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114</a:t>
            </a:fld>
            <a:endParaRPr lang="en-US"/>
          </a:p>
        </p:txBody>
      </p:sp>
    </p:spTree>
    <p:extLst>
      <p:ext uri="{BB962C8B-B14F-4D97-AF65-F5344CB8AC3E}">
        <p14:creationId xmlns:p14="http://schemas.microsoft.com/office/powerpoint/2010/main" val="346911008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 to alter or amend judgment</a:t>
            </a:r>
            <a:endParaRPr lang="en-US" dirty="0"/>
          </a:p>
        </p:txBody>
      </p:sp>
      <p:sp>
        <p:nvSpPr>
          <p:cNvPr id="3" name="Content Placeholder 2"/>
          <p:cNvSpPr>
            <a:spLocks noGrp="1"/>
          </p:cNvSpPr>
          <p:nvPr>
            <p:ph idx="1"/>
          </p:nvPr>
        </p:nvSpPr>
        <p:spPr/>
        <p:txBody>
          <a:bodyPr/>
          <a:lstStyle/>
          <a:p>
            <a:r>
              <a:rPr lang="en-US" dirty="0" smtClean="0"/>
              <a:t>Corrects errors of law. Fed ct. no later than 10 days after judgment.</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115</a:t>
            </a:fld>
            <a:endParaRPr lang="en-US"/>
          </a:p>
        </p:txBody>
      </p:sp>
    </p:spTree>
    <p:extLst>
      <p:ext uri="{BB962C8B-B14F-4D97-AF65-F5344CB8AC3E}">
        <p14:creationId xmlns:p14="http://schemas.microsoft.com/office/powerpoint/2010/main" val="4536851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Motion for relief from judgment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116</a:t>
            </a:fld>
            <a:endParaRPr lang="en-US"/>
          </a:p>
        </p:txBody>
      </p:sp>
    </p:spTree>
    <p:extLst>
      <p:ext uri="{BB962C8B-B14F-4D97-AF65-F5344CB8AC3E}">
        <p14:creationId xmlns:p14="http://schemas.microsoft.com/office/powerpoint/2010/main" val="159964698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 for relief from judgment</a:t>
            </a:r>
            <a:endParaRPr lang="en-US" dirty="0"/>
          </a:p>
        </p:txBody>
      </p:sp>
      <p:sp>
        <p:nvSpPr>
          <p:cNvPr id="3" name="Content Placeholder 2"/>
          <p:cNvSpPr>
            <a:spLocks noGrp="1"/>
          </p:cNvSpPr>
          <p:nvPr>
            <p:ph idx="1"/>
          </p:nvPr>
        </p:nvSpPr>
        <p:spPr/>
        <p:txBody>
          <a:bodyPr/>
          <a:lstStyle/>
          <a:p>
            <a:r>
              <a:rPr lang="en-US" dirty="0" smtClean="0"/>
              <a:t>Clerical mistakes, mistake inadvertence, surprise, excusable neglect, newly discovered evidence, fraud, misconduct, void judgment and change of circumstances.</a:t>
            </a:r>
          </a:p>
          <a:p>
            <a:r>
              <a:rPr lang="en-US" dirty="0" smtClean="0"/>
              <a:t>Must be made within a reasonable time, but no more than one year.</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117</a:t>
            </a:fld>
            <a:endParaRPr lang="en-US"/>
          </a:p>
        </p:txBody>
      </p:sp>
    </p:spTree>
    <p:extLst>
      <p:ext uri="{BB962C8B-B14F-4D97-AF65-F5344CB8AC3E}">
        <p14:creationId xmlns:p14="http://schemas.microsoft.com/office/powerpoint/2010/main" val="256329155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 judicata (claim preclusion)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118</a:t>
            </a:fld>
            <a:endParaRPr lang="en-US"/>
          </a:p>
        </p:txBody>
      </p:sp>
    </p:spTree>
    <p:extLst>
      <p:ext uri="{BB962C8B-B14F-4D97-AF65-F5344CB8AC3E}">
        <p14:creationId xmlns:p14="http://schemas.microsoft.com/office/powerpoint/2010/main" val="420457579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 judicata (claim preclusion) </a:t>
            </a:r>
            <a:endParaRPr lang="en-US" dirty="0"/>
          </a:p>
        </p:txBody>
      </p:sp>
      <p:sp>
        <p:nvSpPr>
          <p:cNvPr id="3" name="Content Placeholder 2"/>
          <p:cNvSpPr>
            <a:spLocks noGrp="1"/>
          </p:cNvSpPr>
          <p:nvPr>
            <p:ph idx="1"/>
          </p:nvPr>
        </p:nvSpPr>
        <p:spPr/>
        <p:txBody>
          <a:bodyPr>
            <a:normAutofit/>
          </a:bodyPr>
          <a:lstStyle/>
          <a:p>
            <a:r>
              <a:rPr lang="en-US" dirty="0" smtClean="0"/>
              <a:t>To assert a claim for claim preclusion 3 elements need to be satisfied</a:t>
            </a:r>
          </a:p>
          <a:p>
            <a:pPr lvl="1"/>
            <a:r>
              <a:rPr lang="en-US" dirty="0" smtClean="0"/>
              <a:t>1) same claimant and same defendant in both case #1 and case #2</a:t>
            </a:r>
          </a:p>
          <a:p>
            <a:pPr lvl="1"/>
            <a:r>
              <a:rPr lang="en-US" dirty="0" smtClean="0"/>
              <a:t>2) case #1 ended in a valid final judgment on the merits (meaning it did not end based on jurisdiction, venue, indispensable party </a:t>
            </a:r>
            <a:r>
              <a:rPr lang="en-US" dirty="0" err="1" smtClean="0"/>
              <a:t>etc</a:t>
            </a:r>
            <a:r>
              <a:rPr lang="en-US" dirty="0" smtClean="0"/>
              <a:t>)and</a:t>
            </a:r>
          </a:p>
          <a:p>
            <a:pPr lvl="1"/>
            <a:r>
              <a:rPr lang="en-US" dirty="0" smtClean="0"/>
              <a:t>3) the claimant is asserting the same claim in case #1 (same claim usually means arises out of the same transaction or occurrence)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119</a:t>
            </a:fld>
            <a:endParaRPr lang="en-US"/>
          </a:p>
        </p:txBody>
      </p:sp>
    </p:spTree>
    <p:extLst>
      <p:ext uri="{BB962C8B-B14F-4D97-AF65-F5344CB8AC3E}">
        <p14:creationId xmlns:p14="http://schemas.microsoft.com/office/powerpoint/2010/main" val="3663716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 types of personal jurisdiction</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12</a:t>
            </a:fld>
            <a:endParaRPr lang="en-US"/>
          </a:p>
        </p:txBody>
      </p:sp>
    </p:spTree>
    <p:extLst>
      <p:ext uri="{BB962C8B-B14F-4D97-AF65-F5344CB8AC3E}">
        <p14:creationId xmlns:p14="http://schemas.microsoft.com/office/powerpoint/2010/main" val="90234374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Collateral Estoppel (issue preclusion)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120</a:t>
            </a:fld>
            <a:endParaRPr lang="en-US"/>
          </a:p>
        </p:txBody>
      </p:sp>
    </p:spTree>
    <p:extLst>
      <p:ext uri="{BB962C8B-B14F-4D97-AF65-F5344CB8AC3E}">
        <p14:creationId xmlns:p14="http://schemas.microsoft.com/office/powerpoint/2010/main" val="190094164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Collateral Estoppel (issue preclusion)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assert collateral estoppel 5 elements need to be satisfied</a:t>
            </a:r>
          </a:p>
          <a:p>
            <a:pPr lvl="1"/>
            <a:r>
              <a:rPr lang="en-US" dirty="0" smtClean="0"/>
              <a:t>1) case #1 ended in a valid judgment on the merits</a:t>
            </a:r>
          </a:p>
          <a:p>
            <a:pPr lvl="1"/>
            <a:r>
              <a:rPr lang="en-US" dirty="0" smtClean="0"/>
              <a:t>2) the issue was actually litigated in case #1</a:t>
            </a:r>
          </a:p>
          <a:p>
            <a:pPr lvl="1"/>
            <a:r>
              <a:rPr lang="en-US" dirty="0" smtClean="0"/>
              <a:t>3) the issue was essential to the judgment (if the issue was decided differently the case would have ended differently)</a:t>
            </a:r>
          </a:p>
          <a:p>
            <a:pPr lvl="1"/>
            <a:r>
              <a:rPr lang="en-US" dirty="0" smtClean="0"/>
              <a:t>4) collateral </a:t>
            </a:r>
            <a:r>
              <a:rPr lang="en-US" dirty="0" err="1" smtClean="0"/>
              <a:t>esstopel</a:t>
            </a:r>
            <a:r>
              <a:rPr lang="en-US" dirty="0" smtClean="0"/>
              <a:t> is being used against one who was a party in case #1 and</a:t>
            </a:r>
          </a:p>
          <a:p>
            <a:pPr lvl="1"/>
            <a:r>
              <a:rPr lang="en-US" dirty="0" smtClean="0"/>
              <a:t>5) being used by a one who was a party in case #1 , Modernly this has expanded see non-party rule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121</a:t>
            </a:fld>
            <a:endParaRPr lang="en-US"/>
          </a:p>
        </p:txBody>
      </p:sp>
    </p:spTree>
    <p:extLst>
      <p:ext uri="{BB962C8B-B14F-4D97-AF65-F5344CB8AC3E}">
        <p14:creationId xmlns:p14="http://schemas.microsoft.com/office/powerpoint/2010/main" val="40251030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Nonparty benefit 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122</a:t>
            </a:fld>
            <a:endParaRPr lang="en-US"/>
          </a:p>
        </p:txBody>
      </p:sp>
    </p:spTree>
    <p:extLst>
      <p:ext uri="{BB962C8B-B14F-4D97-AF65-F5344CB8AC3E}">
        <p14:creationId xmlns:p14="http://schemas.microsoft.com/office/powerpoint/2010/main" val="5537927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Nonparty benefit 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Modernly a nonparty can often use issue preclusion both defensively against a plaintiff and offensively against a defendant.</a:t>
            </a:r>
          </a:p>
          <a:p>
            <a:r>
              <a:rPr lang="en-US" dirty="0" smtClean="0"/>
              <a:t>A defendant in case #2 may not have the benefit if the plaintiff in case # 1 did not have a full and fair opportunity to litigate the issue.</a:t>
            </a:r>
          </a:p>
          <a:p>
            <a:r>
              <a:rPr lang="en-US" dirty="0" smtClean="0"/>
              <a:t>A plaintiff in case #2 may not have the benefit if it would be unjust under the circumstances:</a:t>
            </a:r>
          </a:p>
          <a:p>
            <a:pPr lvl="1"/>
            <a:r>
              <a:rPr lang="en-US" dirty="0" smtClean="0"/>
              <a:t>could’ve been joined but didn’t, </a:t>
            </a:r>
          </a:p>
          <a:p>
            <a:pPr lvl="1"/>
            <a:r>
              <a:rPr lang="en-US" dirty="0" smtClean="0"/>
              <a:t>prior determination was inconsistent  with an earlier determination,</a:t>
            </a:r>
          </a:p>
          <a:p>
            <a:pPr lvl="1"/>
            <a:r>
              <a:rPr lang="en-US" dirty="0" smtClean="0"/>
              <a:t> consequences in 2nd action much more serious,</a:t>
            </a:r>
          </a:p>
          <a:p>
            <a:pPr lvl="1"/>
            <a:r>
              <a:rPr lang="en-US" dirty="0" smtClean="0"/>
              <a:t> the party to be estopped has procedural opportunity in 2nd action, </a:t>
            </a:r>
          </a:p>
          <a:p>
            <a:pPr lvl="1"/>
            <a:r>
              <a:rPr lang="en-US" dirty="0" smtClean="0"/>
              <a:t>the prior finding was an apparent compromise verdict.</a:t>
            </a:r>
          </a:p>
        </p:txBody>
      </p:sp>
      <p:sp>
        <p:nvSpPr>
          <p:cNvPr id="4" name="Slide Number Placeholder 3"/>
          <p:cNvSpPr>
            <a:spLocks noGrp="1"/>
          </p:cNvSpPr>
          <p:nvPr>
            <p:ph type="sldNum" sz="quarter" idx="12"/>
          </p:nvPr>
        </p:nvSpPr>
        <p:spPr/>
        <p:txBody>
          <a:bodyPr/>
          <a:lstStyle/>
          <a:p>
            <a:fld id="{2822430A-4DDF-4A07-B869-B19229C041D3}" type="slidenum">
              <a:rPr lang="en-US" smtClean="0"/>
              <a:t>123</a:t>
            </a:fld>
            <a:endParaRPr lang="en-US"/>
          </a:p>
        </p:txBody>
      </p:sp>
    </p:spTree>
    <p:extLst>
      <p:ext uri="{BB962C8B-B14F-4D97-AF65-F5344CB8AC3E}">
        <p14:creationId xmlns:p14="http://schemas.microsoft.com/office/powerpoint/2010/main" val="267947267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Appeal</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124</a:t>
            </a:fld>
            <a:endParaRPr lang="en-US"/>
          </a:p>
        </p:txBody>
      </p:sp>
    </p:spTree>
    <p:extLst>
      <p:ext uri="{BB962C8B-B14F-4D97-AF65-F5344CB8AC3E}">
        <p14:creationId xmlns:p14="http://schemas.microsoft.com/office/powerpoint/2010/main" val="148205740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common law there was no right to appeal, nor does the due process clause guarantee a right of appeal, however the right of appeal is statutorily created in every state and federal courts have a general right of appeal.</a:t>
            </a:r>
          </a:p>
          <a:p>
            <a:r>
              <a:rPr lang="en-US" dirty="0" smtClean="0"/>
              <a:t>Right may be lost due to: </a:t>
            </a:r>
          </a:p>
          <a:p>
            <a:pPr lvl="1"/>
            <a:r>
              <a:rPr lang="en-US" dirty="0" smtClean="0"/>
              <a:t>express waiver, </a:t>
            </a:r>
          </a:p>
          <a:p>
            <a:pPr lvl="1"/>
            <a:r>
              <a:rPr lang="en-US" dirty="0" smtClean="0"/>
              <a:t>an untimely assertion (30 days fed unless the trial ct. lacked SMJ), </a:t>
            </a:r>
          </a:p>
          <a:p>
            <a:pPr lvl="1"/>
            <a:r>
              <a:rPr lang="en-US" dirty="0" smtClean="0"/>
              <a:t>voluntary compliance with judgment, </a:t>
            </a:r>
          </a:p>
          <a:p>
            <a:pPr lvl="1"/>
            <a:r>
              <a:rPr lang="en-US" dirty="0" smtClean="0"/>
              <a:t>or acceptance of benefits. </a:t>
            </a:r>
          </a:p>
          <a:p>
            <a:r>
              <a:rPr lang="en-US" dirty="0" smtClean="0"/>
              <a:t>Appellate review does not extend to retrying of facts  or supplanting the trial judge’s decision in discretionary matters.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125</a:t>
            </a:fld>
            <a:endParaRPr lang="en-US"/>
          </a:p>
        </p:txBody>
      </p:sp>
    </p:spTree>
    <p:extLst>
      <p:ext uri="{BB962C8B-B14F-4D97-AF65-F5344CB8AC3E}">
        <p14:creationId xmlns:p14="http://schemas.microsoft.com/office/powerpoint/2010/main" val="24210888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Exceptions to final decision requirements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126</a:t>
            </a:fld>
            <a:endParaRPr lang="en-US"/>
          </a:p>
        </p:txBody>
      </p:sp>
    </p:spTree>
    <p:extLst>
      <p:ext uri="{BB962C8B-B14F-4D97-AF65-F5344CB8AC3E}">
        <p14:creationId xmlns:p14="http://schemas.microsoft.com/office/powerpoint/2010/main" val="136212345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Exceptions to final decision requirements</a:t>
            </a:r>
            <a:endParaRPr lang="en-US" dirty="0"/>
          </a:p>
        </p:txBody>
      </p:sp>
      <p:sp>
        <p:nvSpPr>
          <p:cNvPr id="3" name="Content Placeholder 2"/>
          <p:cNvSpPr>
            <a:spLocks noGrp="1"/>
          </p:cNvSpPr>
          <p:nvPr>
            <p:ph idx="1"/>
          </p:nvPr>
        </p:nvSpPr>
        <p:spPr/>
        <p:txBody>
          <a:bodyPr>
            <a:normAutofit/>
          </a:bodyPr>
          <a:lstStyle/>
          <a:p>
            <a:r>
              <a:rPr lang="en-US" dirty="0" smtClean="0"/>
              <a:t>There are exceptions to the final judgment rule permitting interlocutory review where:</a:t>
            </a:r>
          </a:p>
          <a:p>
            <a:pPr lvl="1"/>
            <a:r>
              <a:rPr lang="en-US" dirty="0" smtClean="0"/>
              <a:t>the lower court granted or denied a preliminary injunction, </a:t>
            </a:r>
          </a:p>
          <a:p>
            <a:pPr lvl="1"/>
            <a:r>
              <a:rPr lang="en-US" dirty="0" smtClean="0"/>
              <a:t>certified a ruling for discretionary interlocutory review,</a:t>
            </a:r>
          </a:p>
          <a:p>
            <a:pPr lvl="1"/>
            <a:r>
              <a:rPr lang="en-US" dirty="0" smtClean="0"/>
              <a:t>made a ruling that qualifies as a collateral order, </a:t>
            </a:r>
          </a:p>
          <a:p>
            <a:pPr lvl="1"/>
            <a:r>
              <a:rPr lang="en-US" dirty="0" smtClean="0"/>
              <a:t>a class certification </a:t>
            </a:r>
          </a:p>
          <a:p>
            <a:pPr lvl="1"/>
            <a:r>
              <a:rPr lang="en-US" dirty="0" smtClean="0"/>
              <a:t>or review by an extraordinary writ.</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127</a:t>
            </a:fld>
            <a:endParaRPr lang="en-US"/>
          </a:p>
        </p:txBody>
      </p:sp>
    </p:spTree>
    <p:extLst>
      <p:ext uri="{BB962C8B-B14F-4D97-AF65-F5344CB8AC3E}">
        <p14:creationId xmlns:p14="http://schemas.microsoft.com/office/powerpoint/2010/main" val="327410651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Scope of appellate review</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128</a:t>
            </a:fld>
            <a:endParaRPr lang="en-US"/>
          </a:p>
        </p:txBody>
      </p:sp>
    </p:spTree>
    <p:extLst>
      <p:ext uri="{BB962C8B-B14F-4D97-AF65-F5344CB8AC3E}">
        <p14:creationId xmlns:p14="http://schemas.microsoft.com/office/powerpoint/2010/main" val="3871791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 of appellate 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Jury verdicts must be supported by “substantial evidence”, </a:t>
            </a:r>
          </a:p>
          <a:p>
            <a:r>
              <a:rPr lang="en-US" dirty="0" smtClean="0"/>
              <a:t>In non jury trials, a judge’s finding may be set aside if in “clear error” (which is less restrictive), </a:t>
            </a:r>
          </a:p>
          <a:p>
            <a:r>
              <a:rPr lang="en-US" dirty="0" smtClean="0"/>
              <a:t>Only findings of fact are entitled to deference,</a:t>
            </a:r>
          </a:p>
          <a:p>
            <a:r>
              <a:rPr lang="en-US" dirty="0"/>
              <a:t>E</a:t>
            </a:r>
            <a:r>
              <a:rPr lang="en-US" dirty="0" smtClean="0"/>
              <a:t>rrors of law (improper jury instructions) are reviewed de novo and if there is not a harmless result then reversal. </a:t>
            </a:r>
          </a:p>
          <a:p>
            <a:r>
              <a:rPr lang="en-US" dirty="0" smtClean="0"/>
              <a:t>Ct. will not reverse discretionary rulings unless a clear abuse of discretion.</a:t>
            </a:r>
          </a:p>
          <a:p>
            <a:r>
              <a:rPr lang="en-US" dirty="0" smtClean="0"/>
              <a:t>The “harmless error” standard states that no reversal unless error was prejudicial or the error was egregious.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129</a:t>
            </a:fld>
            <a:endParaRPr lang="en-US"/>
          </a:p>
        </p:txBody>
      </p:sp>
    </p:spTree>
    <p:extLst>
      <p:ext uri="{BB962C8B-B14F-4D97-AF65-F5344CB8AC3E}">
        <p14:creationId xmlns:p14="http://schemas.microsoft.com/office/powerpoint/2010/main" val="663309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types of personal jurisdiction</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In </a:t>
            </a:r>
            <a:r>
              <a:rPr lang="en-US" dirty="0" err="1" smtClean="0"/>
              <a:t>Personam</a:t>
            </a:r>
            <a:endParaRPr lang="en-US" dirty="0" smtClean="0"/>
          </a:p>
          <a:p>
            <a:pPr marL="0" indent="0">
              <a:buNone/>
            </a:pPr>
            <a:r>
              <a:rPr lang="en-US" dirty="0" smtClean="0"/>
              <a:t>•	In Rem (e.g. eminent domain)</a:t>
            </a:r>
          </a:p>
          <a:p>
            <a:pPr marL="0" indent="0">
              <a:buNone/>
            </a:pPr>
            <a:r>
              <a:rPr lang="en-US" dirty="0" smtClean="0"/>
              <a:t>•	Quasi In Rem</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13</a:t>
            </a:fld>
            <a:endParaRPr lang="en-US"/>
          </a:p>
        </p:txBody>
      </p:sp>
    </p:spTree>
    <p:extLst>
      <p:ext uri="{BB962C8B-B14F-4D97-AF65-F5344CB8AC3E}">
        <p14:creationId xmlns:p14="http://schemas.microsoft.com/office/powerpoint/2010/main" val="31950487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Erie Doctrine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130</a:t>
            </a:fld>
            <a:endParaRPr lang="en-US"/>
          </a:p>
        </p:txBody>
      </p:sp>
    </p:spTree>
    <p:extLst>
      <p:ext uri="{BB962C8B-B14F-4D97-AF65-F5344CB8AC3E}">
        <p14:creationId xmlns:p14="http://schemas.microsoft.com/office/powerpoint/2010/main" val="76608487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Erie Doctrine</a:t>
            </a:r>
            <a:endParaRPr lang="en-US" dirty="0"/>
          </a:p>
        </p:txBody>
      </p:sp>
      <p:sp>
        <p:nvSpPr>
          <p:cNvPr id="3" name="Content Placeholder 2"/>
          <p:cNvSpPr>
            <a:spLocks noGrp="1"/>
          </p:cNvSpPr>
          <p:nvPr>
            <p:ph idx="1"/>
          </p:nvPr>
        </p:nvSpPr>
        <p:spPr/>
        <p:txBody>
          <a:bodyPr/>
          <a:lstStyle/>
          <a:p>
            <a:r>
              <a:rPr lang="en-US" dirty="0" smtClean="0"/>
              <a:t>When a case is brought in Federal Court:</a:t>
            </a:r>
          </a:p>
          <a:p>
            <a:pPr lvl="1"/>
            <a:r>
              <a:rPr lang="en-US" dirty="0" smtClean="0"/>
              <a:t>Federal Rules of Civil Procedure applies to “procedure” </a:t>
            </a:r>
          </a:p>
          <a:p>
            <a:pPr lvl="1"/>
            <a:r>
              <a:rPr lang="en-US" dirty="0" smtClean="0"/>
              <a:t>and state law applies to “substantive law”</a:t>
            </a:r>
          </a:p>
          <a:p>
            <a:pPr lvl="1"/>
            <a:endParaRPr lang="en-US" dirty="0"/>
          </a:p>
          <a:p>
            <a:pPr lvl="1"/>
            <a:r>
              <a:rPr lang="en-US" dirty="0" smtClean="0"/>
              <a:t>Unless the procedure was Constitution made and a few more complex exceptions apply</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131</a:t>
            </a:fld>
            <a:endParaRPr lang="en-US"/>
          </a:p>
        </p:txBody>
      </p:sp>
    </p:spTree>
    <p:extLst>
      <p:ext uri="{BB962C8B-B14F-4D97-AF65-F5344CB8AC3E}">
        <p14:creationId xmlns:p14="http://schemas.microsoft.com/office/powerpoint/2010/main" val="658372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Statutory Requirements for Personal Jurisdiction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14</a:t>
            </a:fld>
            <a:endParaRPr lang="en-US"/>
          </a:p>
        </p:txBody>
      </p:sp>
    </p:spTree>
    <p:extLst>
      <p:ext uri="{BB962C8B-B14F-4D97-AF65-F5344CB8AC3E}">
        <p14:creationId xmlns:p14="http://schemas.microsoft.com/office/powerpoint/2010/main" val="482703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Requirements for Personal Jurisdiction</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States allow jurisdiction through:</a:t>
            </a:r>
          </a:p>
          <a:p>
            <a:r>
              <a:rPr lang="en-US" dirty="0" smtClean="0"/>
              <a:t>General Jurisdiction when:</a:t>
            </a:r>
          </a:p>
          <a:p>
            <a:pPr lvl="1"/>
            <a:r>
              <a:rPr lang="en-US" dirty="0" smtClean="0"/>
              <a:t>(1) the defendant is domiciled in the state, </a:t>
            </a:r>
          </a:p>
          <a:p>
            <a:pPr lvl="1"/>
            <a:r>
              <a:rPr lang="en-US" dirty="0" smtClean="0"/>
              <a:t>(2) the defendant is personally served in the state, </a:t>
            </a:r>
          </a:p>
          <a:p>
            <a:pPr lvl="1"/>
            <a:r>
              <a:rPr lang="en-US" dirty="0" smtClean="0"/>
              <a:t>(3) the defendant consents, </a:t>
            </a:r>
          </a:p>
          <a:p>
            <a:r>
              <a:rPr lang="en-US" dirty="0" smtClean="0"/>
              <a:t>or  Specific Jurisdiction when:</a:t>
            </a:r>
          </a:p>
          <a:p>
            <a:pPr lvl="1"/>
            <a:r>
              <a:rPr lang="en-US" dirty="0" smtClean="0"/>
              <a:t>(4) a long-arm statute applies (with sufficient minimum contacts)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15</a:t>
            </a:fld>
            <a:endParaRPr lang="en-US"/>
          </a:p>
        </p:txBody>
      </p:sp>
    </p:spTree>
    <p:extLst>
      <p:ext uri="{BB962C8B-B14F-4D97-AF65-F5344CB8AC3E}">
        <p14:creationId xmlns:p14="http://schemas.microsoft.com/office/powerpoint/2010/main" val="1885303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jurisdiction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16</a:t>
            </a:fld>
            <a:endParaRPr lang="en-US"/>
          </a:p>
        </p:txBody>
      </p:sp>
    </p:spTree>
    <p:extLst>
      <p:ext uri="{BB962C8B-B14F-4D97-AF65-F5344CB8AC3E}">
        <p14:creationId xmlns:p14="http://schemas.microsoft.com/office/powerpoint/2010/main" val="4217115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jurisdiction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General jurisdiction exists where a court in a given state has jurisdiction over a defendant in that state irrespective of the nature of the claim, can be found in 3 ways:</a:t>
            </a:r>
          </a:p>
          <a:p>
            <a:r>
              <a:rPr lang="en-US" dirty="0" smtClean="0"/>
              <a:t>Domicile: 	</a:t>
            </a:r>
          </a:p>
          <a:p>
            <a:pPr lvl="1"/>
            <a:r>
              <a:rPr lang="en-US" dirty="0" smtClean="0"/>
              <a:t>Natural persons: One acquires domicile by being present in a state with the intent to make it one’s home for an indefinite period.</a:t>
            </a:r>
          </a:p>
          <a:p>
            <a:pPr lvl="1"/>
            <a:r>
              <a:rPr lang="en-US" dirty="0" smtClean="0"/>
              <a:t>Corporations: (1) the state of incorporation, (2) the state in which its headquarters are located, or (3) there are continuous and systematic contacts (very rare).</a:t>
            </a:r>
          </a:p>
          <a:p>
            <a:r>
              <a:rPr lang="en-US" dirty="0" smtClean="0"/>
              <a:t>Service in the state:	</a:t>
            </a:r>
          </a:p>
          <a:p>
            <a:pPr lvl="1"/>
            <a:r>
              <a:rPr lang="en-US" dirty="0" smtClean="0"/>
              <a:t>Exception if solely due to force, fraud, or participation in another judicial proceeding.</a:t>
            </a:r>
          </a:p>
          <a:p>
            <a:r>
              <a:rPr lang="en-US" dirty="0" smtClean="0"/>
              <a:t>Consent:	</a:t>
            </a:r>
          </a:p>
          <a:p>
            <a:pPr lvl="1"/>
            <a:r>
              <a:rPr lang="en-US" dirty="0" smtClean="0"/>
              <a:t>Expressed, Implied (motorist traveling interstate) or by waiver (Defendant failed to raise the defense of lack of personal jurisdiction.</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17</a:t>
            </a:fld>
            <a:endParaRPr lang="en-US"/>
          </a:p>
        </p:txBody>
      </p:sp>
    </p:spTree>
    <p:extLst>
      <p:ext uri="{BB962C8B-B14F-4D97-AF65-F5344CB8AC3E}">
        <p14:creationId xmlns:p14="http://schemas.microsoft.com/office/powerpoint/2010/main" val="4251748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Long arm statutes</a:t>
            </a:r>
            <a:br>
              <a:rPr lang="en-US" dirty="0" smtClean="0"/>
            </a:br>
            <a:r>
              <a:rPr lang="en-US" dirty="0" smtClean="0"/>
              <a:t>(Specific)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18</a:t>
            </a:fld>
            <a:endParaRPr lang="en-US"/>
          </a:p>
        </p:txBody>
      </p:sp>
    </p:spTree>
    <p:extLst>
      <p:ext uri="{BB962C8B-B14F-4D97-AF65-F5344CB8AC3E}">
        <p14:creationId xmlns:p14="http://schemas.microsoft.com/office/powerpoint/2010/main" val="3726011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 arm statutes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For a court to assert jurisdiction over an out of state defendant, There must be a long-arm statute that covers the case presented.</a:t>
            </a:r>
          </a:p>
          <a:p>
            <a:r>
              <a:rPr lang="en-US" dirty="0" smtClean="0"/>
              <a:t>There are two types:</a:t>
            </a:r>
          </a:p>
          <a:p>
            <a:pPr lvl="1"/>
            <a:r>
              <a:rPr lang="en-US" dirty="0" smtClean="0"/>
              <a:t>   (1) General statute </a:t>
            </a:r>
          </a:p>
          <a:p>
            <a:pPr lvl="2"/>
            <a:r>
              <a:rPr lang="en-US" dirty="0" smtClean="0"/>
              <a:t>wherein the state will exercise jurisdiction whenever it would not violate the constitution, or</a:t>
            </a:r>
          </a:p>
          <a:p>
            <a:pPr marL="971550" lvl="1" indent="-457200"/>
            <a:r>
              <a:rPr lang="en-US" dirty="0" smtClean="0"/>
              <a:t>(2)Specific Acts (gives specific acts)</a:t>
            </a:r>
          </a:p>
          <a:p>
            <a:pPr marL="0" indent="0">
              <a:buNone/>
            </a:pPr>
            <a:r>
              <a:rPr lang="en-US" sz="2600" dirty="0" smtClean="0"/>
              <a:t>Note: Minimum contact analysis required for both</a:t>
            </a:r>
            <a:r>
              <a:rPr lang="en-US" dirty="0" smtClean="0"/>
              <a:t>.</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19</a:t>
            </a:fld>
            <a:endParaRPr lang="en-US"/>
          </a:p>
        </p:txBody>
      </p:sp>
    </p:spTree>
    <p:extLst>
      <p:ext uri="{BB962C8B-B14F-4D97-AF65-F5344CB8AC3E}">
        <p14:creationId xmlns:p14="http://schemas.microsoft.com/office/powerpoint/2010/main" val="120852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Venue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2</a:t>
            </a:fld>
            <a:endParaRPr lang="en-US">
              <a:solidFill>
                <a:srgbClr val="FFFFFF">
                  <a:tint val="75000"/>
                </a:srgbClr>
              </a:solidFill>
            </a:endParaRPr>
          </a:p>
        </p:txBody>
      </p:sp>
    </p:spTree>
    <p:extLst>
      <p:ext uri="{BB962C8B-B14F-4D97-AF65-F5344CB8AC3E}">
        <p14:creationId xmlns:p14="http://schemas.microsoft.com/office/powerpoint/2010/main" val="982423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Constitutional Limitations on Personal Specific Jurisdiction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20</a:t>
            </a:fld>
            <a:endParaRPr lang="en-US"/>
          </a:p>
        </p:txBody>
      </p:sp>
    </p:spTree>
    <p:extLst>
      <p:ext uri="{BB962C8B-B14F-4D97-AF65-F5344CB8AC3E}">
        <p14:creationId xmlns:p14="http://schemas.microsoft.com/office/powerpoint/2010/main" val="2307373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Constitutional Limitations on Personal Specific Jurisdiction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This requires that the defendant have minimum contacts such that jurisdiction does not offend traditional notions of fair play and substantial justice. </a:t>
            </a:r>
          </a:p>
          <a:p>
            <a:r>
              <a:rPr lang="en-US" dirty="0" smtClean="0"/>
              <a:t>(1) minimum contacts, requires </a:t>
            </a:r>
          </a:p>
          <a:p>
            <a:pPr lvl="1"/>
            <a:r>
              <a:rPr lang="en-US" dirty="0" smtClean="0"/>
              <a:t>(a) purposeful availment, and (b) foreseeability, and </a:t>
            </a:r>
          </a:p>
          <a:p>
            <a:r>
              <a:rPr lang="en-US" dirty="0" smtClean="0"/>
              <a:t>(2) fairness, which requires </a:t>
            </a:r>
          </a:p>
          <a:p>
            <a:pPr lvl="1"/>
            <a:r>
              <a:rPr lang="en-US" dirty="0" smtClean="0"/>
              <a:t>(a) relatedness of claim to contact, which can either be general or specific, </a:t>
            </a:r>
          </a:p>
          <a:p>
            <a:pPr lvl="1"/>
            <a:r>
              <a:rPr lang="en-US" dirty="0" smtClean="0"/>
              <a:t>(b) no severe inconvenience to defendant, and </a:t>
            </a:r>
          </a:p>
          <a:p>
            <a:pPr lvl="1"/>
            <a:r>
              <a:rPr lang="en-US" dirty="0" smtClean="0"/>
              <a:t>(c) weighing the interests of the forum.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21</a:t>
            </a:fld>
            <a:endParaRPr lang="en-US"/>
          </a:p>
        </p:txBody>
      </p:sp>
    </p:spTree>
    <p:extLst>
      <p:ext uri="{BB962C8B-B14F-4D97-AF65-F5344CB8AC3E}">
        <p14:creationId xmlns:p14="http://schemas.microsoft.com/office/powerpoint/2010/main" val="1904387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Minimum contacts </a:t>
            </a:r>
            <a:br>
              <a:rPr lang="en-US" dirty="0" smtClean="0"/>
            </a:br>
            <a:r>
              <a:rPr lang="en-US" sz="2000" dirty="0" smtClean="0"/>
              <a:t>(Specific JD)</a:t>
            </a:r>
            <a:endParaRPr lang="en-US" sz="20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22</a:t>
            </a:fld>
            <a:endParaRPr lang="en-US"/>
          </a:p>
        </p:txBody>
      </p:sp>
    </p:spTree>
    <p:extLst>
      <p:ext uri="{BB962C8B-B14F-4D97-AF65-F5344CB8AC3E}">
        <p14:creationId xmlns:p14="http://schemas.microsoft.com/office/powerpoint/2010/main" val="4135550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Minimum contacts </a:t>
            </a:r>
            <a:r>
              <a:rPr lang="en-US" sz="2000" dirty="0" smtClean="0"/>
              <a:t>(Specific JD)</a:t>
            </a:r>
            <a:endParaRPr lang="en-US" sz="2000" dirty="0"/>
          </a:p>
        </p:txBody>
      </p:sp>
      <p:sp>
        <p:nvSpPr>
          <p:cNvPr id="3" name="Content Placeholder 2"/>
          <p:cNvSpPr>
            <a:spLocks noGrp="1"/>
          </p:cNvSpPr>
          <p:nvPr>
            <p:ph idx="1"/>
          </p:nvPr>
        </p:nvSpPr>
        <p:spPr/>
        <p:txBody>
          <a:bodyPr/>
          <a:lstStyle/>
          <a:p>
            <a:r>
              <a:rPr lang="en-US" dirty="0" smtClean="0"/>
              <a:t>Due process requires that the defendant have certain minimum contacts with the forum</a:t>
            </a:r>
          </a:p>
          <a:p>
            <a:r>
              <a:rPr lang="en-US" dirty="0" smtClean="0"/>
              <a:t>such that the maintenance of the suit does not offend the traditional notions of fair play and substantial justice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23</a:t>
            </a:fld>
            <a:endParaRPr lang="en-US"/>
          </a:p>
        </p:txBody>
      </p:sp>
    </p:spTree>
    <p:extLst>
      <p:ext uri="{BB962C8B-B14F-4D97-AF65-F5344CB8AC3E}">
        <p14:creationId xmlns:p14="http://schemas.microsoft.com/office/powerpoint/2010/main" val="1576137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(1a,1b)Purposeful availment </a:t>
            </a:r>
            <a:br>
              <a:rPr lang="en-US" dirty="0" smtClean="0"/>
            </a:br>
            <a:r>
              <a:rPr lang="en-US" sz="2000" dirty="0" smtClean="0"/>
              <a:t>(Specific JD)</a:t>
            </a:r>
            <a:endParaRPr lang="en-US" sz="20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24</a:t>
            </a:fld>
            <a:endParaRPr lang="en-US"/>
          </a:p>
        </p:txBody>
      </p:sp>
    </p:spTree>
    <p:extLst>
      <p:ext uri="{BB962C8B-B14F-4D97-AF65-F5344CB8AC3E}">
        <p14:creationId xmlns:p14="http://schemas.microsoft.com/office/powerpoint/2010/main" val="3456285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Purposeful availment </a:t>
            </a:r>
            <a:r>
              <a:rPr lang="en-US" sz="2000" dirty="0" smtClean="0"/>
              <a:t>(Specific JD)</a:t>
            </a:r>
            <a:endParaRPr lang="en-US" sz="2000" dirty="0"/>
          </a:p>
        </p:txBody>
      </p:sp>
      <p:sp>
        <p:nvSpPr>
          <p:cNvPr id="3" name="Content Placeholder 2"/>
          <p:cNvSpPr>
            <a:spLocks noGrp="1"/>
          </p:cNvSpPr>
          <p:nvPr>
            <p:ph idx="1"/>
          </p:nvPr>
        </p:nvSpPr>
        <p:spPr/>
        <p:txBody>
          <a:bodyPr/>
          <a:lstStyle/>
          <a:p>
            <a:r>
              <a:rPr lang="en-US" dirty="0" smtClean="0"/>
              <a:t>(1a) An act by which the defendant purposefully avails himself of the benefits and protections of the laws within the forum state, </a:t>
            </a:r>
          </a:p>
          <a:p>
            <a:r>
              <a:rPr lang="en-US" dirty="0" smtClean="0"/>
              <a:t>(1b)where he could reasonably anticipate being haled into court there.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25</a:t>
            </a:fld>
            <a:endParaRPr lang="en-US"/>
          </a:p>
        </p:txBody>
      </p:sp>
    </p:spTree>
    <p:extLst>
      <p:ext uri="{BB962C8B-B14F-4D97-AF65-F5344CB8AC3E}">
        <p14:creationId xmlns:p14="http://schemas.microsoft.com/office/powerpoint/2010/main" val="361047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(1a &amp;1b)Purposeful Availment factors </a:t>
            </a:r>
            <a:br>
              <a:rPr lang="en-US" dirty="0" smtClean="0"/>
            </a:br>
            <a:r>
              <a:rPr lang="en-US" sz="2200" dirty="0" smtClean="0"/>
              <a:t>(Specific JD)</a:t>
            </a:r>
            <a:endParaRPr lang="en-US" sz="22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26</a:t>
            </a:fld>
            <a:endParaRPr lang="en-US"/>
          </a:p>
        </p:txBody>
      </p:sp>
    </p:spTree>
    <p:extLst>
      <p:ext uri="{BB962C8B-B14F-4D97-AF65-F5344CB8AC3E}">
        <p14:creationId xmlns:p14="http://schemas.microsoft.com/office/powerpoint/2010/main" val="94389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(1a &amp;1b)Purposeful Availment factors </a:t>
            </a:r>
            <a:br>
              <a:rPr lang="en-US" dirty="0" smtClean="0"/>
            </a:br>
            <a:r>
              <a:rPr lang="en-US" sz="2200" dirty="0" smtClean="0"/>
              <a:t>(Specific JD)</a:t>
            </a:r>
            <a:endParaRPr lang="en-US" sz="2200" dirty="0"/>
          </a:p>
        </p:txBody>
      </p:sp>
      <p:sp>
        <p:nvSpPr>
          <p:cNvPr id="3" name="Content Placeholder 2"/>
          <p:cNvSpPr>
            <a:spLocks noGrp="1"/>
          </p:cNvSpPr>
          <p:nvPr>
            <p:ph idx="1"/>
          </p:nvPr>
        </p:nvSpPr>
        <p:spPr/>
        <p:txBody>
          <a:bodyPr>
            <a:normAutofit/>
          </a:bodyPr>
          <a:lstStyle/>
          <a:p>
            <a:r>
              <a:rPr lang="en-US" dirty="0" smtClean="0"/>
              <a:t>Inquiry focuses solely on voluntary activities of defendant, such as:</a:t>
            </a:r>
          </a:p>
          <a:p>
            <a:pPr lvl="1"/>
            <a:r>
              <a:rPr lang="en-US" dirty="0" smtClean="0"/>
              <a:t>A long-term relationship with the forum state</a:t>
            </a:r>
          </a:p>
          <a:p>
            <a:pPr lvl="1"/>
            <a:r>
              <a:rPr lang="en-US" dirty="0" smtClean="0"/>
              <a:t>Serving or seeking to serve the forum market</a:t>
            </a:r>
          </a:p>
          <a:p>
            <a:pPr lvl="1"/>
            <a:r>
              <a:rPr lang="en-US" dirty="0" smtClean="0"/>
              <a:t>Delivering products into the stream of commerce with the expectation that they will be purchased in the forum state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27</a:t>
            </a:fld>
            <a:endParaRPr lang="en-US"/>
          </a:p>
        </p:txBody>
      </p:sp>
    </p:spTree>
    <p:extLst>
      <p:ext uri="{BB962C8B-B14F-4D97-AF65-F5344CB8AC3E}">
        <p14:creationId xmlns:p14="http://schemas.microsoft.com/office/powerpoint/2010/main" val="3089410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 Fairness </a:t>
            </a:r>
            <a:br>
              <a:rPr lang="en-US" dirty="0" smtClean="0"/>
            </a:br>
            <a:r>
              <a:rPr lang="en-US" sz="2000" dirty="0" smtClean="0"/>
              <a:t>(Specific JD)</a:t>
            </a:r>
            <a:endParaRPr lang="en-US" sz="20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28</a:t>
            </a:fld>
            <a:endParaRPr lang="en-US"/>
          </a:p>
        </p:txBody>
      </p:sp>
    </p:spTree>
    <p:extLst>
      <p:ext uri="{BB962C8B-B14F-4D97-AF65-F5344CB8AC3E}">
        <p14:creationId xmlns:p14="http://schemas.microsoft.com/office/powerpoint/2010/main" val="2268020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Fairness </a:t>
            </a:r>
            <a:br>
              <a:rPr lang="en-US" dirty="0" smtClean="0"/>
            </a:br>
            <a:r>
              <a:rPr lang="en-US" sz="2200" dirty="0" smtClean="0"/>
              <a:t>(Specific JD)</a:t>
            </a:r>
            <a:endParaRPr lang="en-US" sz="2200" dirty="0"/>
          </a:p>
        </p:txBody>
      </p:sp>
      <p:sp>
        <p:nvSpPr>
          <p:cNvPr id="3" name="Content Placeholder 2"/>
          <p:cNvSpPr>
            <a:spLocks noGrp="1"/>
          </p:cNvSpPr>
          <p:nvPr>
            <p:ph idx="1"/>
          </p:nvPr>
        </p:nvSpPr>
        <p:spPr/>
        <p:txBody>
          <a:bodyPr>
            <a:normAutofit/>
          </a:bodyPr>
          <a:lstStyle/>
          <a:p>
            <a:r>
              <a:rPr lang="en-US" dirty="0" smtClean="0"/>
              <a:t>Fairness requires:</a:t>
            </a:r>
          </a:p>
          <a:p>
            <a:pPr lvl="1"/>
            <a:r>
              <a:rPr lang="en-US" dirty="0" smtClean="0"/>
              <a:t>(2a) Relatedness: plaintiff’s claim relates to defendant’s contact with the state.</a:t>
            </a:r>
          </a:p>
          <a:p>
            <a:pPr lvl="1"/>
            <a:r>
              <a:rPr lang="en-US" dirty="0" smtClean="0"/>
              <a:t>(2b) and whether there is any severe inconvenience to the defendant by defending the suit in this forum,</a:t>
            </a:r>
          </a:p>
          <a:p>
            <a:pPr lvl="1"/>
            <a:r>
              <a:rPr lang="en-US" dirty="0" smtClean="0"/>
              <a:t>(2c) and the forum state’s interest in adjudicating the dispute as well as the plaintiff’s interest in obtaining convenient and effective relief.</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29</a:t>
            </a:fld>
            <a:endParaRPr lang="en-US"/>
          </a:p>
        </p:txBody>
      </p:sp>
    </p:spTree>
    <p:extLst>
      <p:ext uri="{BB962C8B-B14F-4D97-AF65-F5344CB8AC3E}">
        <p14:creationId xmlns:p14="http://schemas.microsoft.com/office/powerpoint/2010/main" val="386890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Venue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Venue is proper in any district where </a:t>
            </a:r>
          </a:p>
          <a:p>
            <a:pPr lvl="1"/>
            <a:r>
              <a:rPr lang="en-US" dirty="0" smtClean="0"/>
              <a:t>(1) any defendants reside or</a:t>
            </a:r>
          </a:p>
          <a:p>
            <a:pPr lvl="1"/>
            <a:r>
              <a:rPr lang="en-US" dirty="0" smtClean="0"/>
              <a:t>(2) a substantial portion of the events occurred (or property located), or</a:t>
            </a:r>
          </a:p>
          <a:p>
            <a:pPr lvl="1"/>
            <a:r>
              <a:rPr lang="en-US" dirty="0" smtClean="0"/>
              <a:t>(3) any district where any defendant is subject to PMJ, or</a:t>
            </a:r>
          </a:p>
          <a:p>
            <a:pPr lvl="1"/>
            <a:r>
              <a:rPr lang="en-US" dirty="0" smtClean="0"/>
              <a:t>(4) defendant consents to venue or waives objection of venue.</a:t>
            </a:r>
          </a:p>
          <a:p>
            <a:pPr lvl="1"/>
            <a:endParaRPr lang="en-US" dirty="0"/>
          </a:p>
          <a:p>
            <a:pPr lvl="1"/>
            <a:r>
              <a:rPr lang="en-US" dirty="0" smtClean="0"/>
              <a:t>Note: if Federal question than PMJ not a proper reason so any place where a Defendant can be found.</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3</a:t>
            </a:fld>
            <a:endParaRPr lang="en-US">
              <a:solidFill>
                <a:srgbClr val="FFFFFF">
                  <a:tint val="75000"/>
                </a:srgbClr>
              </a:solidFill>
            </a:endParaRPr>
          </a:p>
        </p:txBody>
      </p:sp>
    </p:spTree>
    <p:extLst>
      <p:ext uri="{BB962C8B-B14F-4D97-AF65-F5344CB8AC3E}">
        <p14:creationId xmlns:p14="http://schemas.microsoft.com/office/powerpoint/2010/main" val="3603681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Subject matter jurisdiction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30</a:t>
            </a:fld>
            <a:endParaRPr lang="en-US"/>
          </a:p>
        </p:txBody>
      </p:sp>
    </p:spTree>
    <p:extLst>
      <p:ext uri="{BB962C8B-B14F-4D97-AF65-F5344CB8AC3E}">
        <p14:creationId xmlns:p14="http://schemas.microsoft.com/office/powerpoint/2010/main" val="1421516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Subject matter jurisdiction</a:t>
            </a:r>
            <a:endParaRPr lang="en-US" dirty="0"/>
          </a:p>
        </p:txBody>
      </p:sp>
      <p:sp>
        <p:nvSpPr>
          <p:cNvPr id="3" name="Content Placeholder 2"/>
          <p:cNvSpPr>
            <a:spLocks noGrp="1"/>
          </p:cNvSpPr>
          <p:nvPr>
            <p:ph idx="1"/>
          </p:nvPr>
        </p:nvSpPr>
        <p:spPr/>
        <p:txBody>
          <a:bodyPr/>
          <a:lstStyle/>
          <a:p>
            <a:r>
              <a:rPr lang="en-US" dirty="0" smtClean="0"/>
              <a:t>A court’s authority to rule on a particular type of case.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31</a:t>
            </a:fld>
            <a:endParaRPr lang="en-US"/>
          </a:p>
        </p:txBody>
      </p:sp>
    </p:spTree>
    <p:extLst>
      <p:ext uri="{BB962C8B-B14F-4D97-AF65-F5344CB8AC3E}">
        <p14:creationId xmlns:p14="http://schemas.microsoft.com/office/powerpoint/2010/main" val="382333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Diversity jurisdiction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32</a:t>
            </a:fld>
            <a:endParaRPr lang="en-US"/>
          </a:p>
        </p:txBody>
      </p:sp>
    </p:spTree>
    <p:extLst>
      <p:ext uri="{BB962C8B-B14F-4D97-AF65-F5344CB8AC3E}">
        <p14:creationId xmlns:p14="http://schemas.microsoft.com/office/powerpoint/2010/main" val="1228634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Diversity jurisdiction</a:t>
            </a:r>
            <a:endParaRPr lang="en-US" dirty="0"/>
          </a:p>
        </p:txBody>
      </p:sp>
      <p:sp>
        <p:nvSpPr>
          <p:cNvPr id="3" name="Content Placeholder 2"/>
          <p:cNvSpPr>
            <a:spLocks noGrp="1"/>
          </p:cNvSpPr>
          <p:nvPr>
            <p:ph idx="1"/>
          </p:nvPr>
        </p:nvSpPr>
        <p:spPr/>
        <p:txBody>
          <a:bodyPr/>
          <a:lstStyle/>
          <a:p>
            <a:r>
              <a:rPr lang="en-US" dirty="0" smtClean="0"/>
              <a:t>Under 28 U.S.C. 1332, federal courts may hear cases where: </a:t>
            </a:r>
          </a:p>
          <a:p>
            <a:pPr lvl="1"/>
            <a:r>
              <a:rPr lang="en-US" dirty="0" smtClean="0"/>
              <a:t>no defendant is a citizen of the same state as any plaintiff in the case, </a:t>
            </a:r>
          </a:p>
          <a:p>
            <a:pPr lvl="1"/>
            <a:r>
              <a:rPr lang="en-US" dirty="0" smtClean="0"/>
              <a:t>AND more than the statutory minimum  of $75,000 (to a legal certainty, Plaintiff can aggregate if same defendant).</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33</a:t>
            </a:fld>
            <a:endParaRPr lang="en-US"/>
          </a:p>
        </p:txBody>
      </p:sp>
    </p:spTree>
    <p:extLst>
      <p:ext uri="{BB962C8B-B14F-4D97-AF65-F5344CB8AC3E}">
        <p14:creationId xmlns:p14="http://schemas.microsoft.com/office/powerpoint/2010/main" val="368626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Residency for a corporation (SMJ)</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34</a:t>
            </a:fld>
            <a:endParaRPr lang="en-US"/>
          </a:p>
        </p:txBody>
      </p:sp>
    </p:spTree>
    <p:extLst>
      <p:ext uri="{BB962C8B-B14F-4D97-AF65-F5344CB8AC3E}">
        <p14:creationId xmlns:p14="http://schemas.microsoft.com/office/powerpoint/2010/main" val="3419302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Residency for a corporation (SMJ)</a:t>
            </a:r>
            <a:endParaRPr lang="en-US" dirty="0"/>
          </a:p>
        </p:txBody>
      </p:sp>
      <p:sp>
        <p:nvSpPr>
          <p:cNvPr id="3" name="Content Placeholder 2"/>
          <p:cNvSpPr>
            <a:spLocks noGrp="1"/>
          </p:cNvSpPr>
          <p:nvPr>
            <p:ph idx="1"/>
          </p:nvPr>
        </p:nvSpPr>
        <p:spPr/>
        <p:txBody>
          <a:bodyPr>
            <a:normAutofit/>
          </a:bodyPr>
          <a:lstStyle/>
          <a:p>
            <a:r>
              <a:rPr lang="en-US" dirty="0" smtClean="0"/>
              <a:t>A corporation, C is a resident of</a:t>
            </a:r>
          </a:p>
          <a:p>
            <a:pPr lvl="1"/>
            <a:r>
              <a:rPr lang="en-US" dirty="0" smtClean="0"/>
              <a:t>(1) the state of its incorporation, and </a:t>
            </a:r>
          </a:p>
          <a:p>
            <a:pPr lvl="1"/>
            <a:r>
              <a:rPr lang="en-US" dirty="0" smtClean="0"/>
              <a:t>(2) the state where it maintains its principal place of business (PPB). </a:t>
            </a:r>
          </a:p>
          <a:p>
            <a:pPr lvl="1"/>
            <a:r>
              <a:rPr lang="en-US" dirty="0" smtClean="0"/>
              <a:t>The PPB is determined using either the </a:t>
            </a:r>
          </a:p>
          <a:p>
            <a:pPr lvl="2"/>
            <a:r>
              <a:rPr lang="en-US" dirty="0" smtClean="0"/>
              <a:t>muscle center test (where most of the corporation’s operations are located) or </a:t>
            </a:r>
          </a:p>
          <a:p>
            <a:pPr lvl="2"/>
            <a:r>
              <a:rPr lang="en-US" dirty="0" smtClean="0"/>
              <a:t>the </a:t>
            </a:r>
            <a:r>
              <a:rPr lang="en-US" u="sng" dirty="0" smtClean="0"/>
              <a:t>nerve center test </a:t>
            </a:r>
            <a:r>
              <a:rPr lang="en-US" dirty="0" smtClean="0"/>
              <a:t>(where most of the corporation decision making occurs).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35</a:t>
            </a:fld>
            <a:endParaRPr lang="en-US"/>
          </a:p>
        </p:txBody>
      </p:sp>
    </p:spTree>
    <p:extLst>
      <p:ext uri="{BB962C8B-B14F-4D97-AF65-F5344CB8AC3E}">
        <p14:creationId xmlns:p14="http://schemas.microsoft.com/office/powerpoint/2010/main" val="514813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 question jurisdiction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36</a:t>
            </a:fld>
            <a:endParaRPr lang="en-US"/>
          </a:p>
        </p:txBody>
      </p:sp>
    </p:spTree>
    <p:extLst>
      <p:ext uri="{BB962C8B-B14F-4D97-AF65-F5344CB8AC3E}">
        <p14:creationId xmlns:p14="http://schemas.microsoft.com/office/powerpoint/2010/main" val="4206381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question jurisdiction</a:t>
            </a:r>
            <a:endParaRPr lang="en-US" dirty="0"/>
          </a:p>
        </p:txBody>
      </p:sp>
      <p:sp>
        <p:nvSpPr>
          <p:cNvPr id="3" name="Content Placeholder 2"/>
          <p:cNvSpPr>
            <a:spLocks noGrp="1"/>
          </p:cNvSpPr>
          <p:nvPr>
            <p:ph idx="1"/>
          </p:nvPr>
        </p:nvSpPr>
        <p:spPr/>
        <p:txBody>
          <a:bodyPr/>
          <a:lstStyle/>
          <a:p>
            <a:r>
              <a:rPr lang="en-US" dirty="0" smtClean="0"/>
              <a:t>Under 28 U.S.C.  1331, federal courts may hear cases involving a federal question.</a:t>
            </a:r>
          </a:p>
          <a:p>
            <a:r>
              <a:rPr lang="en-US" dirty="0" smtClean="0"/>
              <a:t>There is no statutory minimum, but the federal question must appear in the plaintiff’s well-pleaded complaint;</a:t>
            </a:r>
          </a:p>
          <a:p>
            <a:pPr lvl="1"/>
            <a:r>
              <a:rPr lang="en-US" dirty="0" smtClean="0"/>
              <a:t>allegations in the complaint anticipating a defense are not sufficient.</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37</a:t>
            </a:fld>
            <a:endParaRPr lang="en-US"/>
          </a:p>
        </p:txBody>
      </p:sp>
    </p:spTree>
    <p:extLst>
      <p:ext uri="{BB962C8B-B14F-4D97-AF65-F5344CB8AC3E}">
        <p14:creationId xmlns:p14="http://schemas.microsoft.com/office/powerpoint/2010/main" val="33312582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Supplemental Jurisdiction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38</a:t>
            </a:fld>
            <a:endParaRPr lang="en-US"/>
          </a:p>
        </p:txBody>
      </p:sp>
    </p:spTree>
    <p:extLst>
      <p:ext uri="{BB962C8B-B14F-4D97-AF65-F5344CB8AC3E}">
        <p14:creationId xmlns:p14="http://schemas.microsoft.com/office/powerpoint/2010/main" val="3656579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Supplemental Jurisdiction </a:t>
            </a:r>
            <a:endParaRPr lang="en-US" dirty="0"/>
          </a:p>
        </p:txBody>
      </p:sp>
      <p:sp>
        <p:nvSpPr>
          <p:cNvPr id="3" name="Content Placeholder 2"/>
          <p:cNvSpPr>
            <a:spLocks noGrp="1"/>
          </p:cNvSpPr>
          <p:nvPr>
            <p:ph idx="1"/>
          </p:nvPr>
        </p:nvSpPr>
        <p:spPr/>
        <p:txBody>
          <a:bodyPr>
            <a:normAutofit/>
          </a:bodyPr>
          <a:lstStyle/>
          <a:p>
            <a:r>
              <a:rPr lang="en-US" dirty="0" smtClean="0"/>
              <a:t>Under 28 U.S.C. 1367, once a federal court has jurisdiction over a claim under 1331 or 1332, it may hear claims that are related to the claims over which it has “original” jurisdiction.</a:t>
            </a:r>
          </a:p>
          <a:p>
            <a:pPr lvl="1"/>
            <a:r>
              <a:rPr lang="en-US" dirty="0" smtClean="0"/>
              <a:t>The federal claim is sufficiently substantial</a:t>
            </a:r>
          </a:p>
          <a:p>
            <a:pPr lvl="1"/>
            <a:r>
              <a:rPr lang="en-US" dirty="0" smtClean="0"/>
              <a:t>The federal and non-federal claims arise from a common nucleus of operative fact.</a:t>
            </a:r>
          </a:p>
          <a:p>
            <a:pPr lvl="1"/>
            <a:r>
              <a:rPr lang="en-US" dirty="0" smtClean="0"/>
              <a:t>The federal  and non-federal claims are such that they would ordinarily be tried in one judicial proceeding.</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39</a:t>
            </a:fld>
            <a:endParaRPr lang="en-US"/>
          </a:p>
        </p:txBody>
      </p:sp>
    </p:spTree>
    <p:extLst>
      <p:ext uri="{BB962C8B-B14F-4D97-AF65-F5344CB8AC3E}">
        <p14:creationId xmlns:p14="http://schemas.microsoft.com/office/powerpoint/2010/main" val="273616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Transfer of Venue </a:t>
            </a:r>
            <a:br>
              <a:rPr lang="en-US" dirty="0" smtClean="0"/>
            </a:br>
            <a:r>
              <a:rPr lang="en-US" dirty="0" smtClean="0"/>
              <a:t>(Not forum non-</a:t>
            </a:r>
            <a:r>
              <a:rPr lang="en-US" dirty="0" err="1" smtClean="0"/>
              <a:t>conviens</a:t>
            </a:r>
            <a:r>
              <a:rPr lang="en-US" dirty="0" smtClean="0"/>
              <a: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4</a:t>
            </a:fld>
            <a:endParaRPr lang="en-US">
              <a:solidFill>
                <a:srgbClr val="FFFFFF">
                  <a:tint val="75000"/>
                </a:srgbClr>
              </a:solidFill>
            </a:endParaRPr>
          </a:p>
        </p:txBody>
      </p:sp>
    </p:spTree>
    <p:extLst>
      <p:ext uri="{BB962C8B-B14F-4D97-AF65-F5344CB8AC3E}">
        <p14:creationId xmlns:p14="http://schemas.microsoft.com/office/powerpoint/2010/main" val="3258126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Removal jurisdiction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40</a:t>
            </a:fld>
            <a:endParaRPr lang="en-US"/>
          </a:p>
        </p:txBody>
      </p:sp>
    </p:spTree>
    <p:extLst>
      <p:ext uri="{BB962C8B-B14F-4D97-AF65-F5344CB8AC3E}">
        <p14:creationId xmlns:p14="http://schemas.microsoft.com/office/powerpoint/2010/main" val="30554360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Removal jurisdiction</a:t>
            </a:r>
            <a:endParaRPr lang="en-US" dirty="0"/>
          </a:p>
        </p:txBody>
      </p:sp>
      <p:sp>
        <p:nvSpPr>
          <p:cNvPr id="3" name="Content Placeholder 2"/>
          <p:cNvSpPr>
            <a:spLocks noGrp="1"/>
          </p:cNvSpPr>
          <p:nvPr>
            <p:ph idx="1"/>
          </p:nvPr>
        </p:nvSpPr>
        <p:spPr/>
        <p:txBody>
          <a:bodyPr/>
          <a:lstStyle/>
          <a:p>
            <a:r>
              <a:rPr lang="en-US" dirty="0" smtClean="0"/>
              <a:t>Under 28 U.S.C. 1441, a defendant may usually “remove” a case filed by a plaintiff in state court if:</a:t>
            </a:r>
          </a:p>
          <a:p>
            <a:pPr lvl="1"/>
            <a:r>
              <a:rPr lang="en-US" dirty="0" smtClean="0"/>
              <a:t> plaintiff could originally have filed the suit in federal court and provided defendant does so at the outset of the case.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41</a:t>
            </a:fld>
            <a:endParaRPr lang="en-US"/>
          </a:p>
        </p:txBody>
      </p:sp>
    </p:spTree>
    <p:extLst>
      <p:ext uri="{BB962C8B-B14F-4D97-AF65-F5344CB8AC3E}">
        <p14:creationId xmlns:p14="http://schemas.microsoft.com/office/powerpoint/2010/main" val="12338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Notice (Service of Process)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42</a:t>
            </a:fld>
            <a:endParaRPr lang="en-US"/>
          </a:p>
        </p:txBody>
      </p:sp>
    </p:spTree>
    <p:extLst>
      <p:ext uri="{BB962C8B-B14F-4D97-AF65-F5344CB8AC3E}">
        <p14:creationId xmlns:p14="http://schemas.microsoft.com/office/powerpoint/2010/main" val="3520364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Notice (Service of Process)</a:t>
            </a:r>
            <a:endParaRPr lang="en-US" dirty="0"/>
          </a:p>
        </p:txBody>
      </p:sp>
      <p:sp>
        <p:nvSpPr>
          <p:cNvPr id="3" name="Content Placeholder 2"/>
          <p:cNvSpPr>
            <a:spLocks noGrp="1"/>
          </p:cNvSpPr>
          <p:nvPr>
            <p:ph idx="1"/>
          </p:nvPr>
        </p:nvSpPr>
        <p:spPr/>
        <p:txBody>
          <a:bodyPr>
            <a:normAutofit/>
          </a:bodyPr>
          <a:lstStyle/>
          <a:p>
            <a:r>
              <a:rPr lang="en-US" dirty="0" smtClean="0"/>
              <a:t>Due process requires that reasonable efforts to provide notice be made with regard to persons whose interests are to be determined. </a:t>
            </a:r>
          </a:p>
          <a:p>
            <a:r>
              <a:rPr lang="en-US" dirty="0" smtClean="0"/>
              <a:t>Notice must inform the defendant of the nature and place of the proceeding.</a:t>
            </a:r>
          </a:p>
          <a:p>
            <a:r>
              <a:rPr lang="en-US" dirty="0" smtClean="0"/>
              <a:t>Defendant may argue that the manner of service was not reasonably calculated to provide actual notice, therefore violation of due process.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43</a:t>
            </a:fld>
            <a:endParaRPr lang="en-US"/>
          </a:p>
        </p:txBody>
      </p:sp>
    </p:spTree>
    <p:extLst>
      <p:ext uri="{BB962C8B-B14F-4D97-AF65-F5344CB8AC3E}">
        <p14:creationId xmlns:p14="http://schemas.microsoft.com/office/powerpoint/2010/main" val="35270708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Pleadings (e.g. the complaint)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44</a:t>
            </a:fld>
            <a:endParaRPr lang="en-US"/>
          </a:p>
        </p:txBody>
      </p:sp>
    </p:spTree>
    <p:extLst>
      <p:ext uri="{BB962C8B-B14F-4D97-AF65-F5344CB8AC3E}">
        <p14:creationId xmlns:p14="http://schemas.microsoft.com/office/powerpoint/2010/main" val="964411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Pleadings (e.g. the complaint)</a:t>
            </a:r>
            <a:endParaRPr lang="en-US" dirty="0"/>
          </a:p>
        </p:txBody>
      </p:sp>
      <p:sp>
        <p:nvSpPr>
          <p:cNvPr id="3" name="Content Placeholder 2"/>
          <p:cNvSpPr>
            <a:spLocks noGrp="1"/>
          </p:cNvSpPr>
          <p:nvPr>
            <p:ph idx="1"/>
          </p:nvPr>
        </p:nvSpPr>
        <p:spPr/>
        <p:txBody>
          <a:bodyPr/>
          <a:lstStyle/>
          <a:p>
            <a:r>
              <a:rPr lang="en-US" dirty="0" smtClean="0"/>
              <a:t>Must contain a short and plain statement of:</a:t>
            </a:r>
          </a:p>
          <a:p>
            <a:pPr lvl="1"/>
            <a:r>
              <a:rPr lang="en-US" dirty="0" smtClean="0"/>
              <a:t>(1) the grounds upon which the court has jurisdiction and </a:t>
            </a:r>
          </a:p>
          <a:p>
            <a:pPr lvl="1"/>
            <a:r>
              <a:rPr lang="en-US" dirty="0" smtClean="0"/>
              <a:t>(2) a statement of a claim, if true, would entitle the claimant to relief, and </a:t>
            </a:r>
          </a:p>
          <a:p>
            <a:pPr lvl="1"/>
            <a:r>
              <a:rPr lang="en-US" dirty="0" smtClean="0"/>
              <a:t>(3) demand for relief.</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45</a:t>
            </a:fld>
            <a:endParaRPr lang="en-US"/>
          </a:p>
        </p:txBody>
      </p:sp>
    </p:spTree>
    <p:extLst>
      <p:ext uri="{BB962C8B-B14F-4D97-AF65-F5344CB8AC3E}">
        <p14:creationId xmlns:p14="http://schemas.microsoft.com/office/powerpoint/2010/main" val="29187783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 12(b)(6) Dismissal</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46</a:t>
            </a:fld>
            <a:endParaRPr lang="en-US"/>
          </a:p>
        </p:txBody>
      </p:sp>
    </p:spTree>
    <p:extLst>
      <p:ext uri="{BB962C8B-B14F-4D97-AF65-F5344CB8AC3E}">
        <p14:creationId xmlns:p14="http://schemas.microsoft.com/office/powerpoint/2010/main" val="2389692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 12(b)(6) Dismissal</a:t>
            </a:r>
            <a:endParaRPr lang="en-US" dirty="0"/>
          </a:p>
        </p:txBody>
      </p:sp>
      <p:sp>
        <p:nvSpPr>
          <p:cNvPr id="3" name="Content Placeholder 2"/>
          <p:cNvSpPr>
            <a:spLocks noGrp="1"/>
          </p:cNvSpPr>
          <p:nvPr>
            <p:ph idx="1"/>
          </p:nvPr>
        </p:nvSpPr>
        <p:spPr/>
        <p:txBody>
          <a:bodyPr/>
          <a:lstStyle/>
          <a:p>
            <a:r>
              <a:rPr lang="en-US" dirty="0" smtClean="0"/>
              <a:t>Court will dismiss if: </a:t>
            </a:r>
          </a:p>
          <a:p>
            <a:pPr lvl="1"/>
            <a:r>
              <a:rPr lang="en-US" dirty="0" smtClean="0"/>
              <a:t>(1) fails to state a cognizable claim; </a:t>
            </a:r>
          </a:p>
          <a:p>
            <a:pPr lvl="1"/>
            <a:r>
              <a:rPr lang="en-US" dirty="0" smtClean="0"/>
              <a:t>(2)provides insufficient facts; </a:t>
            </a:r>
          </a:p>
          <a:p>
            <a:pPr lvl="1"/>
            <a:r>
              <a:rPr lang="en-US" dirty="0" smtClean="0"/>
              <a:t>(3)contains an allegation that negates one or more elements of the cause of action.</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47</a:t>
            </a:fld>
            <a:endParaRPr lang="en-US"/>
          </a:p>
        </p:txBody>
      </p:sp>
    </p:spTree>
    <p:extLst>
      <p:ext uri="{BB962C8B-B14F-4D97-AF65-F5344CB8AC3E}">
        <p14:creationId xmlns:p14="http://schemas.microsoft.com/office/powerpoint/2010/main" val="26049169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Responsive Pleadings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48</a:t>
            </a:fld>
            <a:endParaRPr lang="en-US"/>
          </a:p>
        </p:txBody>
      </p:sp>
    </p:spTree>
    <p:extLst>
      <p:ext uri="{BB962C8B-B14F-4D97-AF65-F5344CB8AC3E}">
        <p14:creationId xmlns:p14="http://schemas.microsoft.com/office/powerpoint/2010/main" val="40762705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Responsive Pleadings</a:t>
            </a:r>
            <a:endParaRPr lang="en-US" dirty="0"/>
          </a:p>
        </p:txBody>
      </p:sp>
      <p:sp>
        <p:nvSpPr>
          <p:cNvPr id="3" name="Content Placeholder 2"/>
          <p:cNvSpPr>
            <a:spLocks noGrp="1"/>
          </p:cNvSpPr>
          <p:nvPr>
            <p:ph idx="1"/>
          </p:nvPr>
        </p:nvSpPr>
        <p:spPr/>
        <p:txBody>
          <a:bodyPr/>
          <a:lstStyle/>
          <a:p>
            <a:r>
              <a:rPr lang="en-US" dirty="0" smtClean="0"/>
              <a:t>Must admit or deny the allegations. </a:t>
            </a:r>
          </a:p>
          <a:p>
            <a:r>
              <a:rPr lang="en-US" dirty="0" smtClean="0"/>
              <a:t>An answer must be filed within 21 days. </a:t>
            </a:r>
          </a:p>
          <a:p>
            <a:r>
              <a:rPr lang="en-US" dirty="0" smtClean="0"/>
              <a:t>Must plead all affirmative defenses or waived.</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49</a:t>
            </a:fld>
            <a:endParaRPr lang="en-US"/>
          </a:p>
        </p:txBody>
      </p:sp>
    </p:spTree>
    <p:extLst>
      <p:ext uri="{BB962C8B-B14F-4D97-AF65-F5344CB8AC3E}">
        <p14:creationId xmlns:p14="http://schemas.microsoft.com/office/powerpoint/2010/main" val="26358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Transfer of Venue </a:t>
            </a:r>
            <a:br>
              <a:rPr lang="en-US" dirty="0" smtClean="0"/>
            </a:br>
            <a:r>
              <a:rPr lang="en-US" dirty="0" smtClean="0"/>
              <a:t>(</a:t>
            </a:r>
            <a:r>
              <a:rPr lang="en-US" dirty="0"/>
              <a:t>N</a:t>
            </a:r>
            <a:r>
              <a:rPr lang="en-US" dirty="0" smtClean="0"/>
              <a:t>ot forum non-</a:t>
            </a:r>
            <a:r>
              <a:rPr lang="en-US" dirty="0" err="1" smtClean="0"/>
              <a:t>conviens</a:t>
            </a:r>
            <a:r>
              <a:rPr lang="en-US" dirty="0" smtClean="0"/>
              <a:t>)</a:t>
            </a:r>
            <a:endParaRPr lang="en-US" dirty="0"/>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r>
              <a:rPr lang="en-US" dirty="0" smtClean="0"/>
              <a:t>Although Plaintiff had proper forum, a federal court may transfer to any other district in which it may have been brought (do venue analysis again)</a:t>
            </a:r>
          </a:p>
          <a:p>
            <a:pPr lvl="1"/>
            <a:r>
              <a:rPr lang="en-US" dirty="0" smtClean="0"/>
              <a:t>(1) for the convenience of the parties and witnesses and</a:t>
            </a:r>
          </a:p>
          <a:p>
            <a:pPr lvl="1"/>
            <a:r>
              <a:rPr lang="en-US" dirty="0" smtClean="0"/>
              <a:t>(2), in the interest of justice.” </a:t>
            </a:r>
          </a:p>
          <a:p>
            <a:pPr lvl="1"/>
            <a:r>
              <a:rPr lang="en-US" dirty="0" smtClean="0"/>
              <a:t>action is not dismissed only transferred. </a:t>
            </a:r>
          </a:p>
          <a:p>
            <a:pPr lvl="1"/>
            <a:r>
              <a:rPr lang="en-US" dirty="0" smtClean="0"/>
              <a:t>Deference is given to the plaintiff’s forum. </a:t>
            </a:r>
          </a:p>
          <a:p>
            <a:pPr lvl="1"/>
            <a:r>
              <a:rPr lang="en-US" dirty="0" smtClean="0"/>
              <a:t>The burden is on the moving party to show: </a:t>
            </a:r>
          </a:p>
          <a:p>
            <a:pPr lvl="2"/>
            <a:r>
              <a:rPr lang="en-US" dirty="0"/>
              <a:t>T</a:t>
            </a:r>
            <a:r>
              <a:rPr lang="en-US" dirty="0" smtClean="0"/>
              <a:t>he convenience of the parties and witnesses, access to evidence, calendar congestion and any other factors favoring transfer and that the </a:t>
            </a:r>
            <a:r>
              <a:rPr lang="en-US" dirty="0" err="1" smtClean="0"/>
              <a:t>tranferee</a:t>
            </a:r>
            <a:r>
              <a:rPr lang="en-US" dirty="0" smtClean="0"/>
              <a:t> court has PMJ and SMJ.</a:t>
            </a:r>
          </a:p>
          <a:p>
            <a:pPr lvl="1"/>
            <a:r>
              <a:rPr lang="en-US" sz="2400" dirty="0" smtClean="0"/>
              <a:t>Note: if improper forum, than court shall dismiss or transfer only if in the interest of justice.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5</a:t>
            </a:fld>
            <a:endParaRPr lang="en-US">
              <a:solidFill>
                <a:srgbClr val="FFFFFF">
                  <a:tint val="75000"/>
                </a:srgbClr>
              </a:solidFill>
            </a:endParaRPr>
          </a:p>
        </p:txBody>
      </p:sp>
    </p:spTree>
    <p:extLst>
      <p:ext uri="{BB962C8B-B14F-4D97-AF65-F5344CB8AC3E}">
        <p14:creationId xmlns:p14="http://schemas.microsoft.com/office/powerpoint/2010/main" val="41016618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Objections raised in an answer</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50</a:t>
            </a:fld>
            <a:endParaRPr lang="en-US"/>
          </a:p>
        </p:txBody>
      </p:sp>
    </p:spTree>
    <p:extLst>
      <p:ext uri="{BB962C8B-B14F-4D97-AF65-F5344CB8AC3E}">
        <p14:creationId xmlns:p14="http://schemas.microsoft.com/office/powerpoint/2010/main" val="2496256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Objections raised in an answer</a:t>
            </a:r>
            <a:endParaRPr lang="en-US" dirty="0"/>
          </a:p>
        </p:txBody>
      </p:sp>
      <p:sp>
        <p:nvSpPr>
          <p:cNvPr id="3" name="Content Placeholder 2"/>
          <p:cNvSpPr>
            <a:spLocks noGrp="1"/>
          </p:cNvSpPr>
          <p:nvPr>
            <p:ph idx="1"/>
          </p:nvPr>
        </p:nvSpPr>
        <p:spPr/>
        <p:txBody>
          <a:bodyPr/>
          <a:lstStyle/>
          <a:p>
            <a:r>
              <a:rPr lang="en-US" dirty="0" smtClean="0"/>
              <a:t>Lack of SMJ*</a:t>
            </a:r>
          </a:p>
          <a:p>
            <a:r>
              <a:rPr lang="en-US" dirty="0" smtClean="0"/>
              <a:t>Lack of PMJ</a:t>
            </a:r>
          </a:p>
          <a:p>
            <a:r>
              <a:rPr lang="en-US" dirty="0" smtClean="0"/>
              <a:t>Improper venue</a:t>
            </a:r>
          </a:p>
          <a:p>
            <a:r>
              <a:rPr lang="en-US" dirty="0" smtClean="0"/>
              <a:t>Insufficient service of process, </a:t>
            </a:r>
          </a:p>
          <a:p>
            <a:r>
              <a:rPr lang="en-US" dirty="0" smtClean="0"/>
              <a:t>Failure to state a claim* and </a:t>
            </a:r>
          </a:p>
          <a:p>
            <a:r>
              <a:rPr lang="en-US" dirty="0" smtClean="0"/>
              <a:t>Failure to join a party* </a:t>
            </a:r>
          </a:p>
          <a:p>
            <a:pPr lvl="1"/>
            <a:r>
              <a:rPr lang="en-US" dirty="0" smtClean="0"/>
              <a:t>* Cannot be waived</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51</a:t>
            </a:fld>
            <a:endParaRPr lang="en-US"/>
          </a:p>
        </p:txBody>
      </p:sp>
    </p:spTree>
    <p:extLst>
      <p:ext uri="{BB962C8B-B14F-4D97-AF65-F5344CB8AC3E}">
        <p14:creationId xmlns:p14="http://schemas.microsoft.com/office/powerpoint/2010/main" val="3120261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Counter claims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52</a:t>
            </a:fld>
            <a:endParaRPr lang="en-US"/>
          </a:p>
        </p:txBody>
      </p:sp>
    </p:spTree>
    <p:extLst>
      <p:ext uri="{BB962C8B-B14F-4D97-AF65-F5344CB8AC3E}">
        <p14:creationId xmlns:p14="http://schemas.microsoft.com/office/powerpoint/2010/main" val="21512274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Counter claims </a:t>
            </a:r>
            <a:endParaRPr lang="en-US" dirty="0"/>
          </a:p>
        </p:txBody>
      </p:sp>
      <p:sp>
        <p:nvSpPr>
          <p:cNvPr id="3" name="Content Placeholder 2"/>
          <p:cNvSpPr>
            <a:spLocks noGrp="1"/>
          </p:cNvSpPr>
          <p:nvPr>
            <p:ph idx="1"/>
          </p:nvPr>
        </p:nvSpPr>
        <p:spPr/>
        <p:txBody>
          <a:bodyPr>
            <a:normAutofit/>
          </a:bodyPr>
          <a:lstStyle/>
          <a:p>
            <a:r>
              <a:rPr lang="en-US" dirty="0" smtClean="0"/>
              <a:t>As part of the answer, the defendant may set forth by way of counterclaim any claims that she has against the plaintiff or even for the joinder of additional parties. </a:t>
            </a:r>
          </a:p>
          <a:p>
            <a:r>
              <a:rPr lang="en-US" dirty="0" smtClean="0"/>
              <a:t>No effect on venue. </a:t>
            </a:r>
          </a:p>
          <a:p>
            <a:r>
              <a:rPr lang="en-US" dirty="0" smtClean="0"/>
              <a:t>Should be set forth and labeled as a counter claim as part of the defendant’s answer. </a:t>
            </a:r>
          </a:p>
          <a:p>
            <a:r>
              <a:rPr lang="en-US" dirty="0" smtClean="0"/>
              <a:t>Plaintiff must reply and may contain denials, affirmative defenses, or even a counterclaim to the counterclaim.</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53</a:t>
            </a:fld>
            <a:endParaRPr lang="en-US"/>
          </a:p>
        </p:txBody>
      </p:sp>
    </p:spTree>
    <p:extLst>
      <p:ext uri="{BB962C8B-B14F-4D97-AF65-F5344CB8AC3E}">
        <p14:creationId xmlns:p14="http://schemas.microsoft.com/office/powerpoint/2010/main" val="25315947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Compulsory counterclaim</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54</a:t>
            </a:fld>
            <a:endParaRPr lang="en-US"/>
          </a:p>
        </p:txBody>
      </p:sp>
    </p:spTree>
    <p:extLst>
      <p:ext uri="{BB962C8B-B14F-4D97-AF65-F5344CB8AC3E}">
        <p14:creationId xmlns:p14="http://schemas.microsoft.com/office/powerpoint/2010/main" val="1653713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Compulsory counterclaim</a:t>
            </a:r>
            <a:endParaRPr lang="en-US" dirty="0"/>
          </a:p>
        </p:txBody>
      </p:sp>
      <p:sp>
        <p:nvSpPr>
          <p:cNvPr id="3" name="Content Placeholder 2"/>
          <p:cNvSpPr>
            <a:spLocks noGrp="1"/>
          </p:cNvSpPr>
          <p:nvPr>
            <p:ph idx="1"/>
          </p:nvPr>
        </p:nvSpPr>
        <p:spPr/>
        <p:txBody>
          <a:bodyPr/>
          <a:lstStyle/>
          <a:p>
            <a:r>
              <a:rPr lang="en-US" dirty="0" smtClean="0"/>
              <a:t>Compulsory counterclaim is based on the same transaction or occurrence as the plaintiff’s claim. </a:t>
            </a:r>
          </a:p>
          <a:p>
            <a:r>
              <a:rPr lang="en-US" dirty="0" smtClean="0"/>
              <a:t>Must be brought in same action or barred by res judicata.</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55</a:t>
            </a:fld>
            <a:endParaRPr lang="en-US"/>
          </a:p>
        </p:txBody>
      </p:sp>
    </p:spTree>
    <p:extLst>
      <p:ext uri="{BB962C8B-B14F-4D97-AF65-F5344CB8AC3E}">
        <p14:creationId xmlns:p14="http://schemas.microsoft.com/office/powerpoint/2010/main" val="15903210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Permissive counterclaim</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56</a:t>
            </a:fld>
            <a:endParaRPr lang="en-US"/>
          </a:p>
        </p:txBody>
      </p:sp>
    </p:spTree>
    <p:extLst>
      <p:ext uri="{BB962C8B-B14F-4D97-AF65-F5344CB8AC3E}">
        <p14:creationId xmlns:p14="http://schemas.microsoft.com/office/powerpoint/2010/main" val="6421882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Permissive counterclaim</a:t>
            </a:r>
            <a:endParaRPr lang="en-US" dirty="0"/>
          </a:p>
        </p:txBody>
      </p:sp>
      <p:sp>
        <p:nvSpPr>
          <p:cNvPr id="3" name="Content Placeholder 2"/>
          <p:cNvSpPr>
            <a:spLocks noGrp="1"/>
          </p:cNvSpPr>
          <p:nvPr>
            <p:ph idx="1"/>
          </p:nvPr>
        </p:nvSpPr>
        <p:spPr/>
        <p:txBody>
          <a:bodyPr/>
          <a:lstStyle/>
          <a:p>
            <a:r>
              <a:rPr lang="en-US" dirty="0" smtClean="0"/>
              <a:t>Claims that don’t rise from the same transaction or occurrence. </a:t>
            </a:r>
          </a:p>
          <a:p>
            <a:r>
              <a:rPr lang="en-US" dirty="0" smtClean="0"/>
              <a:t>Subject matter jurisdiction must be satisfied under 1331, 1332 or 1367. </a:t>
            </a:r>
          </a:p>
          <a:p>
            <a:r>
              <a:rPr lang="en-US" dirty="0" smtClean="0"/>
              <a:t>The defendant may, if she chooses, assert the claims in an independent action</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57</a:t>
            </a:fld>
            <a:endParaRPr lang="en-US"/>
          </a:p>
        </p:txBody>
      </p:sp>
    </p:spTree>
    <p:extLst>
      <p:ext uri="{BB962C8B-B14F-4D97-AF65-F5344CB8AC3E}">
        <p14:creationId xmlns:p14="http://schemas.microsoft.com/office/powerpoint/2010/main" val="24510698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Cross-claim</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58</a:t>
            </a:fld>
            <a:endParaRPr lang="en-US"/>
          </a:p>
        </p:txBody>
      </p:sp>
    </p:spTree>
    <p:extLst>
      <p:ext uri="{BB962C8B-B14F-4D97-AF65-F5344CB8AC3E}">
        <p14:creationId xmlns:p14="http://schemas.microsoft.com/office/powerpoint/2010/main" val="2043763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Cross-claim</a:t>
            </a:r>
            <a:endParaRPr lang="en-US" dirty="0"/>
          </a:p>
        </p:txBody>
      </p:sp>
      <p:sp>
        <p:nvSpPr>
          <p:cNvPr id="3" name="Content Placeholder 2"/>
          <p:cNvSpPr>
            <a:spLocks noGrp="1"/>
          </p:cNvSpPr>
          <p:nvPr>
            <p:ph idx="1"/>
          </p:nvPr>
        </p:nvSpPr>
        <p:spPr/>
        <p:txBody>
          <a:bodyPr/>
          <a:lstStyle/>
          <a:p>
            <a:r>
              <a:rPr lang="en-US" dirty="0" smtClean="0"/>
              <a:t>Can be brought by any party against any co-party when the claim arises out of the same transaction or occurrence as the original claim or counterclaim. (indemnification)</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59</a:t>
            </a:fld>
            <a:endParaRPr lang="en-US"/>
          </a:p>
        </p:txBody>
      </p:sp>
    </p:spTree>
    <p:extLst>
      <p:ext uri="{BB962C8B-B14F-4D97-AF65-F5344CB8AC3E}">
        <p14:creationId xmlns:p14="http://schemas.microsoft.com/office/powerpoint/2010/main" val="2177339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Forum Non-</a:t>
            </a:r>
            <a:r>
              <a:rPr lang="en-US" dirty="0" err="1" smtClean="0"/>
              <a:t>conviens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6</a:t>
            </a:fld>
            <a:endParaRPr lang="en-US">
              <a:solidFill>
                <a:srgbClr val="FFFFFF">
                  <a:tint val="75000"/>
                </a:srgbClr>
              </a:solidFill>
            </a:endParaRPr>
          </a:p>
        </p:txBody>
      </p:sp>
    </p:spTree>
    <p:extLst>
      <p:ext uri="{BB962C8B-B14F-4D97-AF65-F5344CB8AC3E}">
        <p14:creationId xmlns:p14="http://schemas.microsoft.com/office/powerpoint/2010/main" val="33586955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Amended or supplemental pleadings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60</a:t>
            </a:fld>
            <a:endParaRPr lang="en-US"/>
          </a:p>
        </p:txBody>
      </p:sp>
    </p:spTree>
    <p:extLst>
      <p:ext uri="{BB962C8B-B14F-4D97-AF65-F5344CB8AC3E}">
        <p14:creationId xmlns:p14="http://schemas.microsoft.com/office/powerpoint/2010/main" val="8802952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Amended or supplemental pleadings</a:t>
            </a:r>
            <a:endParaRPr lang="en-US" dirty="0"/>
          </a:p>
        </p:txBody>
      </p:sp>
      <p:sp>
        <p:nvSpPr>
          <p:cNvPr id="3" name="Content Placeholder 2"/>
          <p:cNvSpPr>
            <a:spLocks noGrp="1"/>
          </p:cNvSpPr>
          <p:nvPr>
            <p:ph idx="1"/>
          </p:nvPr>
        </p:nvSpPr>
        <p:spPr/>
        <p:txBody>
          <a:bodyPr/>
          <a:lstStyle/>
          <a:p>
            <a:r>
              <a:rPr lang="en-US" dirty="0" smtClean="0"/>
              <a:t>May amend within the original 21 day window without court leave. </a:t>
            </a:r>
          </a:p>
          <a:p>
            <a:r>
              <a:rPr lang="en-US" dirty="0" smtClean="0"/>
              <a:t>Or with leave of court through: </a:t>
            </a:r>
          </a:p>
          <a:p>
            <a:pPr lvl="1"/>
            <a:r>
              <a:rPr lang="en-US" dirty="0" smtClean="0"/>
              <a:t>consent of the other party or </a:t>
            </a:r>
          </a:p>
          <a:p>
            <a:pPr lvl="1"/>
            <a:r>
              <a:rPr lang="en-US" dirty="0" smtClean="0"/>
              <a:t>the court’s leave when justice requires.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61</a:t>
            </a:fld>
            <a:endParaRPr lang="en-US"/>
          </a:p>
        </p:txBody>
      </p:sp>
    </p:spTree>
    <p:extLst>
      <p:ext uri="{BB962C8B-B14F-4D97-AF65-F5344CB8AC3E}">
        <p14:creationId xmlns:p14="http://schemas.microsoft.com/office/powerpoint/2010/main" val="37829435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 Back</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62</a:t>
            </a:fld>
            <a:endParaRPr lang="en-US"/>
          </a:p>
        </p:txBody>
      </p:sp>
    </p:spTree>
    <p:extLst>
      <p:ext uri="{BB962C8B-B14F-4D97-AF65-F5344CB8AC3E}">
        <p14:creationId xmlns:p14="http://schemas.microsoft.com/office/powerpoint/2010/main" val="2964104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Relation Back</a:t>
            </a:r>
            <a:endParaRPr lang="en-US" dirty="0"/>
          </a:p>
        </p:txBody>
      </p:sp>
      <p:sp>
        <p:nvSpPr>
          <p:cNvPr id="3" name="Content Placeholder 2"/>
          <p:cNvSpPr>
            <a:spLocks noGrp="1"/>
          </p:cNvSpPr>
          <p:nvPr>
            <p:ph idx="1"/>
          </p:nvPr>
        </p:nvSpPr>
        <p:spPr/>
        <p:txBody>
          <a:bodyPr>
            <a:normAutofit lnSpcReduction="10000"/>
          </a:bodyPr>
          <a:lstStyle/>
          <a:p>
            <a:r>
              <a:rPr lang="en-US" dirty="0" smtClean="0"/>
              <a:t>Adding a new claim after SOL has ran is possible if:</a:t>
            </a:r>
          </a:p>
          <a:p>
            <a:pPr lvl="1"/>
            <a:r>
              <a:rPr lang="en-US" dirty="0" smtClean="0"/>
              <a:t>The claim arises out of the same transaction or occurrence of the original complaint</a:t>
            </a:r>
          </a:p>
          <a:p>
            <a:r>
              <a:rPr lang="en-US" dirty="0" smtClean="0"/>
              <a:t>Adding a new defendant after SOL has ran is possible if:</a:t>
            </a:r>
          </a:p>
          <a:p>
            <a:pPr lvl="1"/>
            <a:r>
              <a:rPr lang="en-US" dirty="0" smtClean="0"/>
              <a:t>The claim arises out of the same transaction or occurrence of the original complaint and</a:t>
            </a:r>
          </a:p>
          <a:p>
            <a:pPr lvl="1"/>
            <a:r>
              <a:rPr lang="en-US" dirty="0" smtClean="0"/>
              <a:t>The new party knew of the original action within 120 days of filing and </a:t>
            </a:r>
          </a:p>
          <a:p>
            <a:pPr lvl="1"/>
            <a:r>
              <a:rPr lang="en-US" dirty="0" smtClean="0"/>
              <a:t>the new party, but for the mistake, knew that they should have been named as an original party.</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63</a:t>
            </a:fld>
            <a:endParaRPr lang="en-US"/>
          </a:p>
        </p:txBody>
      </p:sp>
    </p:spTree>
    <p:extLst>
      <p:ext uri="{BB962C8B-B14F-4D97-AF65-F5344CB8AC3E}">
        <p14:creationId xmlns:p14="http://schemas.microsoft.com/office/powerpoint/2010/main" val="13947259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Permissive Joinder of parties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64</a:t>
            </a:fld>
            <a:endParaRPr lang="en-US"/>
          </a:p>
        </p:txBody>
      </p:sp>
    </p:spTree>
    <p:extLst>
      <p:ext uri="{BB962C8B-B14F-4D97-AF65-F5344CB8AC3E}">
        <p14:creationId xmlns:p14="http://schemas.microsoft.com/office/powerpoint/2010/main" val="11765112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Permissive Joinder of parties</a:t>
            </a:r>
            <a:endParaRPr lang="en-US" dirty="0"/>
          </a:p>
        </p:txBody>
      </p:sp>
      <p:sp>
        <p:nvSpPr>
          <p:cNvPr id="3" name="Content Placeholder 2"/>
          <p:cNvSpPr>
            <a:spLocks noGrp="1"/>
          </p:cNvSpPr>
          <p:nvPr>
            <p:ph idx="1"/>
          </p:nvPr>
        </p:nvSpPr>
        <p:spPr/>
        <p:txBody>
          <a:bodyPr>
            <a:normAutofit/>
          </a:bodyPr>
          <a:lstStyle/>
          <a:p>
            <a:r>
              <a:rPr lang="en-US" dirty="0" smtClean="0"/>
              <a:t>Multiple persons may be joined together as plaintiffs or defendants in one action if: </a:t>
            </a:r>
          </a:p>
          <a:p>
            <a:pPr lvl="1"/>
            <a:r>
              <a:rPr lang="en-US" dirty="0" smtClean="0"/>
              <a:t>their claim arises out of the same transaction or occurrence;</a:t>
            </a:r>
          </a:p>
          <a:p>
            <a:pPr lvl="1"/>
            <a:r>
              <a:rPr lang="en-US" dirty="0" smtClean="0"/>
              <a:t>and there is at least one question of law or fact common to all plaintiffs.</a:t>
            </a:r>
          </a:p>
          <a:p>
            <a:pPr lvl="1"/>
            <a:r>
              <a:rPr lang="en-US" dirty="0" smtClean="0"/>
              <a:t>SMJ must be met for all parties</a:t>
            </a:r>
          </a:p>
          <a:p>
            <a:pPr lvl="1"/>
            <a:r>
              <a:rPr lang="en-US" dirty="0" smtClean="0"/>
              <a:t>Also, under FRCP 18, each of the parties joined may assert as many claims as she has against any opposing party.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65</a:t>
            </a:fld>
            <a:endParaRPr lang="en-US"/>
          </a:p>
        </p:txBody>
      </p:sp>
    </p:spTree>
    <p:extLst>
      <p:ext uri="{BB962C8B-B14F-4D97-AF65-F5344CB8AC3E}">
        <p14:creationId xmlns:p14="http://schemas.microsoft.com/office/powerpoint/2010/main" val="38778884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Compulsory joinder</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66</a:t>
            </a:fld>
            <a:endParaRPr lang="en-US"/>
          </a:p>
        </p:txBody>
      </p:sp>
    </p:spTree>
    <p:extLst>
      <p:ext uri="{BB962C8B-B14F-4D97-AF65-F5344CB8AC3E}">
        <p14:creationId xmlns:p14="http://schemas.microsoft.com/office/powerpoint/2010/main" val="16444914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Compulsory joinder</a:t>
            </a:r>
            <a:endParaRPr lang="en-US" dirty="0"/>
          </a:p>
        </p:txBody>
      </p:sp>
      <p:sp>
        <p:nvSpPr>
          <p:cNvPr id="3" name="Content Placeholder 2"/>
          <p:cNvSpPr>
            <a:spLocks noGrp="1"/>
          </p:cNvSpPr>
          <p:nvPr>
            <p:ph idx="1"/>
          </p:nvPr>
        </p:nvSpPr>
        <p:spPr/>
        <p:txBody>
          <a:bodyPr>
            <a:normAutofit/>
          </a:bodyPr>
          <a:lstStyle/>
          <a:p>
            <a:r>
              <a:rPr lang="en-US" dirty="0" smtClean="0"/>
              <a:t>Joinder is required </a:t>
            </a:r>
          </a:p>
          <a:p>
            <a:pPr lvl="1"/>
            <a:r>
              <a:rPr lang="en-US" dirty="0" smtClean="0"/>
              <a:t>for any person who has a material interest in the case and whose absence would prevent complete relief from being given to other parties </a:t>
            </a:r>
          </a:p>
          <a:p>
            <a:pPr lvl="1"/>
            <a:r>
              <a:rPr lang="en-US" dirty="0" smtClean="0"/>
              <a:t>or if his absence would substantially prejudice his or other parties’ interests.</a:t>
            </a:r>
          </a:p>
          <a:p>
            <a:r>
              <a:rPr lang="en-US" dirty="0" smtClean="0"/>
              <a:t>If a person a person who should be joined but cannot be made a party (due to no SMJ), the court has the discretion to determine whether to proceed or dismiss.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67</a:t>
            </a:fld>
            <a:endParaRPr lang="en-US"/>
          </a:p>
        </p:txBody>
      </p:sp>
    </p:spTree>
    <p:extLst>
      <p:ext uri="{BB962C8B-B14F-4D97-AF65-F5344CB8AC3E}">
        <p14:creationId xmlns:p14="http://schemas.microsoft.com/office/powerpoint/2010/main" val="31799842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Interpleader</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68</a:t>
            </a:fld>
            <a:endParaRPr lang="en-US"/>
          </a:p>
        </p:txBody>
      </p:sp>
    </p:spTree>
    <p:extLst>
      <p:ext uri="{BB962C8B-B14F-4D97-AF65-F5344CB8AC3E}">
        <p14:creationId xmlns:p14="http://schemas.microsoft.com/office/powerpoint/2010/main" val="14825604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Interpleader</a:t>
            </a:r>
            <a:endParaRPr lang="en-US" dirty="0"/>
          </a:p>
        </p:txBody>
      </p:sp>
      <p:sp>
        <p:nvSpPr>
          <p:cNvPr id="3" name="Content Placeholder 2"/>
          <p:cNvSpPr>
            <a:spLocks noGrp="1"/>
          </p:cNvSpPr>
          <p:nvPr>
            <p:ph idx="1"/>
          </p:nvPr>
        </p:nvSpPr>
        <p:spPr/>
        <p:txBody>
          <a:bodyPr>
            <a:normAutofit/>
          </a:bodyPr>
          <a:lstStyle/>
          <a:p>
            <a:r>
              <a:rPr lang="en-US" dirty="0" smtClean="0"/>
              <a:t>It allows a plaintiff to initiate a lawsuit in order to compel two or more other parties to litigate a dispute.</a:t>
            </a:r>
          </a:p>
          <a:p>
            <a:r>
              <a:rPr lang="en-US" dirty="0" smtClean="0"/>
              <a:t>An Interpleader action originates when the plaintiff holds property on behalf of another, but does not know to whom the property should be transferred</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69</a:t>
            </a:fld>
            <a:endParaRPr lang="en-US"/>
          </a:p>
        </p:txBody>
      </p:sp>
    </p:spTree>
    <p:extLst>
      <p:ext uri="{BB962C8B-B14F-4D97-AF65-F5344CB8AC3E}">
        <p14:creationId xmlns:p14="http://schemas.microsoft.com/office/powerpoint/2010/main" val="302953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Forum Non-</a:t>
            </a:r>
            <a:r>
              <a:rPr lang="en-US" dirty="0" err="1" smtClean="0"/>
              <a:t>conviens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doctrine of forum non-</a:t>
            </a:r>
            <a:r>
              <a:rPr lang="en-US" dirty="0" err="1" smtClean="0"/>
              <a:t>conviens</a:t>
            </a:r>
            <a:r>
              <a:rPr lang="en-US" dirty="0" smtClean="0"/>
              <a:t> allows a court to decline its jurisdiction and dismiss a case that if brought would be a seriously inconvenient forum and an adequate alternative forum is available.  </a:t>
            </a:r>
          </a:p>
          <a:p>
            <a:r>
              <a:rPr lang="en-US" dirty="0" smtClean="0"/>
              <a:t>Court will balance the Public v’s Private interests after determining an alternative is available. 	</a:t>
            </a:r>
          </a:p>
          <a:p>
            <a:pPr lvl="1"/>
            <a:r>
              <a:rPr lang="en-US" dirty="0" smtClean="0"/>
              <a:t>Public: resolving dispute locally or not burdening local courts with distant disputes, avoiding using “foreign” law from another district, imposition of jury duty. </a:t>
            </a:r>
          </a:p>
          <a:p>
            <a:pPr lvl="1"/>
            <a:r>
              <a:rPr lang="en-US" dirty="0" smtClean="0"/>
              <a:t>Private: ease of access to evidence, cost of witness attendance at trial, availability of compulsory process, other factors that would lessen the time and cost of trial. When all or most of the significant events, witnesses and evidence are centered in one location,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7</a:t>
            </a:fld>
            <a:endParaRPr lang="en-US">
              <a:solidFill>
                <a:srgbClr val="FFFFFF">
                  <a:tint val="75000"/>
                </a:srgbClr>
              </a:solidFill>
            </a:endParaRPr>
          </a:p>
        </p:txBody>
      </p:sp>
    </p:spTree>
    <p:extLst>
      <p:ext uri="{BB962C8B-B14F-4D97-AF65-F5344CB8AC3E}">
        <p14:creationId xmlns:p14="http://schemas.microsoft.com/office/powerpoint/2010/main" val="40266726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Impleader</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70</a:t>
            </a:fld>
            <a:endParaRPr lang="en-US"/>
          </a:p>
        </p:txBody>
      </p:sp>
    </p:spTree>
    <p:extLst>
      <p:ext uri="{BB962C8B-B14F-4D97-AF65-F5344CB8AC3E}">
        <p14:creationId xmlns:p14="http://schemas.microsoft.com/office/powerpoint/2010/main" val="2712712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Impleader</a:t>
            </a:r>
            <a:endParaRPr lang="en-US" dirty="0"/>
          </a:p>
        </p:txBody>
      </p:sp>
      <p:sp>
        <p:nvSpPr>
          <p:cNvPr id="3" name="Content Placeholder 2"/>
          <p:cNvSpPr>
            <a:spLocks noGrp="1"/>
          </p:cNvSpPr>
          <p:nvPr>
            <p:ph idx="1"/>
          </p:nvPr>
        </p:nvSpPr>
        <p:spPr/>
        <p:txBody>
          <a:bodyPr>
            <a:normAutofit lnSpcReduction="10000"/>
          </a:bodyPr>
          <a:lstStyle/>
          <a:p>
            <a:r>
              <a:rPr lang="en-US" dirty="0" smtClean="0"/>
              <a:t>Impleader is a procedural device before trial in which one party joins a third party into a lawsuit because that third party is liable to an original defendant.</a:t>
            </a:r>
          </a:p>
          <a:p>
            <a:r>
              <a:rPr lang="en-US" dirty="0" smtClean="0"/>
              <a:t>The defendant seeks to become a third-party plaintiff by filing a third party complaint  against a third party not presently party to the lawsuit, who thereby becomes a third-party defendant. </a:t>
            </a:r>
          </a:p>
          <a:p>
            <a:r>
              <a:rPr lang="en-US" dirty="0" smtClean="0"/>
              <a:t>This complaint alleges that the third party is liable for all or part of the damages that the original plaintiff may win from the original defendant.</a:t>
            </a:r>
          </a:p>
          <a:p>
            <a:r>
              <a:rPr lang="en-US" dirty="0"/>
              <a:t>(</a:t>
            </a:r>
            <a:r>
              <a:rPr lang="en-US" dirty="0" smtClean="0"/>
              <a:t>Right to indemnity)</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71</a:t>
            </a:fld>
            <a:endParaRPr lang="en-US"/>
          </a:p>
        </p:txBody>
      </p:sp>
    </p:spTree>
    <p:extLst>
      <p:ext uri="{BB962C8B-B14F-4D97-AF65-F5344CB8AC3E}">
        <p14:creationId xmlns:p14="http://schemas.microsoft.com/office/powerpoint/2010/main" val="2295996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Intervention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72</a:t>
            </a:fld>
            <a:endParaRPr lang="en-US"/>
          </a:p>
        </p:txBody>
      </p:sp>
    </p:spTree>
    <p:extLst>
      <p:ext uri="{BB962C8B-B14F-4D97-AF65-F5344CB8AC3E}">
        <p14:creationId xmlns:p14="http://schemas.microsoft.com/office/powerpoint/2010/main" val="3705861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Intervention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Allows a nonparty, called </a:t>
            </a:r>
            <a:r>
              <a:rPr lang="en-US" dirty="0" err="1" smtClean="0"/>
              <a:t>intervenor</a:t>
            </a:r>
            <a:r>
              <a:rPr lang="en-US" dirty="0" smtClean="0"/>
              <a:t> to join ongoing litigation, either as </a:t>
            </a:r>
          </a:p>
          <a:p>
            <a:pPr lvl="1"/>
            <a:r>
              <a:rPr lang="en-US" dirty="0" smtClean="0"/>
              <a:t>a matter of right if:</a:t>
            </a:r>
          </a:p>
          <a:p>
            <a:pPr lvl="2"/>
            <a:r>
              <a:rPr lang="en-US" dirty="0" smtClean="0"/>
              <a:t>(1) conferred by a federal statute or </a:t>
            </a:r>
          </a:p>
          <a:p>
            <a:pPr lvl="2"/>
            <a:r>
              <a:rPr lang="en-US" dirty="0" smtClean="0"/>
              <a:t>(2) if the disposition of action without the applicant would likely impair or impede his ability to protect such  interests</a:t>
            </a:r>
          </a:p>
          <a:p>
            <a:pPr lvl="1"/>
            <a:r>
              <a:rPr lang="en-US" dirty="0" smtClean="0"/>
              <a:t>or by discretion of the court: if </a:t>
            </a:r>
          </a:p>
          <a:p>
            <a:pPr lvl="2"/>
            <a:r>
              <a:rPr lang="en-US" dirty="0" smtClean="0"/>
              <a:t>(1) federal statute allows or </a:t>
            </a:r>
          </a:p>
          <a:p>
            <a:pPr lvl="2"/>
            <a:r>
              <a:rPr lang="en-US" dirty="0" smtClean="0"/>
              <a:t>(2) where the applicant’s claim or defense has a question of law or fact in common with the action.</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73</a:t>
            </a:fld>
            <a:endParaRPr lang="en-US"/>
          </a:p>
        </p:txBody>
      </p:sp>
    </p:spTree>
    <p:extLst>
      <p:ext uri="{BB962C8B-B14F-4D97-AF65-F5344CB8AC3E}">
        <p14:creationId xmlns:p14="http://schemas.microsoft.com/office/powerpoint/2010/main" val="14626438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 action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74</a:t>
            </a:fld>
            <a:endParaRPr lang="en-US"/>
          </a:p>
        </p:txBody>
      </p:sp>
    </p:spTree>
    <p:extLst>
      <p:ext uri="{BB962C8B-B14F-4D97-AF65-F5344CB8AC3E}">
        <p14:creationId xmlns:p14="http://schemas.microsoft.com/office/powerpoint/2010/main" val="40608456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action</a:t>
            </a:r>
            <a:endParaRPr lang="en-US" dirty="0"/>
          </a:p>
        </p:txBody>
      </p:sp>
      <p:sp>
        <p:nvSpPr>
          <p:cNvPr id="3" name="Content Placeholder 2"/>
          <p:cNvSpPr>
            <a:spLocks noGrp="1"/>
          </p:cNvSpPr>
          <p:nvPr>
            <p:ph idx="1"/>
          </p:nvPr>
        </p:nvSpPr>
        <p:spPr/>
        <p:txBody>
          <a:bodyPr>
            <a:normAutofit/>
          </a:bodyPr>
          <a:lstStyle/>
          <a:p>
            <a:r>
              <a:rPr lang="en-US" dirty="0" smtClean="0"/>
              <a:t>Four conditions needs to be present under FRCP 23.</a:t>
            </a:r>
          </a:p>
          <a:p>
            <a:r>
              <a:rPr lang="en-US" dirty="0" smtClean="0"/>
              <a:t>CANT</a:t>
            </a:r>
          </a:p>
          <a:p>
            <a:pPr lvl="1"/>
            <a:r>
              <a:rPr lang="en-US" dirty="0" smtClean="0"/>
              <a:t>(1)Class members are so </a:t>
            </a:r>
            <a:r>
              <a:rPr lang="en-US" u="sng" dirty="0" smtClean="0"/>
              <a:t>numerous</a:t>
            </a:r>
            <a:r>
              <a:rPr lang="en-US" dirty="0" smtClean="0"/>
              <a:t> that joinder is impracticable,</a:t>
            </a:r>
          </a:p>
          <a:p>
            <a:pPr lvl="1"/>
            <a:r>
              <a:rPr lang="en-US" dirty="0" smtClean="0"/>
              <a:t>(2) there are </a:t>
            </a:r>
            <a:r>
              <a:rPr lang="en-US" u="sng" dirty="0" smtClean="0"/>
              <a:t>common</a:t>
            </a:r>
            <a:r>
              <a:rPr lang="en-US" dirty="0" smtClean="0"/>
              <a:t> questions of law or fact,</a:t>
            </a:r>
          </a:p>
          <a:p>
            <a:pPr lvl="1"/>
            <a:r>
              <a:rPr lang="en-US" dirty="0" smtClean="0"/>
              <a:t>(3) the representative’s claims or defenses are </a:t>
            </a:r>
            <a:r>
              <a:rPr lang="en-US" u="sng" dirty="0" smtClean="0"/>
              <a:t>typical </a:t>
            </a:r>
            <a:r>
              <a:rPr lang="en-US" dirty="0" smtClean="0"/>
              <a:t>of those in the class and</a:t>
            </a:r>
          </a:p>
          <a:p>
            <a:pPr lvl="1"/>
            <a:r>
              <a:rPr lang="en-US" dirty="0" smtClean="0"/>
              <a:t>(4) the representative will </a:t>
            </a:r>
            <a:r>
              <a:rPr lang="en-US" u="sng" dirty="0" smtClean="0"/>
              <a:t>adequately</a:t>
            </a:r>
            <a:r>
              <a:rPr lang="en-US" dirty="0" smtClean="0"/>
              <a:t> represent the interests of the class.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75</a:t>
            </a:fld>
            <a:endParaRPr lang="en-US"/>
          </a:p>
        </p:txBody>
      </p:sp>
    </p:spTree>
    <p:extLst>
      <p:ext uri="{BB962C8B-B14F-4D97-AF65-F5344CB8AC3E}">
        <p14:creationId xmlns:p14="http://schemas.microsoft.com/office/powerpoint/2010/main" val="26426423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After the four conditions, a class action may be based on any one of the following grounds: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76</a:t>
            </a:fld>
            <a:endParaRPr lang="en-US"/>
          </a:p>
        </p:txBody>
      </p:sp>
    </p:spTree>
    <p:extLst>
      <p:ext uri="{BB962C8B-B14F-4D97-AF65-F5344CB8AC3E}">
        <p14:creationId xmlns:p14="http://schemas.microsoft.com/office/powerpoint/2010/main" val="29446779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After the four conditions, a class action may be based on any one of the following grounds: </a:t>
            </a:r>
            <a:endParaRPr lang="en-US" sz="3600" dirty="0"/>
          </a:p>
        </p:txBody>
      </p:sp>
      <p:sp>
        <p:nvSpPr>
          <p:cNvPr id="3" name="Content Placeholder 2"/>
          <p:cNvSpPr>
            <a:spLocks noGrp="1"/>
          </p:cNvSpPr>
          <p:nvPr>
            <p:ph idx="1"/>
          </p:nvPr>
        </p:nvSpPr>
        <p:spPr/>
        <p:txBody>
          <a:bodyPr>
            <a:normAutofit/>
          </a:bodyPr>
          <a:lstStyle/>
          <a:p>
            <a:r>
              <a:rPr lang="en-US" dirty="0" smtClean="0"/>
              <a:t>23b1) prosecution of separate actions would create significant risk  of either requiring inconsistent conduct by the defendant, or substantially impairing the interests of the other members of the class, </a:t>
            </a:r>
          </a:p>
          <a:p>
            <a:r>
              <a:rPr lang="en-US" dirty="0" smtClean="0"/>
              <a:t>23b2) declaratory or injunctive relief would be appropriate for the whole class, or </a:t>
            </a:r>
          </a:p>
          <a:p>
            <a:r>
              <a:rPr lang="en-US" dirty="0" smtClean="0"/>
              <a:t>23b3) questions of law or fact in common to the class  predominate over questions affecting only individual members and class action is superior.</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77</a:t>
            </a:fld>
            <a:endParaRPr lang="en-US"/>
          </a:p>
        </p:txBody>
      </p:sp>
    </p:spTree>
    <p:extLst>
      <p:ext uri="{BB962C8B-B14F-4D97-AF65-F5344CB8AC3E}">
        <p14:creationId xmlns:p14="http://schemas.microsoft.com/office/powerpoint/2010/main" val="20367053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 action considerations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78</a:t>
            </a:fld>
            <a:endParaRPr lang="en-US"/>
          </a:p>
        </p:txBody>
      </p:sp>
    </p:spTree>
    <p:extLst>
      <p:ext uri="{BB962C8B-B14F-4D97-AF65-F5344CB8AC3E}">
        <p14:creationId xmlns:p14="http://schemas.microsoft.com/office/powerpoint/2010/main" val="34949468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action considerations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Only the citizenship of the representative is considered.</a:t>
            </a:r>
          </a:p>
          <a:p>
            <a:r>
              <a:rPr lang="en-US" dirty="0" smtClean="0"/>
              <a:t>Supplemental jurisdiction can apply to unnamed members even if claims don’t exceed 75k. </a:t>
            </a:r>
          </a:p>
          <a:p>
            <a:r>
              <a:rPr lang="en-US" dirty="0" smtClean="0"/>
              <a:t>SOL is tolled till certification is decided.</a:t>
            </a:r>
          </a:p>
          <a:p>
            <a:r>
              <a:rPr lang="en-US" dirty="0" smtClean="0"/>
              <a:t>Individual clear notice is mandatory for actions under 23b3. </a:t>
            </a:r>
          </a:p>
          <a:p>
            <a:r>
              <a:rPr lang="en-US" dirty="0" smtClean="0"/>
              <a:t>Can opt out if under 23b3 without binding effects. </a:t>
            </a:r>
          </a:p>
          <a:p>
            <a:r>
              <a:rPr lang="en-US" dirty="0" smtClean="0"/>
              <a:t>Intervention is allowed. </a:t>
            </a:r>
          </a:p>
          <a:p>
            <a:r>
              <a:rPr lang="en-US" dirty="0" smtClean="0"/>
              <a:t>Dismissal or compromise must be made with notice and court approval.</a:t>
            </a:r>
          </a:p>
          <a:p>
            <a:r>
              <a:rPr lang="en-US" dirty="0" smtClean="0"/>
              <a:t>Can settle individual claims before certification without court approval.</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79</a:t>
            </a:fld>
            <a:endParaRPr lang="en-US"/>
          </a:p>
        </p:txBody>
      </p:sp>
    </p:spTree>
    <p:extLst>
      <p:ext uri="{BB962C8B-B14F-4D97-AF65-F5344CB8AC3E}">
        <p14:creationId xmlns:p14="http://schemas.microsoft.com/office/powerpoint/2010/main" val="211750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Choice of law (Transfer of Venue)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8</a:t>
            </a:fld>
            <a:endParaRPr lang="en-US">
              <a:solidFill>
                <a:srgbClr val="FFFFFF">
                  <a:tint val="75000"/>
                </a:srgbClr>
              </a:solidFill>
            </a:endParaRPr>
          </a:p>
        </p:txBody>
      </p:sp>
    </p:spTree>
    <p:extLst>
      <p:ext uri="{BB962C8B-B14F-4D97-AF65-F5344CB8AC3E}">
        <p14:creationId xmlns:p14="http://schemas.microsoft.com/office/powerpoint/2010/main" val="15894442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Scope of Discovery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80</a:t>
            </a:fld>
            <a:endParaRPr lang="en-US"/>
          </a:p>
        </p:txBody>
      </p:sp>
    </p:spTree>
    <p:extLst>
      <p:ext uri="{BB962C8B-B14F-4D97-AF65-F5344CB8AC3E}">
        <p14:creationId xmlns:p14="http://schemas.microsoft.com/office/powerpoint/2010/main" val="42428958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 of Discovery</a:t>
            </a:r>
            <a:endParaRPr lang="en-US" dirty="0"/>
          </a:p>
        </p:txBody>
      </p:sp>
      <p:sp>
        <p:nvSpPr>
          <p:cNvPr id="3" name="Content Placeholder 2"/>
          <p:cNvSpPr>
            <a:spLocks noGrp="1"/>
          </p:cNvSpPr>
          <p:nvPr>
            <p:ph idx="1"/>
          </p:nvPr>
        </p:nvSpPr>
        <p:spPr/>
        <p:txBody>
          <a:bodyPr/>
          <a:lstStyle/>
          <a:p>
            <a:r>
              <a:rPr lang="en-US" dirty="0" smtClean="0"/>
              <a:t>A party is entitled to demand the discovery of:</a:t>
            </a:r>
          </a:p>
          <a:p>
            <a:pPr lvl="1"/>
            <a:r>
              <a:rPr lang="en-US" dirty="0" smtClean="0"/>
              <a:t>(1) any matter that is </a:t>
            </a:r>
            <a:r>
              <a:rPr lang="en-US" u="sng" dirty="0" smtClean="0"/>
              <a:t>relevant</a:t>
            </a:r>
            <a:r>
              <a:rPr lang="en-US" dirty="0" smtClean="0"/>
              <a:t> to the claim or defense of any party and </a:t>
            </a:r>
          </a:p>
          <a:p>
            <a:pPr lvl="1"/>
            <a:r>
              <a:rPr lang="en-US" dirty="0" smtClean="0"/>
              <a:t>(2) not unreasonably cumulative or burdensome and </a:t>
            </a:r>
          </a:p>
          <a:p>
            <a:pPr lvl="1"/>
            <a:r>
              <a:rPr lang="en-US" dirty="0" smtClean="0"/>
              <a:t>(3) not privileged.</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81</a:t>
            </a:fld>
            <a:endParaRPr lang="en-US"/>
          </a:p>
        </p:txBody>
      </p:sp>
    </p:spTree>
    <p:extLst>
      <p:ext uri="{BB962C8B-B14F-4D97-AF65-F5344CB8AC3E}">
        <p14:creationId xmlns:p14="http://schemas.microsoft.com/office/powerpoint/2010/main" val="26944749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Relevance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82</a:t>
            </a:fld>
            <a:endParaRPr lang="en-US"/>
          </a:p>
        </p:txBody>
      </p:sp>
    </p:spTree>
    <p:extLst>
      <p:ext uri="{BB962C8B-B14F-4D97-AF65-F5344CB8AC3E}">
        <p14:creationId xmlns:p14="http://schemas.microsoft.com/office/powerpoint/2010/main" val="41289154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Relevance</a:t>
            </a:r>
            <a:endParaRPr lang="en-US" dirty="0"/>
          </a:p>
        </p:txBody>
      </p:sp>
      <p:sp>
        <p:nvSpPr>
          <p:cNvPr id="3" name="Content Placeholder 2"/>
          <p:cNvSpPr>
            <a:spLocks noGrp="1"/>
          </p:cNvSpPr>
          <p:nvPr>
            <p:ph idx="1"/>
          </p:nvPr>
        </p:nvSpPr>
        <p:spPr/>
        <p:txBody>
          <a:bodyPr/>
          <a:lstStyle/>
          <a:p>
            <a:r>
              <a:rPr lang="en-US" dirty="0" smtClean="0"/>
              <a:t>Any material admissible at trial </a:t>
            </a:r>
          </a:p>
          <a:p>
            <a:r>
              <a:rPr lang="en-US" dirty="0" smtClean="0"/>
              <a:t>AND information “that appears reasonably calculated to lead to the discovery of admissible evidence.”</a:t>
            </a:r>
          </a:p>
          <a:p>
            <a:r>
              <a:rPr lang="en-US" dirty="0" smtClean="0"/>
              <a:t>Note: use evidence definition for relevance and it also includes the 2</a:t>
            </a:r>
            <a:r>
              <a:rPr lang="en-US" baseline="30000" dirty="0" smtClean="0"/>
              <a:t>nd</a:t>
            </a:r>
            <a:r>
              <a:rPr lang="en-US" dirty="0" smtClean="0"/>
              <a:t> prong.</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83</a:t>
            </a:fld>
            <a:endParaRPr lang="en-US"/>
          </a:p>
        </p:txBody>
      </p:sp>
    </p:spTree>
    <p:extLst>
      <p:ext uri="{BB962C8B-B14F-4D97-AF65-F5344CB8AC3E}">
        <p14:creationId xmlns:p14="http://schemas.microsoft.com/office/powerpoint/2010/main" val="36360537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Interrogatories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84</a:t>
            </a:fld>
            <a:endParaRPr lang="en-US"/>
          </a:p>
        </p:txBody>
      </p:sp>
    </p:spTree>
    <p:extLst>
      <p:ext uri="{BB962C8B-B14F-4D97-AF65-F5344CB8AC3E}">
        <p14:creationId xmlns:p14="http://schemas.microsoft.com/office/powerpoint/2010/main" val="33954369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Interrogatories</a:t>
            </a:r>
            <a:endParaRPr lang="en-US" dirty="0"/>
          </a:p>
        </p:txBody>
      </p:sp>
      <p:sp>
        <p:nvSpPr>
          <p:cNvPr id="3" name="Content Placeholder 2"/>
          <p:cNvSpPr>
            <a:spLocks noGrp="1"/>
          </p:cNvSpPr>
          <p:nvPr>
            <p:ph idx="1"/>
          </p:nvPr>
        </p:nvSpPr>
        <p:spPr/>
        <p:txBody>
          <a:bodyPr/>
          <a:lstStyle/>
          <a:p>
            <a:r>
              <a:rPr lang="en-US" dirty="0" smtClean="0"/>
              <a:t> Interrogatories are written questions from one party to another requiring written responses or an objection within 30 days after the date of service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85</a:t>
            </a:fld>
            <a:endParaRPr lang="en-US"/>
          </a:p>
        </p:txBody>
      </p:sp>
    </p:spTree>
    <p:extLst>
      <p:ext uri="{BB962C8B-B14F-4D97-AF65-F5344CB8AC3E}">
        <p14:creationId xmlns:p14="http://schemas.microsoft.com/office/powerpoint/2010/main" val="13663953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Depositions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86</a:t>
            </a:fld>
            <a:endParaRPr lang="en-US"/>
          </a:p>
        </p:txBody>
      </p:sp>
    </p:spTree>
    <p:extLst>
      <p:ext uri="{BB962C8B-B14F-4D97-AF65-F5344CB8AC3E}">
        <p14:creationId xmlns:p14="http://schemas.microsoft.com/office/powerpoint/2010/main" val="15341164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Depositions</a:t>
            </a:r>
            <a:endParaRPr lang="en-US" dirty="0"/>
          </a:p>
        </p:txBody>
      </p:sp>
      <p:sp>
        <p:nvSpPr>
          <p:cNvPr id="3" name="Content Placeholder 2"/>
          <p:cNvSpPr>
            <a:spLocks noGrp="1"/>
          </p:cNvSpPr>
          <p:nvPr>
            <p:ph idx="1"/>
          </p:nvPr>
        </p:nvSpPr>
        <p:spPr/>
        <p:txBody>
          <a:bodyPr>
            <a:normAutofit lnSpcReduction="10000"/>
          </a:bodyPr>
          <a:lstStyle/>
          <a:p>
            <a:r>
              <a:rPr lang="en-US" dirty="0" smtClean="0"/>
              <a:t>A party may depose any witness once, but each side is limited to 10 depositions, </a:t>
            </a:r>
          </a:p>
          <a:p>
            <a:r>
              <a:rPr lang="en-US" dirty="0" smtClean="0"/>
              <a:t>Parties must attend on reasonable notice while nonparties must be subpoenaed. </a:t>
            </a:r>
          </a:p>
          <a:p>
            <a:r>
              <a:rPr lang="en-US" dirty="0" smtClean="0"/>
              <a:t>Usually involves oral questioning, but may be in writing or, upon the parties’ stipulation or leave of court, by phone. </a:t>
            </a:r>
          </a:p>
          <a:p>
            <a:r>
              <a:rPr lang="en-US" dirty="0" smtClean="0"/>
              <a:t>The notice or subpoena may also direct the witness to produce documents.</a:t>
            </a:r>
          </a:p>
          <a:p>
            <a:r>
              <a:rPr lang="en-US" dirty="0" smtClean="0"/>
              <a:t>Must be within 100 miles from witness’ residency or business.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87</a:t>
            </a:fld>
            <a:endParaRPr lang="en-US"/>
          </a:p>
        </p:txBody>
      </p:sp>
    </p:spTree>
    <p:extLst>
      <p:ext uri="{BB962C8B-B14F-4D97-AF65-F5344CB8AC3E}">
        <p14:creationId xmlns:p14="http://schemas.microsoft.com/office/powerpoint/2010/main" val="11349786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Request for admissions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88</a:t>
            </a:fld>
            <a:endParaRPr lang="en-US"/>
          </a:p>
        </p:txBody>
      </p:sp>
    </p:spTree>
    <p:extLst>
      <p:ext uri="{BB962C8B-B14F-4D97-AF65-F5344CB8AC3E}">
        <p14:creationId xmlns:p14="http://schemas.microsoft.com/office/powerpoint/2010/main" val="19024850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Request for admissions</a:t>
            </a:r>
            <a:endParaRPr lang="en-US" dirty="0"/>
          </a:p>
        </p:txBody>
      </p:sp>
      <p:sp>
        <p:nvSpPr>
          <p:cNvPr id="3" name="Content Placeholder 2"/>
          <p:cNvSpPr>
            <a:spLocks noGrp="1"/>
          </p:cNvSpPr>
          <p:nvPr>
            <p:ph idx="1"/>
          </p:nvPr>
        </p:nvSpPr>
        <p:spPr/>
        <p:txBody>
          <a:bodyPr>
            <a:normAutofit/>
          </a:bodyPr>
          <a:lstStyle/>
          <a:p>
            <a:r>
              <a:rPr lang="en-US" dirty="0" smtClean="0"/>
              <a:t>This is a device that imposes a duty on the party served to acknowledge facts not in doubt which thus need not be proved at trial, </a:t>
            </a:r>
          </a:p>
          <a:p>
            <a:r>
              <a:rPr lang="en-US" dirty="0" smtClean="0"/>
              <a:t>a party may always deny but may be liable for full costs of proof if the denial is unjustified.</a:t>
            </a:r>
          </a:p>
          <a:p>
            <a:r>
              <a:rPr lang="en-US" dirty="0" smtClean="0"/>
              <a:t>The admissions requested could include conclusions of law, ultimate facts, matters of opinion or even facts that are outside the responding party’s knowledge</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89</a:t>
            </a:fld>
            <a:endParaRPr lang="en-US"/>
          </a:p>
        </p:txBody>
      </p:sp>
    </p:spTree>
    <p:extLst>
      <p:ext uri="{BB962C8B-B14F-4D97-AF65-F5344CB8AC3E}">
        <p14:creationId xmlns:p14="http://schemas.microsoft.com/office/powerpoint/2010/main" val="368261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Choice of law (Transfer of Venue)</a:t>
            </a:r>
            <a:endParaRPr lang="en-US" dirty="0"/>
          </a:p>
        </p:txBody>
      </p:sp>
      <p:sp>
        <p:nvSpPr>
          <p:cNvPr id="3" name="Content Placeholder 2"/>
          <p:cNvSpPr>
            <a:spLocks noGrp="1"/>
          </p:cNvSpPr>
          <p:nvPr>
            <p:ph idx="1"/>
          </p:nvPr>
        </p:nvSpPr>
        <p:spPr/>
        <p:txBody>
          <a:bodyPr/>
          <a:lstStyle/>
          <a:p>
            <a:r>
              <a:rPr lang="en-US" dirty="0" smtClean="0"/>
              <a:t>A transfer for convenience does not affect choice of law, and the transferee court will apply the same choice of laws as the transferor court would have applied.</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solidFill>
                  <a:srgbClr val="FFFFFF">
                    <a:tint val="75000"/>
                  </a:srgbClr>
                </a:solidFill>
              </a:rPr>
              <a:pPr/>
              <a:t>9</a:t>
            </a:fld>
            <a:endParaRPr lang="en-US">
              <a:solidFill>
                <a:srgbClr val="FFFFFF">
                  <a:tint val="75000"/>
                </a:srgbClr>
              </a:solidFill>
            </a:endParaRPr>
          </a:p>
        </p:txBody>
      </p:sp>
    </p:spTree>
    <p:extLst>
      <p:ext uri="{BB962C8B-B14F-4D97-AF65-F5344CB8AC3E}">
        <p14:creationId xmlns:p14="http://schemas.microsoft.com/office/powerpoint/2010/main" val="337241096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Document production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90</a:t>
            </a:fld>
            <a:endParaRPr lang="en-US"/>
          </a:p>
        </p:txBody>
      </p:sp>
    </p:spTree>
    <p:extLst>
      <p:ext uri="{BB962C8B-B14F-4D97-AF65-F5344CB8AC3E}">
        <p14:creationId xmlns:p14="http://schemas.microsoft.com/office/powerpoint/2010/main" val="18375672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 production</a:t>
            </a:r>
            <a:endParaRPr lang="en-US" dirty="0"/>
          </a:p>
        </p:txBody>
      </p:sp>
      <p:sp>
        <p:nvSpPr>
          <p:cNvPr id="3" name="Content Placeholder 2"/>
          <p:cNvSpPr>
            <a:spLocks noGrp="1"/>
          </p:cNvSpPr>
          <p:nvPr>
            <p:ph idx="1"/>
          </p:nvPr>
        </p:nvSpPr>
        <p:spPr/>
        <p:txBody>
          <a:bodyPr>
            <a:normAutofit/>
          </a:bodyPr>
          <a:lstStyle/>
          <a:p>
            <a:r>
              <a:rPr lang="en-US" dirty="0" smtClean="0"/>
              <a:t>These requests can include electronically stored information which are often objected to unduly burdensome but the court may still order production for good cause. </a:t>
            </a:r>
          </a:p>
          <a:p>
            <a:r>
              <a:rPr lang="en-US" dirty="0" smtClean="0"/>
              <a:t>A subpoena can be used on a nonparty. </a:t>
            </a:r>
          </a:p>
          <a:p>
            <a:r>
              <a:rPr lang="en-US" dirty="0" smtClean="0"/>
              <a:t>Objections must be filed within 30 days after service of a request.</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91</a:t>
            </a:fld>
            <a:endParaRPr lang="en-US"/>
          </a:p>
        </p:txBody>
      </p:sp>
    </p:spTree>
    <p:extLst>
      <p:ext uri="{BB962C8B-B14F-4D97-AF65-F5344CB8AC3E}">
        <p14:creationId xmlns:p14="http://schemas.microsoft.com/office/powerpoint/2010/main" val="32340676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examinations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92</a:t>
            </a:fld>
            <a:endParaRPr lang="en-US"/>
          </a:p>
        </p:txBody>
      </p:sp>
    </p:spTree>
    <p:extLst>
      <p:ext uri="{BB962C8B-B14F-4D97-AF65-F5344CB8AC3E}">
        <p14:creationId xmlns:p14="http://schemas.microsoft.com/office/powerpoint/2010/main" val="30631617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Medical examinations</a:t>
            </a:r>
            <a:endParaRPr lang="en-US" dirty="0"/>
          </a:p>
        </p:txBody>
      </p:sp>
      <p:sp>
        <p:nvSpPr>
          <p:cNvPr id="3" name="Content Placeholder 2"/>
          <p:cNvSpPr>
            <a:spLocks noGrp="1"/>
          </p:cNvSpPr>
          <p:nvPr>
            <p:ph idx="1"/>
          </p:nvPr>
        </p:nvSpPr>
        <p:spPr/>
        <p:txBody>
          <a:bodyPr>
            <a:normAutofit/>
          </a:bodyPr>
          <a:lstStyle/>
          <a:p>
            <a:r>
              <a:rPr lang="en-US" dirty="0" smtClean="0"/>
              <a:t>In Federal court, a court order is required to examine a party whose physical or mental condition is an issue by a suitable and credentialed expert.</a:t>
            </a:r>
          </a:p>
          <a:p>
            <a:r>
              <a:rPr lang="en-US" dirty="0" smtClean="0"/>
              <a:t>The condition in issue must be raised directly by the pleadings or in discovery.</a:t>
            </a:r>
          </a:p>
          <a:p>
            <a:r>
              <a:rPr lang="en-US" dirty="0" smtClean="0"/>
              <a:t>A showing of good cause is required, and only parties are subject to examination.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93</a:t>
            </a:fld>
            <a:endParaRPr lang="en-US"/>
          </a:p>
        </p:txBody>
      </p:sp>
    </p:spTree>
    <p:extLst>
      <p:ext uri="{BB962C8B-B14F-4D97-AF65-F5344CB8AC3E}">
        <p14:creationId xmlns:p14="http://schemas.microsoft.com/office/powerpoint/2010/main" val="129883115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Protective orders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94</a:t>
            </a:fld>
            <a:endParaRPr lang="en-US"/>
          </a:p>
        </p:txBody>
      </p:sp>
    </p:spTree>
    <p:extLst>
      <p:ext uri="{BB962C8B-B14F-4D97-AF65-F5344CB8AC3E}">
        <p14:creationId xmlns:p14="http://schemas.microsoft.com/office/powerpoint/2010/main" val="13184652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Protective orders</a:t>
            </a:r>
            <a:endParaRPr lang="en-US" dirty="0"/>
          </a:p>
        </p:txBody>
      </p:sp>
      <p:sp>
        <p:nvSpPr>
          <p:cNvPr id="3" name="Content Placeholder 2"/>
          <p:cNvSpPr>
            <a:spLocks noGrp="1"/>
          </p:cNvSpPr>
          <p:nvPr>
            <p:ph idx="1"/>
          </p:nvPr>
        </p:nvSpPr>
        <p:spPr/>
        <p:txBody>
          <a:bodyPr>
            <a:normAutofit lnSpcReduction="10000"/>
          </a:bodyPr>
          <a:lstStyle/>
          <a:p>
            <a:r>
              <a:rPr lang="en-US" dirty="0" smtClean="0"/>
              <a:t>The purpose is to prevent undue burdens due to discovery and is granted only with a showing of good cause by the party seeking protection, </a:t>
            </a:r>
          </a:p>
          <a:p>
            <a:r>
              <a:rPr lang="en-US" dirty="0" smtClean="0"/>
              <a:t>usually to protect trade secrets, confidential research </a:t>
            </a:r>
            <a:r>
              <a:rPr lang="en-US" dirty="0" err="1" smtClean="0"/>
              <a:t>etc</a:t>
            </a:r>
            <a:r>
              <a:rPr lang="en-US" dirty="0" smtClean="0"/>
              <a:t>, </a:t>
            </a:r>
          </a:p>
          <a:p>
            <a:r>
              <a:rPr lang="en-US" dirty="0" smtClean="0"/>
              <a:t>and the party must show that the information has been held in confidence and that a specific harm would result. </a:t>
            </a:r>
          </a:p>
          <a:p>
            <a:r>
              <a:rPr lang="en-US" dirty="0" smtClean="0"/>
              <a:t>Under “umbrella orders” one can designate specific material as confidential, requiring other party to hold it in confidence and only use it for trial preparation.</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95</a:t>
            </a:fld>
            <a:endParaRPr lang="en-US"/>
          </a:p>
        </p:txBody>
      </p:sp>
    </p:spTree>
    <p:extLst>
      <p:ext uri="{BB962C8B-B14F-4D97-AF65-F5344CB8AC3E}">
        <p14:creationId xmlns:p14="http://schemas.microsoft.com/office/powerpoint/2010/main" val="407411938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Order compelling discovery or imposing sanctions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96</a:t>
            </a:fld>
            <a:endParaRPr lang="en-US"/>
          </a:p>
        </p:txBody>
      </p:sp>
    </p:spTree>
    <p:extLst>
      <p:ext uri="{BB962C8B-B14F-4D97-AF65-F5344CB8AC3E}">
        <p14:creationId xmlns:p14="http://schemas.microsoft.com/office/powerpoint/2010/main" val="142654127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Order compelling discovery or imposing sanctions</a:t>
            </a:r>
            <a:endParaRPr lang="en-US" dirty="0"/>
          </a:p>
        </p:txBody>
      </p:sp>
      <p:sp>
        <p:nvSpPr>
          <p:cNvPr id="3" name="Content Placeholder 2"/>
          <p:cNvSpPr>
            <a:spLocks noGrp="1"/>
          </p:cNvSpPr>
          <p:nvPr>
            <p:ph idx="1"/>
          </p:nvPr>
        </p:nvSpPr>
        <p:spPr/>
        <p:txBody>
          <a:bodyPr>
            <a:normAutofit/>
          </a:bodyPr>
          <a:lstStyle/>
          <a:p>
            <a:r>
              <a:rPr lang="en-US" dirty="0" smtClean="0"/>
              <a:t>If a party disobeys a court’s discovery order or if sanctions are otherwise appropriate, the court may order the facts pertinent to the undisclosed material be established in favor of the party seeking discovery,</a:t>
            </a:r>
          </a:p>
          <a:p>
            <a:r>
              <a:rPr lang="en-US" dirty="0" smtClean="0"/>
              <a:t>•	deny the non-disclosing party the right to present claims or defenses related to the material sought, </a:t>
            </a:r>
          </a:p>
          <a:p>
            <a:r>
              <a:rPr lang="en-US" dirty="0" smtClean="0"/>
              <a:t>Dismiss or default the non-disclosing party and hold the party in contempt. </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97</a:t>
            </a:fld>
            <a:endParaRPr lang="en-US"/>
          </a:p>
        </p:txBody>
      </p:sp>
    </p:spTree>
    <p:extLst>
      <p:ext uri="{BB962C8B-B14F-4D97-AF65-F5344CB8AC3E}">
        <p14:creationId xmlns:p14="http://schemas.microsoft.com/office/powerpoint/2010/main" val="278290051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Private investigation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2822430A-4DDF-4A07-B869-B19229C041D3}" type="slidenum">
              <a:rPr lang="en-US" smtClean="0"/>
              <a:t>98</a:t>
            </a:fld>
            <a:endParaRPr lang="en-US"/>
          </a:p>
        </p:txBody>
      </p:sp>
    </p:spTree>
    <p:extLst>
      <p:ext uri="{BB962C8B-B14F-4D97-AF65-F5344CB8AC3E}">
        <p14:creationId xmlns:p14="http://schemas.microsoft.com/office/powerpoint/2010/main" val="38468072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Private investigation</a:t>
            </a:r>
            <a:endParaRPr lang="en-US" dirty="0"/>
          </a:p>
        </p:txBody>
      </p:sp>
      <p:sp>
        <p:nvSpPr>
          <p:cNvPr id="3" name="Content Placeholder 2"/>
          <p:cNvSpPr>
            <a:spLocks noGrp="1"/>
          </p:cNvSpPr>
          <p:nvPr>
            <p:ph idx="1"/>
          </p:nvPr>
        </p:nvSpPr>
        <p:spPr/>
        <p:txBody>
          <a:bodyPr>
            <a:normAutofit/>
          </a:bodyPr>
          <a:lstStyle/>
          <a:p>
            <a:r>
              <a:rPr lang="en-US" dirty="0" smtClean="0"/>
              <a:t>Civil litigants may conduct their own investigation, they are not required to formal discovery procedures, </a:t>
            </a:r>
          </a:p>
          <a:p>
            <a:r>
              <a:rPr lang="en-US" dirty="0" smtClean="0"/>
              <a:t>and may use proof obtained even by tortuous means, since they are not subject to the fourth amendment limits on searches.</a:t>
            </a:r>
          </a:p>
          <a:p>
            <a:endParaRPr lang="en-US" dirty="0"/>
          </a:p>
        </p:txBody>
      </p:sp>
      <p:sp>
        <p:nvSpPr>
          <p:cNvPr id="4" name="Slide Number Placeholder 3"/>
          <p:cNvSpPr>
            <a:spLocks noGrp="1"/>
          </p:cNvSpPr>
          <p:nvPr>
            <p:ph type="sldNum" sz="quarter" idx="12"/>
          </p:nvPr>
        </p:nvSpPr>
        <p:spPr/>
        <p:txBody>
          <a:bodyPr/>
          <a:lstStyle/>
          <a:p>
            <a:fld id="{2822430A-4DDF-4A07-B869-B19229C041D3}" type="slidenum">
              <a:rPr lang="en-US" smtClean="0"/>
              <a:t>99</a:t>
            </a:fld>
            <a:endParaRPr lang="en-US"/>
          </a:p>
        </p:txBody>
      </p:sp>
    </p:spTree>
    <p:extLst>
      <p:ext uri="{BB962C8B-B14F-4D97-AF65-F5344CB8AC3E}">
        <p14:creationId xmlns:p14="http://schemas.microsoft.com/office/powerpoint/2010/main" val="3454011014"/>
      </p:ext>
    </p:extLst>
  </p:cSld>
  <p:clrMapOvr>
    <a:masterClrMapping/>
  </p:clrMapOvr>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TotalTime>
  <Words>4499</Words>
  <Application>Microsoft Office PowerPoint</Application>
  <PresentationFormat>On-screen Show (4:3)</PresentationFormat>
  <Paragraphs>539</Paragraphs>
  <Slides>131</Slides>
  <Notes>0</Notes>
  <HiddenSlides>0</HiddenSlides>
  <MMClips>0</MMClips>
  <ScaleCrop>false</ScaleCrop>
  <HeadingPairs>
    <vt:vector size="4" baseType="variant">
      <vt:variant>
        <vt:lpstr>Theme</vt:lpstr>
      </vt:variant>
      <vt:variant>
        <vt:i4>1</vt:i4>
      </vt:variant>
      <vt:variant>
        <vt:lpstr>Slide Titles</vt:lpstr>
      </vt:variant>
      <vt:variant>
        <vt:i4>131</vt:i4>
      </vt:variant>
    </vt:vector>
  </HeadingPairs>
  <TitlesOfParts>
    <vt:vector size="132" baseType="lpstr">
      <vt:lpstr>Office Theme</vt:lpstr>
      <vt:lpstr>CIVIL PROCEDURE</vt:lpstr>
      <vt:lpstr>Venue</vt:lpstr>
      <vt:lpstr>Venue</vt:lpstr>
      <vt:lpstr>Transfer of Venue  (Not forum non-conviens)</vt:lpstr>
      <vt:lpstr>Transfer of Venue  (Not forum non-conviens)</vt:lpstr>
      <vt:lpstr>Forum Non-conviens</vt:lpstr>
      <vt:lpstr>Forum Non-conviens</vt:lpstr>
      <vt:lpstr>Choice of law (Transfer of Venue)</vt:lpstr>
      <vt:lpstr>Choice of law (Transfer of Venue)</vt:lpstr>
      <vt:lpstr>Jurisdiction</vt:lpstr>
      <vt:lpstr>Juirsdiction</vt:lpstr>
      <vt:lpstr>3 types of personal jurisdiction </vt:lpstr>
      <vt:lpstr>3 types of personal jurisdiction </vt:lpstr>
      <vt:lpstr>Statutory Requirements for Personal Jurisdiction</vt:lpstr>
      <vt:lpstr>Statutory Requirements for Personal Jurisdiction </vt:lpstr>
      <vt:lpstr>General jurisdiction </vt:lpstr>
      <vt:lpstr>General jurisdiction </vt:lpstr>
      <vt:lpstr>Long arm statutes (Specific) </vt:lpstr>
      <vt:lpstr>Long arm statutes  </vt:lpstr>
      <vt:lpstr>Constitutional Limitations on Personal Specific Jurisdiction</vt:lpstr>
      <vt:lpstr>Constitutional Limitations on Personal Specific Jurisdiction </vt:lpstr>
      <vt:lpstr>(1) Minimum contacts  (Specific JD)</vt:lpstr>
      <vt:lpstr>(1) Minimum contacts (Specific JD)</vt:lpstr>
      <vt:lpstr>(1a,1b)Purposeful availment  (Specific JD)</vt:lpstr>
      <vt:lpstr>Purposeful availment (Specific JD)</vt:lpstr>
      <vt:lpstr>(1a &amp;1b)Purposeful Availment factors  (Specific JD)</vt:lpstr>
      <vt:lpstr>(1a &amp;1b)Purposeful Availment factors  (Specific JD)</vt:lpstr>
      <vt:lpstr>(2) Fairness  (Specific JD)</vt:lpstr>
      <vt:lpstr>(2) Fairness  (Specific JD)</vt:lpstr>
      <vt:lpstr>Subject matter jurisdiction</vt:lpstr>
      <vt:lpstr>Subject matter jurisdiction</vt:lpstr>
      <vt:lpstr>Diversity jurisdiction</vt:lpstr>
      <vt:lpstr>Diversity jurisdiction</vt:lpstr>
      <vt:lpstr>Residency for a corporation (SMJ)</vt:lpstr>
      <vt:lpstr>Residency for a corporation (SMJ)</vt:lpstr>
      <vt:lpstr>Federal question jurisdiction</vt:lpstr>
      <vt:lpstr>Federal question jurisdiction</vt:lpstr>
      <vt:lpstr>Supplemental Jurisdiction </vt:lpstr>
      <vt:lpstr>Supplemental Jurisdiction </vt:lpstr>
      <vt:lpstr>Removal jurisdiction</vt:lpstr>
      <vt:lpstr>Removal jurisdiction</vt:lpstr>
      <vt:lpstr>Notice (Service of Process)</vt:lpstr>
      <vt:lpstr>Notice (Service of Process)</vt:lpstr>
      <vt:lpstr>Pleadings (e.g. the complaint)</vt:lpstr>
      <vt:lpstr>Pleadings (e.g. the complaint)</vt:lpstr>
      <vt:lpstr>Rule 12(b)(6) Dismissal</vt:lpstr>
      <vt:lpstr>Rule 12(b)(6) Dismissal</vt:lpstr>
      <vt:lpstr>Responsive Pleadings</vt:lpstr>
      <vt:lpstr>Responsive Pleadings</vt:lpstr>
      <vt:lpstr>Objections raised in an answer</vt:lpstr>
      <vt:lpstr>Objections raised in an answer</vt:lpstr>
      <vt:lpstr>Counter claims </vt:lpstr>
      <vt:lpstr>Counter claims </vt:lpstr>
      <vt:lpstr>Compulsory counterclaim</vt:lpstr>
      <vt:lpstr>Compulsory counterclaim</vt:lpstr>
      <vt:lpstr>Permissive counterclaim</vt:lpstr>
      <vt:lpstr>Permissive counterclaim</vt:lpstr>
      <vt:lpstr>Cross-claim</vt:lpstr>
      <vt:lpstr>Cross-claim</vt:lpstr>
      <vt:lpstr>Amended or supplemental pleadings</vt:lpstr>
      <vt:lpstr>Amended or supplemental pleadings</vt:lpstr>
      <vt:lpstr>Relation Back</vt:lpstr>
      <vt:lpstr>Relation Back</vt:lpstr>
      <vt:lpstr>Permissive Joinder of parties</vt:lpstr>
      <vt:lpstr>Permissive Joinder of parties</vt:lpstr>
      <vt:lpstr>Compulsory joinder</vt:lpstr>
      <vt:lpstr>Compulsory joinder</vt:lpstr>
      <vt:lpstr>Interpleader</vt:lpstr>
      <vt:lpstr>Interpleader</vt:lpstr>
      <vt:lpstr>Impleader</vt:lpstr>
      <vt:lpstr>Impleader</vt:lpstr>
      <vt:lpstr>Intervention </vt:lpstr>
      <vt:lpstr>Intervention </vt:lpstr>
      <vt:lpstr>Class action</vt:lpstr>
      <vt:lpstr>Class action</vt:lpstr>
      <vt:lpstr>After the four conditions, a class action may be based on any one of the following grounds: </vt:lpstr>
      <vt:lpstr>After the four conditions, a class action may be based on any one of the following grounds: </vt:lpstr>
      <vt:lpstr>Class action considerations</vt:lpstr>
      <vt:lpstr>Class action considerations</vt:lpstr>
      <vt:lpstr>Scope of Discovery</vt:lpstr>
      <vt:lpstr>Scope of Discovery</vt:lpstr>
      <vt:lpstr>Relevance</vt:lpstr>
      <vt:lpstr>Relevance</vt:lpstr>
      <vt:lpstr>Interrogatories</vt:lpstr>
      <vt:lpstr>Interrogatories</vt:lpstr>
      <vt:lpstr>Depositions</vt:lpstr>
      <vt:lpstr>Depositions</vt:lpstr>
      <vt:lpstr>Request for admissions</vt:lpstr>
      <vt:lpstr>Request for admissions</vt:lpstr>
      <vt:lpstr>Document production</vt:lpstr>
      <vt:lpstr>Document production</vt:lpstr>
      <vt:lpstr>Medical examinations</vt:lpstr>
      <vt:lpstr>Medical examinations</vt:lpstr>
      <vt:lpstr>Protective orders</vt:lpstr>
      <vt:lpstr>Protective orders</vt:lpstr>
      <vt:lpstr>Order compelling discovery or imposing sanctions</vt:lpstr>
      <vt:lpstr>Order compelling discovery or imposing sanctions</vt:lpstr>
      <vt:lpstr>Private investigation</vt:lpstr>
      <vt:lpstr>Private investigation</vt:lpstr>
      <vt:lpstr>Summary judgment</vt:lpstr>
      <vt:lpstr>Summary judgment</vt:lpstr>
      <vt:lpstr>Supporting Evidence for Summary Judgment</vt:lpstr>
      <vt:lpstr>Supporting Evidence for Summary Judgment</vt:lpstr>
      <vt:lpstr>Selection of jury</vt:lpstr>
      <vt:lpstr>Selection of jury</vt:lpstr>
      <vt:lpstr>Judgment as a matter of law (Formerly Directed Verdict)</vt:lpstr>
      <vt:lpstr>Judgment as a matter of law (Formerly Directed Verdict)</vt:lpstr>
      <vt:lpstr>Renewed motion for judgment as matter of law (Judgment N.O.V.)</vt:lpstr>
      <vt:lpstr>Renewed motion for judgment as matter of law (judgment N.O.V.)</vt:lpstr>
      <vt:lpstr>Grounds for new trial in jury trials</vt:lpstr>
      <vt:lpstr>Grounds for new trial in jury trials</vt:lpstr>
      <vt:lpstr>Grounds for motion non-jury trial</vt:lpstr>
      <vt:lpstr>Grounds for motion non-jury trial</vt:lpstr>
      <vt:lpstr>Motion to alter or amend judgment</vt:lpstr>
      <vt:lpstr>Motion to alter or amend judgment</vt:lpstr>
      <vt:lpstr>Motion for relief from judgment</vt:lpstr>
      <vt:lpstr>Motion for relief from judgment</vt:lpstr>
      <vt:lpstr>Res judicata (claim preclusion) </vt:lpstr>
      <vt:lpstr>Res judicata (claim preclusion) </vt:lpstr>
      <vt:lpstr>Collateral Estoppel (issue preclusion)</vt:lpstr>
      <vt:lpstr>Collateral Estoppel (issue preclusion)</vt:lpstr>
      <vt:lpstr>Nonparty benefit C/E</vt:lpstr>
      <vt:lpstr>Nonparty benefit C/E</vt:lpstr>
      <vt:lpstr>Appeal</vt:lpstr>
      <vt:lpstr>Appeal</vt:lpstr>
      <vt:lpstr>Exceptions to final decision requirements</vt:lpstr>
      <vt:lpstr>Exceptions to final decision requirements</vt:lpstr>
      <vt:lpstr>Scope of appellate review</vt:lpstr>
      <vt:lpstr>Scope of appellate review</vt:lpstr>
      <vt:lpstr>Erie Doctrine</vt:lpstr>
      <vt:lpstr>Erie Doctrine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Jurisdiction</dc:title>
  <dc:creator>Kris</dc:creator>
  <cp:lastModifiedBy>Kris</cp:lastModifiedBy>
  <cp:revision>20</cp:revision>
  <dcterms:created xsi:type="dcterms:W3CDTF">2013-12-04T18:43:25Z</dcterms:created>
  <dcterms:modified xsi:type="dcterms:W3CDTF">2014-02-12T21:52:42Z</dcterms:modified>
</cp:coreProperties>
</file>