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0"/>
  </p:notesMasterIdLst>
  <p:sldIdLst>
    <p:sldId id="256" r:id="rId2"/>
    <p:sldId id="36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362" r:id="rId26"/>
    <p:sldId id="279" r:id="rId27"/>
    <p:sldId id="280" r:id="rId28"/>
    <p:sldId id="281" r:id="rId29"/>
    <p:sldId id="282" r:id="rId30"/>
    <p:sldId id="283" r:id="rId31"/>
    <p:sldId id="284" r:id="rId32"/>
    <p:sldId id="285" r:id="rId33"/>
    <p:sldId id="286" r:id="rId34"/>
    <p:sldId id="287" r:id="rId35"/>
    <p:sldId id="288" r:id="rId36"/>
    <p:sldId id="363" r:id="rId37"/>
    <p:sldId id="289" r:id="rId38"/>
    <p:sldId id="290" r:id="rId39"/>
    <p:sldId id="291" r:id="rId40"/>
    <p:sldId id="292"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293" r:id="rId60"/>
    <p:sldId id="294" r:id="rId61"/>
    <p:sldId id="319" r:id="rId62"/>
    <p:sldId id="320" r:id="rId63"/>
    <p:sldId id="321" r:id="rId64"/>
    <p:sldId id="322" r:id="rId65"/>
    <p:sldId id="323" r:id="rId66"/>
    <p:sldId id="324" r:id="rId67"/>
    <p:sldId id="325" r:id="rId68"/>
    <p:sldId id="326" r:id="rId69"/>
    <p:sldId id="327" r:id="rId70"/>
    <p:sldId id="328" r:id="rId71"/>
    <p:sldId id="329" r:id="rId72"/>
    <p:sldId id="330" r:id="rId73"/>
    <p:sldId id="364" r:id="rId74"/>
    <p:sldId id="365" r:id="rId75"/>
    <p:sldId id="366" r:id="rId76"/>
    <p:sldId id="367" r:id="rId77"/>
    <p:sldId id="368" r:id="rId78"/>
    <p:sldId id="369" r:id="rId79"/>
    <p:sldId id="341" r:id="rId80"/>
    <p:sldId id="331" r:id="rId81"/>
    <p:sldId id="332" r:id="rId82"/>
    <p:sldId id="333" r:id="rId83"/>
    <p:sldId id="334" r:id="rId84"/>
    <p:sldId id="335" r:id="rId85"/>
    <p:sldId id="336" r:id="rId86"/>
    <p:sldId id="337" r:id="rId87"/>
    <p:sldId id="338" r:id="rId88"/>
    <p:sldId id="339" r:id="rId89"/>
    <p:sldId id="342" r:id="rId90"/>
    <p:sldId id="340" r:id="rId91"/>
    <p:sldId id="343" r:id="rId92"/>
    <p:sldId id="344" r:id="rId93"/>
    <p:sldId id="345" r:id="rId94"/>
    <p:sldId id="346" r:id="rId95"/>
    <p:sldId id="347" r:id="rId96"/>
    <p:sldId id="348" r:id="rId97"/>
    <p:sldId id="349" r:id="rId98"/>
    <p:sldId id="350" r:id="rId99"/>
    <p:sldId id="353" r:id="rId100"/>
    <p:sldId id="351" r:id="rId101"/>
    <p:sldId id="352" r:id="rId102"/>
    <p:sldId id="354" r:id="rId103"/>
    <p:sldId id="355" r:id="rId104"/>
    <p:sldId id="358" r:id="rId105"/>
    <p:sldId id="356" r:id="rId106"/>
    <p:sldId id="357" r:id="rId107"/>
    <p:sldId id="359" r:id="rId108"/>
    <p:sldId id="360" r:id="rId10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700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3D4290-CFF7-4FF5-BE8C-6F0079CDE52A}" type="datetimeFigureOut">
              <a:rPr lang="en-US" smtClean="0"/>
              <a:t>12/10/2013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D246D5-885D-4D1D-BC1D-3CFD53982B55}" type="slidenum">
              <a:rPr lang="en-US" smtClean="0"/>
              <a:t>‹#›</a:t>
            </a:fld>
            <a:endParaRPr lang="en-US"/>
          </a:p>
        </p:txBody>
      </p:sp>
    </p:spTree>
    <p:extLst>
      <p:ext uri="{BB962C8B-B14F-4D97-AF65-F5344CB8AC3E}">
        <p14:creationId xmlns:p14="http://schemas.microsoft.com/office/powerpoint/2010/main" val="3385946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5104C8-8EE2-44D7-9A75-BD75265F95DC}" type="datetime1">
              <a:rPr lang="en-US" smtClean="0"/>
              <a:t>12/10/2013</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6" name="Slide Number Placeholder 5"/>
          <p:cNvSpPr>
            <a:spLocks noGrp="1"/>
          </p:cNvSpPr>
          <p:nvPr>
            <p:ph type="sldNum" sz="quarter" idx="12"/>
          </p:nvPr>
        </p:nvSpPr>
        <p:spPr/>
        <p:txBody>
          <a:bodyPr/>
          <a:lstStyle/>
          <a:p>
            <a:fld id="{6EDC683D-6E4E-4C33-B7F4-BBF1AA0F2AC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567B20-7656-4512-A5FD-95753C31D3E4}" type="datetime1">
              <a:rPr lang="en-US" smtClean="0"/>
              <a:t>12/10/2013</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6" name="Slide Number Placeholder 5"/>
          <p:cNvSpPr>
            <a:spLocks noGrp="1"/>
          </p:cNvSpPr>
          <p:nvPr>
            <p:ph type="sldNum" sz="quarter" idx="12"/>
          </p:nvPr>
        </p:nvSpPr>
        <p:spPr/>
        <p:txBody>
          <a:bodyPr/>
          <a:lstStyle/>
          <a:p>
            <a:fld id="{6EDC683D-6E4E-4C33-B7F4-BBF1AA0F2A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9EA862-3E07-48E9-A704-750B19C29BAA}" type="datetime1">
              <a:rPr lang="en-US" smtClean="0"/>
              <a:t>12/10/2013</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6" name="Slide Number Placeholder 5"/>
          <p:cNvSpPr>
            <a:spLocks noGrp="1"/>
          </p:cNvSpPr>
          <p:nvPr>
            <p:ph type="sldNum" sz="quarter" idx="12"/>
          </p:nvPr>
        </p:nvSpPr>
        <p:spPr/>
        <p:txBody>
          <a:bodyPr/>
          <a:lstStyle/>
          <a:p>
            <a:fld id="{6EDC683D-6E4E-4C33-B7F4-BBF1AA0F2A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EA438B-AD44-494C-8197-B72065A96387}" type="datetime1">
              <a:rPr lang="en-US" smtClean="0"/>
              <a:t>12/10/2013</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6" name="Slide Number Placeholder 5"/>
          <p:cNvSpPr>
            <a:spLocks noGrp="1"/>
          </p:cNvSpPr>
          <p:nvPr>
            <p:ph type="sldNum" sz="quarter" idx="12"/>
          </p:nvPr>
        </p:nvSpPr>
        <p:spPr/>
        <p:txBody>
          <a:bodyPr/>
          <a:lstStyle/>
          <a:p>
            <a:fld id="{6EDC683D-6E4E-4C33-B7F4-BBF1AA0F2AC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870014-0720-450F-A31F-A1FE7D5A30E5}" type="datetime1">
              <a:rPr lang="en-US" smtClean="0"/>
              <a:t>12/10/2013</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6" name="Slide Number Placeholder 5"/>
          <p:cNvSpPr>
            <a:spLocks noGrp="1"/>
          </p:cNvSpPr>
          <p:nvPr>
            <p:ph type="sldNum" sz="quarter" idx="12"/>
          </p:nvPr>
        </p:nvSpPr>
        <p:spPr/>
        <p:txBody>
          <a:bodyPr/>
          <a:lstStyle/>
          <a:p>
            <a:fld id="{6EDC683D-6E4E-4C33-B7F4-BBF1AA0F2AC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31E284-A332-4824-B1B2-A52BA4E5686A}" type="datetime1">
              <a:rPr lang="en-US" smtClean="0"/>
              <a:t>12/10/2013</a:t>
            </a:fld>
            <a:endParaRPr lang="en-US"/>
          </a:p>
        </p:txBody>
      </p:sp>
      <p:sp>
        <p:nvSpPr>
          <p:cNvPr id="6" name="Footer Placeholder 5"/>
          <p:cNvSpPr>
            <a:spLocks noGrp="1"/>
          </p:cNvSpPr>
          <p:nvPr>
            <p:ph type="ftr" sz="quarter" idx="11"/>
          </p:nvPr>
        </p:nvSpPr>
        <p:spPr/>
        <p:txBody>
          <a:bodyPr/>
          <a:lstStyle/>
          <a:p>
            <a:r>
              <a:rPr lang="en-US" smtClean="0"/>
              <a:t>Crawford's</a:t>
            </a:r>
            <a:endParaRPr lang="en-US"/>
          </a:p>
        </p:txBody>
      </p:sp>
      <p:sp>
        <p:nvSpPr>
          <p:cNvPr id="7" name="Slide Number Placeholder 6"/>
          <p:cNvSpPr>
            <a:spLocks noGrp="1"/>
          </p:cNvSpPr>
          <p:nvPr>
            <p:ph type="sldNum" sz="quarter" idx="12"/>
          </p:nvPr>
        </p:nvSpPr>
        <p:spPr/>
        <p:txBody>
          <a:bodyPr/>
          <a:lstStyle/>
          <a:p>
            <a:fld id="{6EDC683D-6E4E-4C33-B7F4-BBF1AA0F2AC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92B598-3ABF-4527-9B88-F9F25559AF16}" type="datetime1">
              <a:rPr lang="en-US" smtClean="0"/>
              <a:t>12/10/2013</a:t>
            </a:fld>
            <a:endParaRPr lang="en-US"/>
          </a:p>
        </p:txBody>
      </p:sp>
      <p:sp>
        <p:nvSpPr>
          <p:cNvPr id="8" name="Footer Placeholder 7"/>
          <p:cNvSpPr>
            <a:spLocks noGrp="1"/>
          </p:cNvSpPr>
          <p:nvPr>
            <p:ph type="ftr" sz="quarter" idx="11"/>
          </p:nvPr>
        </p:nvSpPr>
        <p:spPr/>
        <p:txBody>
          <a:bodyPr/>
          <a:lstStyle/>
          <a:p>
            <a:r>
              <a:rPr lang="en-US" smtClean="0"/>
              <a:t>Crawford's</a:t>
            </a:r>
            <a:endParaRPr lang="en-US"/>
          </a:p>
        </p:txBody>
      </p:sp>
      <p:sp>
        <p:nvSpPr>
          <p:cNvPr id="9" name="Slide Number Placeholder 8"/>
          <p:cNvSpPr>
            <a:spLocks noGrp="1"/>
          </p:cNvSpPr>
          <p:nvPr>
            <p:ph type="sldNum" sz="quarter" idx="12"/>
          </p:nvPr>
        </p:nvSpPr>
        <p:spPr/>
        <p:txBody>
          <a:bodyPr/>
          <a:lstStyle/>
          <a:p>
            <a:fld id="{6EDC683D-6E4E-4C33-B7F4-BBF1AA0F2AC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29F020-A24E-4BF4-A62D-2CE4A56C2466}" type="datetime1">
              <a:rPr lang="en-US" smtClean="0"/>
              <a:t>12/10/2013</a:t>
            </a:fld>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6EDC683D-6E4E-4C33-B7F4-BBF1AA0F2AC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328BC9-33CC-4D21-972A-2A95F42DD670}" type="datetime1">
              <a:rPr lang="en-US" smtClean="0"/>
              <a:t>12/10/2013</a:t>
            </a:fld>
            <a:endParaRPr lang="en-US"/>
          </a:p>
        </p:txBody>
      </p:sp>
      <p:sp>
        <p:nvSpPr>
          <p:cNvPr id="3" name="Footer Placeholder 2"/>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B4FE26-9AC5-4728-A4ED-CBCB37929777}" type="datetime1">
              <a:rPr lang="en-US" smtClean="0"/>
              <a:t>12/10/2013</a:t>
            </a:fld>
            <a:endParaRPr lang="en-US"/>
          </a:p>
        </p:txBody>
      </p:sp>
      <p:sp>
        <p:nvSpPr>
          <p:cNvPr id="6" name="Footer Placeholder 5"/>
          <p:cNvSpPr>
            <a:spLocks noGrp="1"/>
          </p:cNvSpPr>
          <p:nvPr>
            <p:ph type="ftr" sz="quarter" idx="11"/>
          </p:nvPr>
        </p:nvSpPr>
        <p:spPr/>
        <p:txBody>
          <a:bodyPr/>
          <a:lstStyle/>
          <a:p>
            <a:r>
              <a:rPr lang="en-US" smtClean="0"/>
              <a:t>Crawford's</a:t>
            </a:r>
            <a:endParaRPr lang="en-US"/>
          </a:p>
        </p:txBody>
      </p:sp>
      <p:sp>
        <p:nvSpPr>
          <p:cNvPr id="7" name="Slide Number Placeholder 6"/>
          <p:cNvSpPr>
            <a:spLocks noGrp="1"/>
          </p:cNvSpPr>
          <p:nvPr>
            <p:ph type="sldNum" sz="quarter" idx="12"/>
          </p:nvPr>
        </p:nvSpPr>
        <p:spPr/>
        <p:txBody>
          <a:bodyPr/>
          <a:lstStyle/>
          <a:p>
            <a:fld id="{6EDC683D-6E4E-4C33-B7F4-BBF1AA0F2AC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7860E2-DB7F-4143-8919-33C5562DF605}" type="datetime1">
              <a:rPr lang="en-US" smtClean="0"/>
              <a:t>12/10/2013</a:t>
            </a:fld>
            <a:endParaRPr lang="en-US"/>
          </a:p>
        </p:txBody>
      </p:sp>
      <p:sp>
        <p:nvSpPr>
          <p:cNvPr id="6" name="Footer Placeholder 5"/>
          <p:cNvSpPr>
            <a:spLocks noGrp="1"/>
          </p:cNvSpPr>
          <p:nvPr>
            <p:ph type="ftr" sz="quarter" idx="11"/>
          </p:nvPr>
        </p:nvSpPr>
        <p:spPr/>
        <p:txBody>
          <a:bodyPr/>
          <a:lstStyle/>
          <a:p>
            <a:r>
              <a:rPr lang="en-US" smtClean="0"/>
              <a:t>Crawford's</a:t>
            </a:r>
            <a:endParaRPr lang="en-US"/>
          </a:p>
        </p:txBody>
      </p:sp>
      <p:sp>
        <p:nvSpPr>
          <p:cNvPr id="7" name="Slide Number Placeholder 6"/>
          <p:cNvSpPr>
            <a:spLocks noGrp="1"/>
          </p:cNvSpPr>
          <p:nvPr>
            <p:ph type="sldNum" sz="quarter" idx="12"/>
          </p:nvPr>
        </p:nvSpPr>
        <p:spPr/>
        <p:txBody>
          <a:bodyPr/>
          <a:lstStyle/>
          <a:p>
            <a:fld id="{6EDC683D-6E4E-4C33-B7F4-BBF1AA0F2AC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9FB371-EBBF-4A47-956C-694122E22051}" type="datetime1">
              <a:rPr lang="en-US" smtClean="0"/>
              <a:t>12/10/2013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Crawford's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DC683D-6E4E-4C33-B7F4-BBF1AA0F2A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b="1" dirty="0" smtClean="0"/>
              <a:t>Remedies</a:t>
            </a:r>
            <a:endParaRPr lang="en-US" sz="9600" b="1" dirty="0"/>
          </a:p>
        </p:txBody>
      </p:sp>
      <p:sp>
        <p:nvSpPr>
          <p:cNvPr id="3" name="Subtitle 2"/>
          <p:cNvSpPr>
            <a:spLocks noGrp="1"/>
          </p:cNvSpPr>
          <p:nvPr>
            <p:ph type="subTitle" idx="1"/>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lstStyle/>
          <a:p>
            <a:pPr>
              <a:buNone/>
            </a:pPr>
            <a:r>
              <a:rPr lang="en-US" b="1" u="sng" dirty="0"/>
              <a:t>Temporary Restraining Orders</a:t>
            </a:r>
            <a:endParaRPr lang="en-US" dirty="0"/>
          </a:p>
          <a:p>
            <a:pPr lvl="0"/>
            <a:r>
              <a:rPr lang="en-US" dirty="0"/>
              <a:t>Normally a issued for 10 days to maintain the status quo</a:t>
            </a:r>
          </a:p>
          <a:p>
            <a:pPr lvl="1"/>
            <a:r>
              <a:rPr lang="en-US" dirty="0"/>
              <a:t> pending issuance of a preliminary injunction </a:t>
            </a:r>
          </a:p>
          <a:p>
            <a:pPr lvl="1"/>
            <a:r>
              <a:rPr lang="en-US" dirty="0"/>
              <a:t>in order to prevent irreparable harm </a:t>
            </a:r>
          </a:p>
          <a:p>
            <a:pPr lvl="1"/>
            <a:r>
              <a:rPr lang="en-US" dirty="0"/>
              <a:t>and cannot be appealed. (Emergency)</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10</a:t>
            </a:fld>
            <a:endParaRPr lang="en-US"/>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Owner’s damages for contractor’s breach</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100</a:t>
            </a:fld>
            <a:endParaRPr lang="en-US"/>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u="sng" dirty="0"/>
              <a:t>Owner’s damages for contractor’s breach</a:t>
            </a:r>
            <a:endParaRPr lang="en-US" dirty="0"/>
          </a:p>
          <a:p>
            <a:pPr lvl="0"/>
            <a:r>
              <a:rPr lang="en-US" dirty="0"/>
              <a:t>The measure of damages recoverable by the owner if the builder has substantially performed include</a:t>
            </a:r>
          </a:p>
          <a:p>
            <a:pPr lvl="1"/>
            <a:r>
              <a:rPr lang="en-US" dirty="0"/>
              <a:t> The cost of repair or replacement to bring the project to contract specifications </a:t>
            </a:r>
          </a:p>
          <a:p>
            <a:pPr lvl="1"/>
            <a:r>
              <a:rPr lang="en-US" dirty="0"/>
              <a:t>or the difference between the value if it had been constructed </a:t>
            </a:r>
          </a:p>
          <a:p>
            <a:pPr lvl="1"/>
            <a:r>
              <a:rPr lang="en-US" dirty="0"/>
              <a:t>in accordance with the specifications of the contract</a:t>
            </a:r>
          </a:p>
          <a:p>
            <a:pPr lvl="1"/>
            <a:r>
              <a:rPr lang="en-US" dirty="0"/>
              <a:t> if repair or replacement is not economically feasible.</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101</a:t>
            </a:fld>
            <a:endParaRPr lang="en-US"/>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Contractor’s damages for owner breach</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102</a:t>
            </a:fld>
            <a:endParaRPr lang="en-US"/>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lstStyle/>
          <a:p>
            <a:pPr>
              <a:buNone/>
            </a:pPr>
            <a:r>
              <a:rPr lang="en-US" b="1" u="sng" dirty="0"/>
              <a:t>Contractor’s damages for owner breach</a:t>
            </a:r>
            <a:endParaRPr lang="en-US" dirty="0"/>
          </a:p>
          <a:p>
            <a:pPr lvl="0"/>
            <a:r>
              <a:rPr lang="en-US" dirty="0"/>
              <a:t>If an owner materially breaches a construction contract, the contractor has three options,</a:t>
            </a:r>
          </a:p>
          <a:p>
            <a:pPr lvl="1"/>
            <a:r>
              <a:rPr lang="en-US" dirty="0"/>
              <a:t>rescind the contract,</a:t>
            </a:r>
          </a:p>
          <a:p>
            <a:pPr lvl="1"/>
            <a:r>
              <a:rPr lang="en-US" dirty="0"/>
              <a:t>terminate performance but keep the contract alive, </a:t>
            </a:r>
          </a:p>
          <a:p>
            <a:pPr lvl="1"/>
            <a:r>
              <a:rPr lang="en-US" dirty="0"/>
              <a:t>or continue performance, finish the project, and sue for damages of contract.</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103</a:t>
            </a:fld>
            <a:endParaRPr lang="en-US"/>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7200" dirty="0" smtClean="0"/>
              <a:t>Employment Contracts</a:t>
            </a:r>
            <a:endParaRPr lang="en-US" sz="7200"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104</a:t>
            </a:fld>
            <a:endParaRPr lang="en-US"/>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At will doctrine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105</a:t>
            </a:fld>
            <a:endParaRPr lang="en-US"/>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lstStyle/>
          <a:p>
            <a:pPr>
              <a:buNone/>
            </a:pPr>
            <a:r>
              <a:rPr lang="en-US" b="1" u="sng" dirty="0"/>
              <a:t>At will doctrine</a:t>
            </a:r>
            <a:endParaRPr lang="en-US" dirty="0"/>
          </a:p>
          <a:p>
            <a:pPr lvl="0"/>
            <a:r>
              <a:rPr lang="en-US" dirty="0"/>
              <a:t> “An employment, having no specified term, </a:t>
            </a:r>
          </a:p>
          <a:p>
            <a:pPr lvl="1"/>
            <a:r>
              <a:rPr lang="en-US" dirty="0"/>
              <a:t>may be terminated at the will of either party on notice to the other.</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106</a:t>
            </a:fld>
            <a:endParaRPr lang="en-US"/>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Wrongful discharge in violation of public policy</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107</a:t>
            </a:fld>
            <a:endParaRPr lang="en-US"/>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lstStyle/>
          <a:p>
            <a:pPr>
              <a:buNone/>
            </a:pPr>
            <a:r>
              <a:rPr lang="en-US" b="1" u="sng" dirty="0"/>
              <a:t>Wrongful discharge in violation of public policy</a:t>
            </a:r>
            <a:endParaRPr lang="en-US" dirty="0"/>
          </a:p>
          <a:p>
            <a:pPr lvl="0"/>
            <a:r>
              <a:rPr lang="en-US" dirty="0"/>
              <a:t>Employment discrimination, </a:t>
            </a:r>
          </a:p>
          <a:p>
            <a:pPr lvl="1"/>
            <a:r>
              <a:rPr lang="en-US" dirty="0"/>
              <a:t>violation of family or medical leave laws,</a:t>
            </a:r>
          </a:p>
          <a:p>
            <a:pPr lvl="1"/>
            <a:r>
              <a:rPr lang="en-US" dirty="0"/>
              <a:t> unsafe workplace, </a:t>
            </a:r>
          </a:p>
          <a:p>
            <a:pPr lvl="1"/>
            <a:r>
              <a:rPr lang="en-US" dirty="0"/>
              <a:t>refusing to sign covenant not to compete, </a:t>
            </a:r>
          </a:p>
          <a:p>
            <a:pPr lvl="1"/>
            <a:r>
              <a:rPr lang="en-US" dirty="0"/>
              <a:t>terminating employee for breaching non-compete with former employer, </a:t>
            </a:r>
          </a:p>
          <a:p>
            <a:pPr lvl="1"/>
            <a:r>
              <a:rPr lang="en-US" dirty="0"/>
              <a:t>whistle blowing, etc.</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108</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Preliminary Injunction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lstStyle/>
          <a:p>
            <a:pPr>
              <a:buNone/>
            </a:pPr>
            <a:r>
              <a:rPr lang="en-US" b="1" u="sng" dirty="0"/>
              <a:t>Preliminary Injunction</a:t>
            </a:r>
            <a:endParaRPr lang="en-US" dirty="0"/>
          </a:p>
          <a:p>
            <a:pPr lvl="0"/>
            <a:r>
              <a:rPr lang="en-US" dirty="0"/>
              <a:t>Issued after notice and an adversary hearing. </a:t>
            </a:r>
          </a:p>
          <a:p>
            <a:pPr lvl="0"/>
            <a:r>
              <a:rPr lang="en-US" dirty="0"/>
              <a:t>Usually requires a bond to cover costs </a:t>
            </a:r>
          </a:p>
          <a:p>
            <a:pPr lvl="1"/>
            <a:r>
              <a:rPr lang="en-US" dirty="0"/>
              <a:t>that might have been suffered by a person wrongfully enjoined.</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Preliminary injunction acronym</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lstStyle/>
          <a:p>
            <a:pPr>
              <a:buNone/>
            </a:pPr>
            <a:r>
              <a:rPr lang="en-US" b="1" u="sng" dirty="0"/>
              <a:t>Preliminary injunction acronym</a:t>
            </a:r>
            <a:endParaRPr lang="en-US" dirty="0"/>
          </a:p>
          <a:p>
            <a:pPr lvl="0"/>
            <a:r>
              <a:rPr lang="en-US" dirty="0"/>
              <a:t>B.L.I.P.S.</a:t>
            </a:r>
          </a:p>
          <a:p>
            <a:pPr lvl="1"/>
            <a:r>
              <a:rPr lang="en-US" b="1" dirty="0"/>
              <a:t>B</a:t>
            </a:r>
            <a:r>
              <a:rPr lang="en-US" dirty="0"/>
              <a:t>alance of hardships</a:t>
            </a:r>
          </a:p>
          <a:p>
            <a:pPr lvl="1"/>
            <a:r>
              <a:rPr lang="en-US" b="1" dirty="0"/>
              <a:t>L</a:t>
            </a:r>
            <a:r>
              <a:rPr lang="en-US" dirty="0"/>
              <a:t>ikelihood of the plaintiff’s succeeding on the merits;</a:t>
            </a:r>
          </a:p>
          <a:p>
            <a:pPr lvl="1"/>
            <a:r>
              <a:rPr lang="en-US" b="1" dirty="0"/>
              <a:t>I</a:t>
            </a:r>
            <a:r>
              <a:rPr lang="en-US" dirty="0"/>
              <a:t>rreparable damage threatened to the plaintiff</a:t>
            </a:r>
          </a:p>
          <a:p>
            <a:pPr lvl="1"/>
            <a:r>
              <a:rPr lang="en-US" dirty="0"/>
              <a:t>The </a:t>
            </a:r>
            <a:r>
              <a:rPr lang="en-US" b="1" dirty="0"/>
              <a:t>p</a:t>
            </a:r>
            <a:r>
              <a:rPr lang="en-US" dirty="0"/>
              <a:t>ublic interest;</a:t>
            </a:r>
          </a:p>
          <a:p>
            <a:pPr lvl="1"/>
            <a:r>
              <a:rPr lang="en-US" dirty="0"/>
              <a:t>The need for maintaining the </a:t>
            </a:r>
            <a:r>
              <a:rPr lang="en-US" b="1" dirty="0"/>
              <a:t>S</a:t>
            </a:r>
            <a:r>
              <a:rPr lang="en-US" dirty="0"/>
              <a:t>tatus Quo</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Effect of Injunctions on appeal</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lstStyle/>
          <a:p>
            <a:pPr>
              <a:buNone/>
            </a:pPr>
            <a:r>
              <a:rPr lang="en-US" b="1" u="sng" dirty="0" smtClean="0"/>
              <a:t>Injunctions on appeal</a:t>
            </a:r>
            <a:endParaRPr lang="en-US" dirty="0" smtClean="0"/>
          </a:p>
          <a:p>
            <a:pPr lvl="0"/>
            <a:r>
              <a:rPr lang="en-US" dirty="0" smtClean="0"/>
              <a:t>Mandatory </a:t>
            </a:r>
            <a:r>
              <a:rPr lang="en-US" dirty="0"/>
              <a:t>injunction:	is stayed on appeal automatically.</a:t>
            </a:r>
          </a:p>
          <a:p>
            <a:pPr lvl="0"/>
            <a:r>
              <a:rPr lang="en-US" dirty="0"/>
              <a:t>Prohibitive injunction:	is not stayed on appeal (but may be)</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Laches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lstStyle/>
          <a:p>
            <a:pPr>
              <a:buNone/>
            </a:pPr>
            <a:r>
              <a:rPr lang="en-US" b="1" u="sng" dirty="0"/>
              <a:t>Laches</a:t>
            </a:r>
            <a:endParaRPr lang="en-US" dirty="0"/>
          </a:p>
          <a:p>
            <a:pPr lvl="0"/>
            <a:r>
              <a:rPr lang="en-US" dirty="0"/>
              <a:t>An unreasonable delay in bringing an equity action, </a:t>
            </a:r>
          </a:p>
          <a:p>
            <a:pPr lvl="1"/>
            <a:r>
              <a:rPr lang="en-US" dirty="0"/>
              <a:t>during which time the defendant’s situation has changed</a:t>
            </a:r>
          </a:p>
          <a:p>
            <a:pPr lvl="1"/>
            <a:r>
              <a:rPr lang="en-US" dirty="0"/>
              <a:t> to the extent that an additional and unnecessary detriment would result </a:t>
            </a:r>
          </a:p>
          <a:p>
            <a:pPr lvl="1"/>
            <a:r>
              <a:rPr lang="en-US" dirty="0"/>
              <a:t>if suit were allowed.</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Unclean Hands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7200" dirty="0" smtClean="0"/>
              <a:t>Injunctions and specific performance</a:t>
            </a:r>
            <a:endParaRPr lang="en-US" sz="7200" dirty="0"/>
          </a:p>
        </p:txBody>
      </p:sp>
      <p:sp>
        <p:nvSpPr>
          <p:cNvPr id="3" name="Subtitle 2"/>
          <p:cNvSpPr>
            <a:spLocks noGrp="1"/>
          </p:cNvSpPr>
          <p:nvPr>
            <p:ph type="subTitle" idx="1"/>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lstStyle/>
          <a:p>
            <a:pPr>
              <a:buNone/>
            </a:pPr>
            <a:r>
              <a:rPr lang="en-US" b="1" u="sng" dirty="0"/>
              <a:t>Unclean </a:t>
            </a:r>
            <a:r>
              <a:rPr lang="en-US" b="1" u="sng" dirty="0" smtClean="0"/>
              <a:t>Hands</a:t>
            </a:r>
            <a:endParaRPr lang="en-US" dirty="0"/>
          </a:p>
          <a:p>
            <a:pPr lvl="0"/>
            <a:r>
              <a:rPr lang="en-US" dirty="0"/>
              <a:t>Unethical or immoral conduct directly related to the subject of the litigation.</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Specific Performance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lstStyle/>
          <a:p>
            <a:pPr>
              <a:buNone/>
            </a:pPr>
            <a:r>
              <a:rPr lang="en-US" b="1" u="sng" dirty="0"/>
              <a:t>Specific Performance</a:t>
            </a:r>
            <a:endParaRPr lang="en-US" dirty="0"/>
          </a:p>
          <a:p>
            <a:pPr lvl="0"/>
            <a:r>
              <a:rPr lang="en-US" dirty="0"/>
              <a:t>An order by the court</a:t>
            </a:r>
          </a:p>
          <a:p>
            <a:pPr lvl="1"/>
            <a:r>
              <a:rPr lang="en-US" dirty="0"/>
              <a:t> that the defendant must specifically perform the contract </a:t>
            </a:r>
          </a:p>
          <a:p>
            <a:pPr lvl="1"/>
            <a:r>
              <a:rPr lang="en-US" dirty="0"/>
              <a:t>as opposed to paying money damages.</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Specific performance acronym</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US" b="1" u="sng" dirty="0"/>
              <a:t>Specific performance acronym</a:t>
            </a:r>
            <a:endParaRPr lang="en-US" dirty="0"/>
          </a:p>
          <a:p>
            <a:pPr lvl="0"/>
            <a:r>
              <a:rPr lang="en-US" dirty="0"/>
              <a:t>Charles Atlas Earns Much Cash Delivering Elephants</a:t>
            </a:r>
          </a:p>
          <a:p>
            <a:pPr lvl="1"/>
            <a:r>
              <a:rPr lang="en-US" dirty="0"/>
              <a:t>Certain, clear terms capable of being performed</a:t>
            </a:r>
          </a:p>
          <a:p>
            <a:pPr lvl="1"/>
            <a:r>
              <a:rPr lang="en-US" dirty="0"/>
              <a:t>Inadequate remedy at law</a:t>
            </a:r>
          </a:p>
          <a:p>
            <a:pPr lvl="1"/>
            <a:r>
              <a:rPr lang="en-US" dirty="0"/>
              <a:t>Enforceability (requiring the contempt powers of the court and supervision)</a:t>
            </a:r>
          </a:p>
          <a:p>
            <a:pPr lvl="1"/>
            <a:r>
              <a:rPr lang="en-US" dirty="0"/>
              <a:t>Mutually of remedy (common law) mutuality performance (modern)</a:t>
            </a:r>
          </a:p>
          <a:p>
            <a:pPr lvl="1"/>
            <a:r>
              <a:rPr lang="en-US" dirty="0"/>
              <a:t>Conditions that remain unfulfilled</a:t>
            </a:r>
          </a:p>
          <a:p>
            <a:pPr lvl="1"/>
            <a:r>
              <a:rPr lang="en-US" dirty="0"/>
              <a:t>Defenses (unclean hands, laches, estoppels, abhorrence of forfeitures, unfairness etc)</a:t>
            </a:r>
          </a:p>
          <a:p>
            <a:pPr lvl="1"/>
            <a:r>
              <a:rPr lang="en-US" dirty="0"/>
              <a:t>Equitable Conversion</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7200" dirty="0" smtClean="0"/>
              <a:t>Equitable Considerations</a:t>
            </a:r>
            <a:endParaRPr lang="en-US" sz="7200"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Comity</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lstStyle/>
          <a:p>
            <a:pPr>
              <a:buNone/>
            </a:pPr>
            <a:r>
              <a:rPr lang="en-US" b="1" u="sng" dirty="0" smtClean="0"/>
              <a:t>Comity</a:t>
            </a:r>
            <a:endParaRPr lang="en-US" dirty="0"/>
          </a:p>
          <a:p>
            <a:pPr lvl="0"/>
            <a:r>
              <a:rPr lang="en-US" dirty="0"/>
              <a:t>The respect of a court of one state or jurisdiction </a:t>
            </a:r>
          </a:p>
          <a:p>
            <a:pPr lvl="1"/>
            <a:r>
              <a:rPr lang="en-US" dirty="0"/>
              <a:t>shows to another state or jurisdiction </a:t>
            </a:r>
          </a:p>
          <a:p>
            <a:pPr lvl="1"/>
            <a:r>
              <a:rPr lang="en-US" dirty="0"/>
              <a:t>in giving effect to the other’s laws and judicial decisions.</a:t>
            </a:r>
          </a:p>
          <a:p>
            <a:pPr lvl="0"/>
            <a:r>
              <a:rPr lang="en-US" dirty="0"/>
              <a:t>Not binding, state may reject if conflicting with their own.</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Full Faith and Credit Clause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lstStyle/>
          <a:p>
            <a:pPr>
              <a:buNone/>
            </a:pPr>
            <a:r>
              <a:rPr lang="en-US" b="1" u="sng" dirty="0"/>
              <a:t>Full Faith and Credit Clause</a:t>
            </a:r>
            <a:endParaRPr lang="en-US" dirty="0"/>
          </a:p>
          <a:p>
            <a:pPr lvl="0"/>
            <a:r>
              <a:rPr lang="en-US" dirty="0"/>
              <a:t>Equity decrees ordering a defendant to pay money are entitled to the “full faith and credit”, </a:t>
            </a:r>
          </a:p>
          <a:p>
            <a:pPr lvl="1"/>
            <a:r>
              <a:rPr lang="en-US" dirty="0"/>
              <a:t>Meaning, they are constitutionally entitled to recognition </a:t>
            </a:r>
          </a:p>
          <a:p>
            <a:pPr lvl="1"/>
            <a:r>
              <a:rPr lang="en-US" dirty="0"/>
              <a:t>and enforcement in every other state.</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Is Money inadequate remedy?</a:t>
            </a:r>
            <a:endParaRPr lang="en-US" dirty="0"/>
          </a:p>
        </p:txBody>
      </p:sp>
      <p:sp>
        <p:nvSpPr>
          <p:cNvPr id="3" name="Subtitle 2"/>
          <p:cNvSpPr>
            <a:spLocks noGrp="1"/>
          </p:cNvSpPr>
          <p:nvPr>
            <p:ph type="subTitle" idx="1"/>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Res Judicata</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lstStyle/>
          <a:p>
            <a:pPr>
              <a:buNone/>
            </a:pPr>
            <a:r>
              <a:rPr lang="en-US" b="1" u="sng" dirty="0"/>
              <a:t>Res Judicata</a:t>
            </a:r>
            <a:endParaRPr lang="en-US" dirty="0"/>
          </a:p>
          <a:p>
            <a:pPr lvl="0"/>
            <a:r>
              <a:rPr lang="en-US" dirty="0"/>
              <a:t>A final judgment on the merits of an action </a:t>
            </a:r>
          </a:p>
          <a:p>
            <a:pPr lvl="1"/>
            <a:r>
              <a:rPr lang="en-US" dirty="0"/>
              <a:t>precludes the parties or their privies </a:t>
            </a:r>
          </a:p>
          <a:p>
            <a:pPr lvl="1"/>
            <a:r>
              <a:rPr lang="en-US" dirty="0"/>
              <a:t>from relitigating issues that were or could have been raised in that action.</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Collateral Estoppel</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lstStyle/>
          <a:p>
            <a:pPr>
              <a:buNone/>
            </a:pPr>
            <a:r>
              <a:rPr lang="en-US" b="1" u="sng" dirty="0"/>
              <a:t>Collateral Estoppel</a:t>
            </a:r>
            <a:endParaRPr lang="en-US" dirty="0"/>
          </a:p>
          <a:p>
            <a:pPr lvl="0"/>
            <a:r>
              <a:rPr lang="en-US" dirty="0"/>
              <a:t>Where a question of fact essential to the judgment </a:t>
            </a:r>
          </a:p>
          <a:p>
            <a:pPr lvl="1"/>
            <a:r>
              <a:rPr lang="en-US" dirty="0"/>
              <a:t>is actually litigated and determined by a valid and final judgment, </a:t>
            </a:r>
          </a:p>
          <a:p>
            <a:pPr lvl="1"/>
            <a:r>
              <a:rPr lang="en-US" dirty="0"/>
              <a:t>the determination is conclusive between the parties </a:t>
            </a:r>
          </a:p>
          <a:p>
            <a:pPr lvl="1"/>
            <a:r>
              <a:rPr lang="en-US" dirty="0"/>
              <a:t>in a subsequent action on a different cause of action. (sword or shield)</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Contempt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lstStyle/>
          <a:p>
            <a:pPr>
              <a:buNone/>
            </a:pPr>
            <a:r>
              <a:rPr lang="en-US" b="1" u="sng" dirty="0"/>
              <a:t>Contempt</a:t>
            </a:r>
            <a:endParaRPr lang="en-US" dirty="0"/>
          </a:p>
          <a:p>
            <a:pPr lvl="0"/>
            <a:r>
              <a:rPr lang="en-US" dirty="0"/>
              <a:t>Civil contempt:		to secure the benefits of the decree.</a:t>
            </a:r>
          </a:p>
          <a:p>
            <a:pPr lvl="0"/>
            <a:r>
              <a:rPr lang="en-US" dirty="0"/>
              <a:t>Criminal contempt:	to vindicate authority of the court.</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7200" dirty="0" smtClean="0"/>
              <a:t>Other Remedies\Damages</a:t>
            </a:r>
            <a:endParaRPr lang="en-US" sz="7200" dirty="0"/>
          </a:p>
        </p:txBody>
      </p:sp>
      <p:sp>
        <p:nvSpPr>
          <p:cNvPr id="3" name="Subtitle 2"/>
          <p:cNvSpPr>
            <a:spLocks noGrp="1"/>
          </p:cNvSpPr>
          <p:nvPr>
            <p:ph type="subTitle" idx="1"/>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Assumpsit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lstStyle/>
          <a:p>
            <a:pPr>
              <a:buNone/>
            </a:pPr>
            <a:r>
              <a:rPr lang="en-US" b="1" u="sng" dirty="0"/>
              <a:t>Assumpsit</a:t>
            </a:r>
            <a:endParaRPr lang="en-US" dirty="0"/>
          </a:p>
          <a:p>
            <a:pPr lvl="0"/>
            <a:r>
              <a:rPr lang="en-US" dirty="0"/>
              <a:t>Plaintiff can waive the tort and sue in assumpsit under the proper common count,</a:t>
            </a:r>
          </a:p>
          <a:p>
            <a:pPr lvl="1"/>
            <a:r>
              <a:rPr lang="en-US" dirty="0"/>
              <a:t> to get a money judgment for the unjust enrichment of the defendant.</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Restitution at law</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u="sng" dirty="0"/>
              <a:t>Is Money inadequate remedy?</a:t>
            </a:r>
            <a:endParaRPr lang="en-US" dirty="0"/>
          </a:p>
          <a:p>
            <a:pPr lvl="0"/>
            <a:r>
              <a:rPr lang="en-US" dirty="0"/>
              <a:t>Lively Cats Find Mice Damn Nice</a:t>
            </a:r>
          </a:p>
          <a:p>
            <a:pPr lvl="1"/>
            <a:r>
              <a:rPr lang="en-US" dirty="0"/>
              <a:t>Land is unique</a:t>
            </a:r>
          </a:p>
          <a:p>
            <a:pPr lvl="1"/>
            <a:r>
              <a:rPr lang="en-US" dirty="0"/>
              <a:t>Chattel that is unique and irreplaceable or cannot be replaced by cover</a:t>
            </a:r>
          </a:p>
          <a:p>
            <a:pPr lvl="1"/>
            <a:r>
              <a:rPr lang="en-US" dirty="0"/>
              <a:t>Fiduciary duty breach</a:t>
            </a:r>
          </a:p>
          <a:p>
            <a:pPr lvl="1"/>
            <a:r>
              <a:rPr lang="en-US" dirty="0"/>
              <a:t>Multiplicity of actions</a:t>
            </a:r>
          </a:p>
          <a:p>
            <a:pPr lvl="1"/>
            <a:r>
              <a:rPr lang="en-US" dirty="0"/>
              <a:t>Damages are speculative or impossible to determine with reasonable certainty</a:t>
            </a:r>
          </a:p>
          <a:p>
            <a:pPr lvl="1"/>
            <a:r>
              <a:rPr lang="en-US" dirty="0"/>
              <a:t>N does not apply.</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lstStyle/>
          <a:p>
            <a:pPr>
              <a:buNone/>
            </a:pPr>
            <a:r>
              <a:rPr lang="en-US" b="1" u="sng" dirty="0"/>
              <a:t>Restitution at law</a:t>
            </a:r>
            <a:endParaRPr lang="en-US" dirty="0"/>
          </a:p>
          <a:p>
            <a:pPr lvl="0"/>
            <a:r>
              <a:rPr lang="en-US" dirty="0"/>
              <a:t>Implied in-fact: </a:t>
            </a:r>
          </a:p>
          <a:p>
            <a:pPr lvl="1"/>
            <a:r>
              <a:rPr lang="en-US" dirty="0"/>
              <a:t>agreements created by parties conduct</a:t>
            </a:r>
          </a:p>
          <a:p>
            <a:pPr lvl="0"/>
            <a:r>
              <a:rPr lang="en-US" dirty="0"/>
              <a:t>Implied in-law: </a:t>
            </a:r>
          </a:p>
          <a:p>
            <a:pPr lvl="1"/>
            <a:r>
              <a:rPr lang="en-US" dirty="0"/>
              <a:t>quasi-contracts; instances of unjust enrichment where law imposes an obligation to pay</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Constructive trust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u="sng" dirty="0"/>
              <a:t>Constructive trust</a:t>
            </a:r>
            <a:endParaRPr lang="en-US" dirty="0"/>
          </a:p>
          <a:p>
            <a:pPr lvl="0"/>
            <a:r>
              <a:rPr lang="en-US" dirty="0"/>
              <a:t>Will be imposed on a court declaration </a:t>
            </a:r>
          </a:p>
          <a:p>
            <a:pPr lvl="1"/>
            <a:r>
              <a:rPr lang="en-US" dirty="0"/>
              <a:t>that money is held for the benefit of the injured party </a:t>
            </a:r>
          </a:p>
          <a:p>
            <a:pPr lvl="1"/>
            <a:r>
              <a:rPr lang="en-US" dirty="0"/>
              <a:t>and should be returned to prevent unjust enrichment. </a:t>
            </a:r>
          </a:p>
          <a:p>
            <a:pPr lvl="0"/>
            <a:r>
              <a:rPr lang="en-US" dirty="0"/>
              <a:t>There must be identifiable funds or property purchased with ill gotten identifiable funds </a:t>
            </a:r>
          </a:p>
          <a:p>
            <a:pPr lvl="1"/>
            <a:r>
              <a:rPr lang="en-US" dirty="0"/>
              <a:t>which are traceable to the ill money.</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Effect of sale to Bona fide purchaser</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lstStyle/>
          <a:p>
            <a:pPr>
              <a:buNone/>
            </a:pPr>
            <a:r>
              <a:rPr lang="en-US" b="1" u="sng" dirty="0"/>
              <a:t>Effect of sale to Bona fide purchaser</a:t>
            </a:r>
            <a:endParaRPr lang="en-US" dirty="0"/>
          </a:p>
          <a:p>
            <a:pPr lvl="0"/>
            <a:r>
              <a:rPr lang="en-US" dirty="0"/>
              <a:t>Transfer to BFP cuts off the plaintiff’s right to constructive trust over the property,</a:t>
            </a:r>
          </a:p>
          <a:p>
            <a:pPr lvl="1"/>
            <a:r>
              <a:rPr lang="en-US" dirty="0"/>
              <a:t> but does not cut off the right to the proceeds arising from the transfer.</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Equitable lien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lstStyle/>
          <a:p>
            <a:pPr>
              <a:buNone/>
            </a:pPr>
            <a:r>
              <a:rPr lang="en-US" b="1" u="sng" dirty="0"/>
              <a:t>Equitable lien</a:t>
            </a:r>
            <a:endParaRPr lang="en-US" dirty="0"/>
          </a:p>
          <a:p>
            <a:pPr lvl="0"/>
            <a:r>
              <a:rPr lang="en-US" dirty="0"/>
              <a:t>Remedy imposed by the court to avoid unjust enrichment,</a:t>
            </a:r>
          </a:p>
          <a:p>
            <a:pPr lvl="1"/>
            <a:r>
              <a:rPr lang="en-US" dirty="0"/>
              <a:t> in which the innocent party obtains a lien over the unjustly enriched party’s property </a:t>
            </a:r>
          </a:p>
          <a:p>
            <a:pPr lvl="1"/>
            <a:r>
              <a:rPr lang="en-US" dirty="0"/>
              <a:t>who has legal title but the property can be traced to the plaintiff’s property</a:t>
            </a:r>
          </a:p>
          <a:p>
            <a:pPr lvl="1"/>
            <a:r>
              <a:rPr lang="en-US" dirty="0"/>
              <a:t> and which then can then be sold at a foreclosure sale pursuant to the lien.</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Subrogation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u="sng" dirty="0"/>
              <a:t>Subrogation</a:t>
            </a:r>
            <a:endParaRPr lang="en-US" dirty="0"/>
          </a:p>
          <a:p>
            <a:pPr lvl="0"/>
            <a:r>
              <a:rPr lang="en-US" dirty="0"/>
              <a:t>Applies when one person nonofficiously discharges an obligation for which another is liable </a:t>
            </a:r>
          </a:p>
          <a:p>
            <a:pPr lvl="1"/>
            <a:r>
              <a:rPr lang="en-US" dirty="0"/>
              <a:t>and which the latter ought to pay.</a:t>
            </a:r>
          </a:p>
          <a:p>
            <a:pPr lvl="0"/>
            <a:r>
              <a:rPr lang="en-US" dirty="0"/>
              <a:t> As a result, the party who paid is subrogated to the position of the creditor </a:t>
            </a:r>
          </a:p>
          <a:p>
            <a:pPr lvl="1"/>
            <a:r>
              <a:rPr lang="en-US" dirty="0"/>
              <a:t>and is entitled to any security interest or priority the creditor may have had.</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Risk of Loss (Land)</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Injunction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5</a:t>
            </a:fld>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lstStyle/>
          <a:p>
            <a:pPr>
              <a:buNone/>
            </a:pPr>
            <a:r>
              <a:rPr lang="en-US" b="1" u="sng" dirty="0" smtClean="0"/>
              <a:t>Risk of Loss (Land)</a:t>
            </a:r>
            <a:endParaRPr lang="en-US" dirty="0"/>
          </a:p>
          <a:p>
            <a:pPr lvl="0"/>
            <a:r>
              <a:rPr lang="en-US" dirty="0" smtClean="0"/>
              <a:t>The risk </a:t>
            </a:r>
            <a:r>
              <a:rPr lang="en-US" dirty="0"/>
              <a:t>of loss is shifted from the seller to the buyer </a:t>
            </a:r>
          </a:p>
          <a:p>
            <a:pPr lvl="1"/>
            <a:r>
              <a:rPr lang="en-US" dirty="0"/>
              <a:t>only if the buyer has taken possession of the land, </a:t>
            </a:r>
          </a:p>
          <a:p>
            <a:pPr lvl="1"/>
            <a:r>
              <a:rPr lang="en-US" dirty="0"/>
              <a:t>or legal title to the land has actually been transferred to the buyer.</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Specific Performance (destruction of property)</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lstStyle/>
          <a:p>
            <a:pPr>
              <a:buNone/>
            </a:pPr>
            <a:r>
              <a:rPr lang="en-US" b="1" u="sng" dirty="0" smtClean="0"/>
              <a:t>Specific Performance (destruction of property)</a:t>
            </a:r>
            <a:endParaRPr lang="en-US" dirty="0"/>
          </a:p>
          <a:p>
            <a:pPr lvl="0"/>
            <a:r>
              <a:rPr lang="en-US" dirty="0"/>
              <a:t>Where there has been a material destruction of the property, </a:t>
            </a:r>
          </a:p>
          <a:p>
            <a:pPr lvl="1"/>
            <a:r>
              <a:rPr lang="en-US" dirty="0"/>
              <a:t>neither buyer nor seller may specifically enforce the contract with abatement.</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Fiduciary duties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u="sng" dirty="0"/>
              <a:t>Fiduciary duties</a:t>
            </a:r>
            <a:endParaRPr lang="en-US" dirty="0"/>
          </a:p>
          <a:p>
            <a:pPr lvl="0"/>
            <a:r>
              <a:rPr lang="en-US" dirty="0"/>
              <a:t>A fiduciary duty is an obligation to act in the best interest of another party. </a:t>
            </a:r>
          </a:p>
          <a:p>
            <a:pPr lvl="0"/>
            <a:r>
              <a:rPr lang="en-US" dirty="0"/>
              <a:t>A fiduciary obligation exists whenever the relationship with the client involves</a:t>
            </a:r>
          </a:p>
          <a:p>
            <a:pPr lvl="1"/>
            <a:r>
              <a:rPr lang="en-US" dirty="0"/>
              <a:t> a special trust, confidence, and reliance on the fiduciary </a:t>
            </a:r>
          </a:p>
          <a:p>
            <a:pPr lvl="1"/>
            <a:r>
              <a:rPr lang="en-US" dirty="0"/>
              <a:t>to exercise his discretion or expertise in acting for the client.</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Breach of fiduciary duty (remedies)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lstStyle/>
          <a:p>
            <a:pPr>
              <a:buNone/>
            </a:pPr>
            <a:r>
              <a:rPr lang="en-US" b="1" u="sng" dirty="0"/>
              <a:t>Breach of fiduciary duty (remedies)</a:t>
            </a:r>
            <a:endParaRPr lang="en-US" dirty="0"/>
          </a:p>
          <a:p>
            <a:pPr lvl="0"/>
            <a:r>
              <a:rPr lang="en-US" dirty="0"/>
              <a:t>Any loss or deprecation (damages), </a:t>
            </a:r>
          </a:p>
          <a:p>
            <a:pPr lvl="0"/>
            <a:r>
              <a:rPr lang="en-US" dirty="0"/>
              <a:t>any profit made (equitable restitution),</a:t>
            </a:r>
          </a:p>
          <a:p>
            <a:pPr lvl="0"/>
            <a:r>
              <a:rPr lang="en-US" dirty="0"/>
              <a:t> and any profit that would have accrued (lost profits damages).</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56</a:t>
            </a:fld>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Benefits obtained without breach of fiduciary duty</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normAutofit fontScale="92500"/>
          </a:bodyPr>
          <a:lstStyle/>
          <a:p>
            <a:pPr>
              <a:buNone/>
            </a:pPr>
            <a:r>
              <a:rPr lang="en-US" b="1" u="sng" dirty="0"/>
              <a:t>Benefits obtained without breach of fiduciary duty</a:t>
            </a:r>
            <a:endParaRPr lang="en-US" dirty="0"/>
          </a:p>
          <a:p>
            <a:pPr lvl="0"/>
            <a:r>
              <a:rPr lang="en-US" dirty="0"/>
              <a:t>Everything of value obtained by a fiduciary by virtue of the fiduciary relationship </a:t>
            </a:r>
          </a:p>
          <a:p>
            <a:pPr lvl="1"/>
            <a:r>
              <a:rPr lang="en-US" dirty="0"/>
              <a:t>belongs to the person to whom the fiduciary duty was owed. </a:t>
            </a:r>
          </a:p>
          <a:p>
            <a:pPr lvl="0"/>
            <a:r>
              <a:rPr lang="en-US" dirty="0"/>
              <a:t>Imposition of a constructive trust in these cases is </a:t>
            </a:r>
          </a:p>
          <a:p>
            <a:pPr lvl="1"/>
            <a:r>
              <a:rPr lang="en-US" dirty="0"/>
              <a:t>to prevent the constructive trustee from retaining ill-gotten profit, </a:t>
            </a:r>
          </a:p>
          <a:p>
            <a:pPr lvl="1"/>
            <a:r>
              <a:rPr lang="en-US" dirty="0"/>
              <a:t>not to enrich the constructive beneficiary.”</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58</a:t>
            </a:fld>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Consequential damages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59</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lstStyle/>
          <a:p>
            <a:pPr>
              <a:buNone/>
            </a:pPr>
            <a:r>
              <a:rPr lang="en-US" b="1" u="sng" dirty="0"/>
              <a:t>Injunction</a:t>
            </a:r>
            <a:endParaRPr lang="en-US" dirty="0"/>
          </a:p>
          <a:p>
            <a:pPr lvl="0"/>
            <a:r>
              <a:rPr lang="en-US" dirty="0"/>
              <a:t>A court order, telling someone to do or not to do something.</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6</a:t>
            </a:fld>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lstStyle/>
          <a:p>
            <a:pPr>
              <a:buNone/>
            </a:pPr>
            <a:r>
              <a:rPr lang="en-US" b="1" u="sng" dirty="0"/>
              <a:t>Consequential </a:t>
            </a:r>
            <a:r>
              <a:rPr lang="en-US" b="1" u="sng" dirty="0" smtClean="0"/>
              <a:t>damages (Hadley v </a:t>
            </a:r>
            <a:r>
              <a:rPr lang="en-US" b="1" u="sng" dirty="0" err="1" smtClean="0"/>
              <a:t>Baxendale</a:t>
            </a:r>
            <a:r>
              <a:rPr lang="en-US" b="1" u="sng" dirty="0" smtClean="0"/>
              <a:t>)</a:t>
            </a:r>
            <a:endParaRPr lang="en-US" dirty="0"/>
          </a:p>
          <a:p>
            <a:pPr lvl="0"/>
            <a:r>
              <a:rPr lang="en-US" dirty="0"/>
              <a:t>Foreseeable damages naturally arising from the breach </a:t>
            </a:r>
          </a:p>
          <a:p>
            <a:pPr lvl="1"/>
            <a:r>
              <a:rPr lang="en-US" dirty="0"/>
              <a:t>or be within the contemplation of the parties </a:t>
            </a:r>
          </a:p>
          <a:p>
            <a:pPr lvl="2"/>
            <a:r>
              <a:rPr lang="en-US" dirty="0"/>
              <a:t>at the time the contract was made.</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60</a:t>
            </a:fld>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Damages must be reasonable certain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61</a:t>
            </a:fld>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lstStyle/>
          <a:p>
            <a:pPr>
              <a:buNone/>
            </a:pPr>
            <a:r>
              <a:rPr lang="en-US" b="1" u="sng" dirty="0"/>
              <a:t>Damages must be reasonable certain</a:t>
            </a:r>
            <a:endParaRPr lang="en-US" dirty="0"/>
          </a:p>
          <a:p>
            <a:pPr lvl="0"/>
            <a:r>
              <a:rPr lang="en-US" dirty="0"/>
              <a:t>Damage awards cannot be based on conjecture or speculation, </a:t>
            </a:r>
          </a:p>
          <a:p>
            <a:pPr lvl="1"/>
            <a:r>
              <a:rPr lang="en-US" dirty="0"/>
              <a:t>but absolute certainty or mathematical precision about lost profits </a:t>
            </a:r>
          </a:p>
          <a:p>
            <a:pPr lvl="0"/>
            <a:r>
              <a:rPr lang="en-US" dirty="0"/>
              <a:t>or another damage award is not required.</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62</a:t>
            </a:fld>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Plaintiff must mitigate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63</a:t>
            </a:fld>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lstStyle/>
          <a:p>
            <a:pPr>
              <a:buNone/>
            </a:pPr>
            <a:r>
              <a:rPr lang="en-US" b="1" u="sng" dirty="0"/>
              <a:t>Plaintiff must mitigate</a:t>
            </a:r>
            <a:endParaRPr lang="en-US" dirty="0"/>
          </a:p>
          <a:p>
            <a:pPr lvl="0"/>
            <a:r>
              <a:rPr lang="en-US" dirty="0"/>
              <a:t>Failure to mitigate may preclude the nonbreaching party from recovering entirely</a:t>
            </a:r>
          </a:p>
          <a:p>
            <a:pPr lvl="1"/>
            <a:r>
              <a:rPr lang="en-US" dirty="0"/>
              <a:t> if the failure to mitigate is sufficiently egregious to preclude recovery altogether.</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64</a:t>
            </a:fld>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Pure economic loss rule</a:t>
            </a: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65</a:t>
            </a:fld>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lstStyle/>
          <a:p>
            <a:pPr>
              <a:buNone/>
            </a:pPr>
            <a:r>
              <a:rPr lang="en-US" b="1" u="sng" dirty="0" smtClean="0"/>
              <a:t>Pure </a:t>
            </a:r>
            <a:r>
              <a:rPr lang="en-US" b="1" u="sng" dirty="0"/>
              <a:t>economic loss rule</a:t>
            </a:r>
            <a:endParaRPr lang="en-US" dirty="0"/>
          </a:p>
          <a:p>
            <a:pPr lvl="0"/>
            <a:r>
              <a:rPr lang="en-US" dirty="0"/>
              <a:t>It is the common law rule that absent privity of contract </a:t>
            </a:r>
          </a:p>
          <a:p>
            <a:pPr lvl="1"/>
            <a:r>
              <a:rPr lang="en-US" dirty="0"/>
              <a:t>or an injury to a person or property, </a:t>
            </a:r>
          </a:p>
          <a:p>
            <a:pPr lvl="1"/>
            <a:r>
              <a:rPr lang="en-US" dirty="0"/>
              <a:t>a plaintiff may not recover for economic loss in a negligence case </a:t>
            </a:r>
          </a:p>
          <a:p>
            <a:pPr lvl="1"/>
            <a:r>
              <a:rPr lang="en-US" dirty="0"/>
              <a:t>even though proximately caused.</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66</a:t>
            </a:fld>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Loss profits new business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67</a:t>
            </a:fld>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u="sng" dirty="0"/>
              <a:t>Loss profits new business</a:t>
            </a:r>
            <a:endParaRPr lang="en-US" dirty="0"/>
          </a:p>
          <a:p>
            <a:pPr lvl="0"/>
            <a:r>
              <a:rPr lang="en-US" dirty="0"/>
              <a:t>At common law a new business could not recover for lost profits </a:t>
            </a:r>
          </a:p>
          <a:p>
            <a:pPr lvl="1"/>
            <a:r>
              <a:rPr lang="en-US" dirty="0"/>
              <a:t>because they were considered too speculative and uncertain.</a:t>
            </a:r>
          </a:p>
          <a:p>
            <a:pPr lvl="0"/>
            <a:r>
              <a:rPr lang="en-US" dirty="0"/>
              <a:t> Modernly, however, even a new business can recover lost profits</a:t>
            </a:r>
          </a:p>
          <a:p>
            <a:pPr lvl="1"/>
            <a:r>
              <a:rPr lang="en-US" dirty="0"/>
              <a:t> if they are proven by their proponent to a reasonable degree of certainty.</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68</a:t>
            </a:fld>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Emotional distress in breach of contract settings </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69</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Injunction acronym</a:t>
            </a: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7</a:t>
            </a:fld>
            <a:endParaRPr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b="1" u="sng" dirty="0"/>
              <a:t>Emotional distress in breach of contract settings </a:t>
            </a:r>
            <a:endParaRPr lang="en-US" dirty="0"/>
          </a:p>
          <a:p>
            <a:pPr lvl="0"/>
            <a:r>
              <a:rPr lang="en-US" dirty="0"/>
              <a:t>Monetary damages for emotional distress associated with a breach of contract are not recoverable except:  </a:t>
            </a:r>
          </a:p>
          <a:p>
            <a:pPr lvl="1"/>
            <a:r>
              <a:rPr lang="en-US" dirty="0"/>
              <a:t>Where the terms of the contract relate to matters which concerns directly the comfort, happiness, or personal welfare of one of the parties, </a:t>
            </a:r>
          </a:p>
          <a:p>
            <a:pPr lvl="1"/>
            <a:r>
              <a:rPr lang="en-US" dirty="0"/>
              <a:t>or the subject matter of which is such as directly to affect or move the affection, self-esteem, or tender feelings of that party,</a:t>
            </a:r>
          </a:p>
          <a:p>
            <a:pPr lvl="1"/>
            <a:r>
              <a:rPr lang="en-US" dirty="0"/>
              <a:t> he may recover damages for physical suffering or illness proximately caused by its breach.</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70</a:t>
            </a:fld>
            <a:endParaRPr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Liquidated damages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71</a:t>
            </a:fld>
            <a:endParaRPr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lstStyle/>
          <a:p>
            <a:pPr>
              <a:buNone/>
            </a:pPr>
            <a:r>
              <a:rPr lang="en-US" b="1" u="sng" dirty="0"/>
              <a:t>Liquidated damages</a:t>
            </a:r>
            <a:endParaRPr lang="en-US" dirty="0"/>
          </a:p>
          <a:p>
            <a:pPr lvl="0"/>
            <a:r>
              <a:rPr lang="en-US" dirty="0"/>
              <a:t>Damages agreed upon by the contracting parties when the make the contract, </a:t>
            </a:r>
          </a:p>
          <a:p>
            <a:pPr lvl="1"/>
            <a:r>
              <a:rPr lang="en-US" dirty="0"/>
              <a:t>the amount liquidated must be reasonably proportionate to the amount of actual loss</a:t>
            </a:r>
          </a:p>
          <a:p>
            <a:pPr lvl="1"/>
            <a:r>
              <a:rPr lang="en-US" dirty="0"/>
              <a:t> and actual damages must be incapable or difficult of precise estimation.</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72</a:t>
            </a:fld>
            <a:endParaRPr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Abstention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73</a:t>
            </a:fld>
            <a:endParaRPr 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lstStyle/>
          <a:p>
            <a:pPr>
              <a:buNone/>
            </a:pPr>
            <a:r>
              <a:rPr lang="en-US" b="1" u="sng" dirty="0"/>
              <a:t>Abstention</a:t>
            </a:r>
            <a:endParaRPr lang="en-US" dirty="0"/>
          </a:p>
          <a:p>
            <a:pPr lvl="0"/>
            <a:r>
              <a:rPr lang="en-US" dirty="0"/>
              <a:t>A federal court may not hear the case until the person</a:t>
            </a:r>
          </a:p>
          <a:p>
            <a:pPr lvl="1"/>
            <a:r>
              <a:rPr lang="en-US" dirty="0"/>
              <a:t> is </a:t>
            </a:r>
            <a:r>
              <a:rPr lang="en-US" dirty="0" smtClean="0"/>
              <a:t>convicted or </a:t>
            </a:r>
            <a:r>
              <a:rPr lang="en-US" dirty="0"/>
              <a:t>found not guilty of the crime </a:t>
            </a:r>
          </a:p>
          <a:p>
            <a:pPr lvl="0"/>
            <a:r>
              <a:rPr lang="en-US" dirty="0"/>
              <a:t>Unless the defendant will suffer an irreparable injury that is "both great and immediate."</a:t>
            </a:r>
          </a:p>
          <a:p>
            <a:pPr lvl="0"/>
            <a:r>
              <a:rPr lang="en-US" dirty="0"/>
              <a:t> Merely having to endure a criminal prosecution is no such irreparable harm.</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74</a:t>
            </a:fld>
            <a:endParaRPr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Three exceptions to Younger abstention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75</a:t>
            </a:fld>
            <a:endParaRPr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b="1" u="sng" dirty="0"/>
              <a:t>Three exceptions to Younger abstention</a:t>
            </a:r>
            <a:endParaRPr lang="en-US" dirty="0"/>
          </a:p>
          <a:p>
            <a:pPr lvl="0">
              <a:buNone/>
            </a:pPr>
            <a:r>
              <a:rPr lang="en-US" dirty="0"/>
              <a:t>Where the prosecution is in bad faith</a:t>
            </a:r>
          </a:p>
          <a:p>
            <a:pPr lvl="1"/>
            <a:r>
              <a:rPr lang="en-US" dirty="0"/>
              <a:t> (i.e. the state knows the person to be innocent as applied </a:t>
            </a:r>
            <a:r>
              <a:rPr lang="en-US" dirty="0" smtClean="0"/>
              <a:t>in the Dombrowski case)</a:t>
            </a:r>
            <a:endParaRPr lang="en-US" dirty="0"/>
          </a:p>
          <a:p>
            <a:pPr lvl="0"/>
            <a:r>
              <a:rPr lang="en-US" dirty="0"/>
              <a:t>Where the prosecution is part of some pattern of harassment against an individual; or</a:t>
            </a:r>
          </a:p>
          <a:p>
            <a:pPr lvl="0"/>
            <a:r>
              <a:rPr lang="en-US" dirty="0"/>
              <a:t>Where the law being enforced is utterly and irredeemably unconstitutional </a:t>
            </a:r>
          </a:p>
          <a:p>
            <a:pPr lvl="1"/>
            <a:r>
              <a:rPr lang="en-US" dirty="0"/>
              <a:t>(i.e., if the state were to pass a law making it a crime to say anything negative about its governor under any circumstances). </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76</a:t>
            </a:fld>
            <a:endParaRPr 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Dombrowski doctrine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77</a:t>
            </a:fld>
            <a:endParaRPr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lstStyle/>
          <a:p>
            <a:pPr>
              <a:buNone/>
            </a:pPr>
            <a:r>
              <a:rPr lang="en-US" b="1" u="sng" dirty="0"/>
              <a:t>Dombrowski doctrine</a:t>
            </a:r>
            <a:endParaRPr lang="en-US" dirty="0"/>
          </a:p>
          <a:p>
            <a:pPr lvl="0"/>
            <a:r>
              <a:rPr lang="en-US" dirty="0"/>
              <a:t>Dombrowski Doctrine refers to a principle </a:t>
            </a:r>
          </a:p>
          <a:p>
            <a:pPr lvl="1"/>
            <a:r>
              <a:rPr lang="en-US" dirty="0"/>
              <a:t>that allowed a person to seek injunction from Federal court </a:t>
            </a:r>
          </a:p>
          <a:p>
            <a:pPr lvl="1"/>
            <a:r>
              <a:rPr lang="en-US" dirty="0"/>
              <a:t>for preventing prosecution under a broad or vague state statute </a:t>
            </a:r>
          </a:p>
          <a:p>
            <a:pPr lvl="1"/>
            <a:r>
              <a:rPr lang="en-US" dirty="0"/>
              <a:t>which affected the rights guaranteed by the First Amendment. </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78</a:t>
            </a:fld>
            <a:endParaRPr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7200" dirty="0" smtClean="0"/>
              <a:t>Remedies Land Sale contracts</a:t>
            </a:r>
            <a:endParaRPr lang="en-US" sz="7200"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79</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b="1" u="sng" dirty="0"/>
              <a:t>Injunction acronym </a:t>
            </a:r>
            <a:endParaRPr lang="en-US" dirty="0"/>
          </a:p>
          <a:p>
            <a:pPr lvl="0"/>
            <a:r>
              <a:rPr lang="en-US" dirty="0"/>
              <a:t>Thomas A. Edison Is Pouring Himself The Drink</a:t>
            </a:r>
          </a:p>
          <a:p>
            <a:pPr lvl="1"/>
            <a:r>
              <a:rPr lang="en-US" dirty="0"/>
              <a:t>Tort or statutory violation</a:t>
            </a:r>
          </a:p>
          <a:p>
            <a:pPr lvl="1"/>
            <a:r>
              <a:rPr lang="en-US" dirty="0"/>
              <a:t>Adequacy of legal remedy</a:t>
            </a:r>
          </a:p>
          <a:p>
            <a:pPr lvl="1"/>
            <a:r>
              <a:rPr lang="en-US" dirty="0"/>
              <a:t>Enforceability of the injunctive decree </a:t>
            </a:r>
          </a:p>
          <a:p>
            <a:pPr lvl="2"/>
            <a:r>
              <a:rPr lang="en-US" dirty="0"/>
              <a:t>as well as jurisdictional issues that must be resolved before.</a:t>
            </a:r>
          </a:p>
          <a:p>
            <a:pPr lvl="1"/>
            <a:r>
              <a:rPr lang="en-US" dirty="0"/>
              <a:t>Irreparable harm</a:t>
            </a:r>
          </a:p>
          <a:p>
            <a:pPr lvl="1"/>
            <a:r>
              <a:rPr lang="en-US" dirty="0"/>
              <a:t>Property rights (common law) Both modernly</a:t>
            </a:r>
          </a:p>
          <a:p>
            <a:pPr lvl="1"/>
            <a:r>
              <a:rPr lang="en-US" dirty="0"/>
              <a:t> Balancing the Hardships</a:t>
            </a:r>
          </a:p>
          <a:p>
            <a:pPr lvl="1"/>
            <a:r>
              <a:rPr lang="en-US" dirty="0"/>
              <a:t>Type of injunction (TRO)(Preliminary)(Permanent)</a:t>
            </a:r>
          </a:p>
          <a:p>
            <a:pPr lvl="1"/>
            <a:r>
              <a:rPr lang="en-US" dirty="0"/>
              <a:t>Defenses: laches and unclean hands</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8</a:t>
            </a:fld>
            <a:endParaRPr 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Land sale Contract (Buyer’s damages for seller’s refusal to convey)</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80</a:t>
            </a:fld>
            <a:endParaRPr 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US" b="1" u="sng" dirty="0"/>
              <a:t>Land sale Contract (Buyer’s damages for seller’s refusal to convey)</a:t>
            </a:r>
            <a:endParaRPr lang="en-US" dirty="0"/>
          </a:p>
          <a:p>
            <a:pPr lvl="0"/>
            <a:r>
              <a:rPr lang="en-US" dirty="0"/>
              <a:t>Out-of-pocket rule</a:t>
            </a:r>
          </a:p>
          <a:p>
            <a:pPr lvl="1"/>
            <a:r>
              <a:rPr lang="en-US" dirty="0"/>
              <a:t>Where payments and expenditures made in reliance on the seller conveying the property are recoverable as general damages by the buyer.</a:t>
            </a:r>
          </a:p>
          <a:p>
            <a:pPr lvl="0"/>
            <a:r>
              <a:rPr lang="en-US" dirty="0"/>
              <a:t>Benefit-of-the-bargain rule</a:t>
            </a:r>
          </a:p>
          <a:p>
            <a:pPr lvl="1"/>
            <a:r>
              <a:rPr lang="en-US" dirty="0"/>
              <a:t>The difference between the contract price and the market value on the date set for performance </a:t>
            </a:r>
          </a:p>
          <a:p>
            <a:pPr lvl="1"/>
            <a:r>
              <a:rPr lang="en-US" dirty="0"/>
              <a:t>plus consequential damages are recoverable as general damages by the buyer.</a:t>
            </a:r>
          </a:p>
          <a:p>
            <a:pPr lvl="0"/>
            <a:r>
              <a:rPr lang="en-US" dirty="0"/>
              <a:t>Specific performance or rescission and restitution</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81</a:t>
            </a:fld>
            <a:endParaRPr 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Land Sale contract (Seller’s damages for Buyer’s breach) </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82</a:t>
            </a:fld>
            <a:endParaRPr 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u="sng" dirty="0"/>
              <a:t>Land Sale contract (Seller’s damages for Buyer’s breach) </a:t>
            </a:r>
            <a:endParaRPr lang="en-US" dirty="0"/>
          </a:p>
          <a:p>
            <a:pPr lvl="0"/>
            <a:r>
              <a:rPr lang="en-US" dirty="0"/>
              <a:t>Damages are the excess, if any, of the amount</a:t>
            </a:r>
          </a:p>
          <a:p>
            <a:pPr lvl="1"/>
            <a:r>
              <a:rPr lang="en-US" dirty="0"/>
              <a:t> which would have been due the seller under the contract, </a:t>
            </a:r>
          </a:p>
          <a:p>
            <a:pPr lvl="1"/>
            <a:r>
              <a:rPr lang="en-US" dirty="0"/>
              <a:t>over the value of the property to him, </a:t>
            </a:r>
          </a:p>
          <a:p>
            <a:pPr lvl="1"/>
            <a:r>
              <a:rPr lang="en-US" dirty="0"/>
              <a:t>plus consequential damages according to proof, and interest. </a:t>
            </a:r>
          </a:p>
          <a:p>
            <a:pPr lvl="0"/>
            <a:r>
              <a:rPr lang="en-US" dirty="0"/>
              <a:t>Seller must tender title to buyer (condition concurrent).</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83</a:t>
            </a:fld>
            <a:endParaRPr 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Executory land sales contract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84</a:t>
            </a:fld>
            <a:endParaRPr 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u="sng" dirty="0" smtClean="0"/>
              <a:t>Executory </a:t>
            </a:r>
            <a:r>
              <a:rPr lang="en-US" b="1" u="sng" dirty="0"/>
              <a:t>land sales contract</a:t>
            </a:r>
            <a:endParaRPr lang="en-US" dirty="0"/>
          </a:p>
          <a:p>
            <a:pPr lvl="0"/>
            <a:r>
              <a:rPr lang="en-US" dirty="0"/>
              <a:t>Executory land sales contracts involve installment payments made over a period of time </a:t>
            </a:r>
          </a:p>
          <a:p>
            <a:pPr lvl="1"/>
            <a:r>
              <a:rPr lang="en-US" dirty="0"/>
              <a:t>Whereby the vendor (seller) retains title as security for the payment of the price.</a:t>
            </a:r>
          </a:p>
          <a:p>
            <a:pPr lvl="0"/>
            <a:r>
              <a:rPr lang="en-US" dirty="0"/>
              <a:t> If a number of payments are made and then the vendee defaults the vendor has a number of remedies depending on the jurisdiction.</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85</a:t>
            </a:fld>
            <a:endParaRPr 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Seller’s damages for Buyer’s breach of executory land sales contract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86</a:t>
            </a:fld>
            <a:endParaRPr 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normAutofit fontScale="70000" lnSpcReduction="20000"/>
          </a:bodyPr>
          <a:lstStyle/>
          <a:p>
            <a:pPr>
              <a:buNone/>
            </a:pPr>
            <a:r>
              <a:rPr lang="en-US" b="1" u="sng" dirty="0"/>
              <a:t>Seller’s damages for Buyer’s breach of executory land sales contract</a:t>
            </a:r>
            <a:endParaRPr lang="en-US" dirty="0"/>
          </a:p>
          <a:p>
            <a:pPr lvl="0"/>
            <a:r>
              <a:rPr lang="en-US" dirty="0"/>
              <a:t>Common law</a:t>
            </a:r>
          </a:p>
          <a:p>
            <a:r>
              <a:rPr lang="en-US" dirty="0"/>
              <a:t>The vendor could seek a decree of “strict foreclosure” which would effect a “forfeiture of both the buyer’s equity in the land and any payments previously made.” Law abhors forfeitures today.</a:t>
            </a:r>
          </a:p>
          <a:p>
            <a:pPr lvl="0"/>
            <a:r>
              <a:rPr lang="en-US" dirty="0"/>
              <a:t>California</a:t>
            </a:r>
          </a:p>
          <a:p>
            <a:pPr lvl="1"/>
            <a:r>
              <a:rPr lang="en-US" dirty="0"/>
              <a:t>The seller can elect to rescind, return the buyer the sum of payments received pursuant to the contract in excess, if any, over the fair rental value of the property and regain possession of the property.</a:t>
            </a:r>
          </a:p>
          <a:p>
            <a:pPr lvl="1"/>
            <a:r>
              <a:rPr lang="en-US" dirty="0"/>
              <a:t>The seller could elect to affirm the contract and seek specific performance, or, more commonly, foreclosure. Anti-deficiency laws precludes the vendor from seeking further damages from the vendee once the property is sold and the proceeds are applied to the vendee’s outstanding balance of the contract.</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87</a:t>
            </a:fld>
            <a:endParaRPr 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7200" b="1" dirty="0"/>
              <a:t>Contracts for the sale of </a:t>
            </a:r>
            <a:r>
              <a:rPr lang="en-US" sz="7200" b="1" dirty="0" smtClean="0"/>
              <a:t>goods</a:t>
            </a:r>
            <a:r>
              <a:rPr lang="en-US" dirty="0"/>
              <a:t/>
            </a:r>
            <a:br>
              <a:rPr lang="en-US" dirty="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88</a:t>
            </a:fld>
            <a:endParaRPr 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Buyer’s Damages for seller’s breach before delivery</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89</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Temporary Restraining Orders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9</a:t>
            </a:fld>
            <a:endParaRPr lang="en-US"/>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normAutofit fontScale="77500" lnSpcReduction="20000"/>
          </a:bodyPr>
          <a:lstStyle/>
          <a:p>
            <a:pPr>
              <a:buNone/>
            </a:pPr>
            <a:r>
              <a:rPr lang="en-US" b="1" u="sng" dirty="0" smtClean="0"/>
              <a:t>Buyer’s Damages for seller’s breach before delivery</a:t>
            </a:r>
            <a:endParaRPr lang="en-US" dirty="0" smtClean="0"/>
          </a:p>
          <a:p>
            <a:pPr lvl="0">
              <a:buNone/>
            </a:pPr>
            <a:r>
              <a:rPr lang="en-US" dirty="0" smtClean="0"/>
              <a:t>The </a:t>
            </a:r>
            <a:r>
              <a:rPr lang="en-US" dirty="0"/>
              <a:t>buyer may recover the difference between the market price</a:t>
            </a:r>
          </a:p>
          <a:p>
            <a:pPr lvl="1"/>
            <a:r>
              <a:rPr lang="en-US" dirty="0"/>
              <a:t> at the time he learned of the breach and the contract price </a:t>
            </a:r>
          </a:p>
          <a:p>
            <a:pPr lvl="2"/>
            <a:r>
              <a:rPr lang="en-US" dirty="0"/>
              <a:t>along with any incidental and consequential damages</a:t>
            </a:r>
          </a:p>
          <a:p>
            <a:pPr lvl="2"/>
            <a:r>
              <a:rPr lang="en-US" dirty="0"/>
              <a:t> less expenses saved on occasion of the breach.</a:t>
            </a:r>
          </a:p>
          <a:p>
            <a:pPr lvl="0"/>
            <a:r>
              <a:rPr lang="en-US" dirty="0"/>
              <a:t>Or the buyer may “cover” by making a reasonable substitute purchase</a:t>
            </a:r>
          </a:p>
          <a:p>
            <a:pPr lvl="1"/>
            <a:r>
              <a:rPr lang="en-US" dirty="0"/>
              <a:t> as long as the substitute purchase is reasonable </a:t>
            </a:r>
          </a:p>
          <a:p>
            <a:pPr lvl="1"/>
            <a:r>
              <a:rPr lang="en-US" dirty="0"/>
              <a:t>and done with that out inordinate delay. </a:t>
            </a:r>
          </a:p>
          <a:p>
            <a:pPr lvl="0"/>
            <a:r>
              <a:rPr lang="en-US" dirty="0"/>
              <a:t>Measure of damages is the cost of replacement, Incidentals and consequential damages.</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90</a:t>
            </a:fld>
            <a:endParaRPr 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Delay in delivery</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91</a:t>
            </a:fld>
            <a:endParaRPr 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normAutofit fontScale="92500"/>
          </a:bodyPr>
          <a:lstStyle/>
          <a:p>
            <a:pPr>
              <a:buNone/>
            </a:pPr>
            <a:r>
              <a:rPr lang="en-US" b="1" u="sng" dirty="0"/>
              <a:t>Delay in delivery</a:t>
            </a:r>
            <a:endParaRPr lang="en-US" dirty="0"/>
          </a:p>
          <a:p>
            <a:pPr lvl="0"/>
            <a:r>
              <a:rPr lang="en-US" dirty="0"/>
              <a:t>If the delay is determined to be material </a:t>
            </a:r>
          </a:p>
          <a:p>
            <a:pPr lvl="1"/>
            <a:r>
              <a:rPr lang="en-US" dirty="0"/>
              <a:t>the buyer may elect to be excused from further performance under the contract </a:t>
            </a:r>
          </a:p>
          <a:p>
            <a:pPr lvl="1"/>
            <a:r>
              <a:rPr lang="en-US" dirty="0"/>
              <a:t>and reject the goods when tendered.</a:t>
            </a:r>
          </a:p>
          <a:p>
            <a:pPr lvl="0"/>
            <a:r>
              <a:rPr lang="en-US" dirty="0"/>
              <a:t> If not material, the buyer must accept the goods </a:t>
            </a:r>
          </a:p>
          <a:p>
            <a:pPr lvl="1"/>
            <a:r>
              <a:rPr lang="en-US" dirty="0"/>
              <a:t>but may recover compensatory damages for the delay</a:t>
            </a:r>
          </a:p>
          <a:p>
            <a:pPr lvl="1"/>
            <a:r>
              <a:rPr lang="en-US" dirty="0"/>
              <a:t> if within the contemplation of the parties at the time of contracting.</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92</a:t>
            </a:fld>
            <a:endParaRPr lang="en-US"/>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Buyer’s damages against seller after delivery of nonconforming goods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93</a:t>
            </a:fld>
            <a:endParaRPr lang="en-US"/>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normAutofit fontScale="62500" lnSpcReduction="20000"/>
          </a:bodyPr>
          <a:lstStyle/>
          <a:p>
            <a:pPr>
              <a:buNone/>
            </a:pPr>
            <a:r>
              <a:rPr lang="en-US" b="1" u="sng" dirty="0"/>
              <a:t>Buyer’s damages against seller after delivery of nonconforming goods</a:t>
            </a:r>
            <a:endParaRPr lang="en-US" dirty="0"/>
          </a:p>
          <a:p>
            <a:pPr lvl="0"/>
            <a:r>
              <a:rPr lang="en-US" dirty="0"/>
              <a:t>Delivery of defective or nonconforming goods gives the buyer an election. </a:t>
            </a:r>
          </a:p>
          <a:p>
            <a:pPr lvl="1"/>
            <a:r>
              <a:rPr lang="en-US" dirty="0"/>
              <a:t>She may accept the goods and sue for breach of warranty </a:t>
            </a:r>
          </a:p>
          <a:p>
            <a:pPr lvl="1"/>
            <a:r>
              <a:rPr lang="en-US" dirty="0"/>
              <a:t>or reject the goods when tendered </a:t>
            </a:r>
          </a:p>
          <a:p>
            <a:pPr lvl="1"/>
            <a:r>
              <a:rPr lang="en-US" dirty="0"/>
              <a:t>or revoke acceptance after delivery. </a:t>
            </a:r>
          </a:p>
          <a:p>
            <a:pPr lvl="0"/>
            <a:r>
              <a:rPr lang="en-US" dirty="0"/>
              <a:t>Measure of damages is the difference at the time and place of acceptance </a:t>
            </a:r>
          </a:p>
          <a:p>
            <a:pPr lvl="1"/>
            <a:r>
              <a:rPr lang="en-US" dirty="0"/>
              <a:t>between the value of the goods accepted </a:t>
            </a:r>
          </a:p>
          <a:p>
            <a:pPr lvl="1"/>
            <a:r>
              <a:rPr lang="en-US" dirty="0"/>
              <a:t>and the value of they would have had if they had been warranted. </a:t>
            </a:r>
          </a:p>
          <a:p>
            <a:pPr lvl="0"/>
            <a:r>
              <a:rPr lang="en-US" dirty="0"/>
              <a:t>Damages also include, </a:t>
            </a:r>
          </a:p>
          <a:p>
            <a:pPr lvl="1"/>
            <a:r>
              <a:rPr lang="en-US" dirty="0"/>
              <a:t>Incidental (cost of inspection, receipt, transportation and care and custody) </a:t>
            </a:r>
          </a:p>
          <a:p>
            <a:pPr lvl="1"/>
            <a:r>
              <a:rPr lang="en-US" dirty="0"/>
              <a:t>and consequential damages. </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94</a:t>
            </a:fld>
            <a:endParaRPr 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Seller’s Damages for buyer on acceptance of goods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95</a:t>
            </a:fld>
            <a:endParaRPr lang="en-US"/>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normAutofit fontScale="77500" lnSpcReduction="20000"/>
          </a:bodyPr>
          <a:lstStyle/>
          <a:p>
            <a:pPr>
              <a:buNone/>
            </a:pPr>
            <a:r>
              <a:rPr lang="en-US" b="1" u="sng" dirty="0"/>
              <a:t>Seller’s Damages for buyer on acceptance of goods</a:t>
            </a:r>
            <a:endParaRPr lang="en-US" dirty="0"/>
          </a:p>
          <a:p>
            <a:pPr lvl="0"/>
            <a:r>
              <a:rPr lang="en-US" dirty="0"/>
              <a:t>If the buyer repudiates or refuses to accept delivery of the goods</a:t>
            </a:r>
          </a:p>
          <a:p>
            <a:pPr lvl="0"/>
            <a:r>
              <a:rPr lang="en-US" dirty="0"/>
              <a:t> the seller is entitled to the difference between the market price at the time and place of tender </a:t>
            </a:r>
          </a:p>
          <a:p>
            <a:pPr lvl="1"/>
            <a:r>
              <a:rPr lang="en-US" dirty="0"/>
              <a:t>and the unpaid contract price together with incidental damages. </a:t>
            </a:r>
          </a:p>
          <a:p>
            <a:pPr lvl="0"/>
            <a:r>
              <a:rPr lang="en-US" dirty="0"/>
              <a:t>The market value is determined at the time the seller learns of the breach. </a:t>
            </a:r>
          </a:p>
          <a:p>
            <a:pPr lvl="0"/>
            <a:r>
              <a:rPr lang="en-US" dirty="0"/>
              <a:t>As long as the resale of the goods is conducted in good faith </a:t>
            </a:r>
          </a:p>
          <a:p>
            <a:pPr lvl="1"/>
            <a:r>
              <a:rPr lang="en-US" dirty="0"/>
              <a:t>and in a commercially reasonable manner,</a:t>
            </a:r>
          </a:p>
          <a:p>
            <a:pPr lvl="1"/>
            <a:r>
              <a:rPr lang="en-US" dirty="0"/>
              <a:t> the price obtained is accepted as the basis for measuring damages.</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96</a:t>
            </a:fld>
            <a:endParaRPr lang="en-US"/>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Lost profits (lost volume seller)</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97</a:t>
            </a:fld>
            <a:endParaRPr lang="en-US"/>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normAutofit fontScale="85000" lnSpcReduction="10000"/>
          </a:bodyPr>
          <a:lstStyle/>
          <a:p>
            <a:pPr>
              <a:buNone/>
            </a:pPr>
            <a:r>
              <a:rPr lang="en-US" b="1" u="sng" dirty="0"/>
              <a:t>Lost profits (lost volume seller)</a:t>
            </a:r>
            <a:endParaRPr lang="en-US" dirty="0"/>
          </a:p>
          <a:p>
            <a:pPr lvl="0"/>
            <a:r>
              <a:rPr lang="en-US" dirty="0"/>
              <a:t>Where a seller has a hypothetical unlimited supply of the commodity and the demand is limited, </a:t>
            </a:r>
          </a:p>
          <a:p>
            <a:pPr lvl="1"/>
            <a:r>
              <a:rPr lang="en-US" dirty="0"/>
              <a:t>UCC 2-708(2) provides that the measure of damages for the seller</a:t>
            </a:r>
          </a:p>
          <a:p>
            <a:pPr lvl="1"/>
            <a:r>
              <a:rPr lang="en-US" dirty="0"/>
              <a:t> is the profit she would’ve realized on the sale including reasonable overhead. </a:t>
            </a:r>
          </a:p>
          <a:p>
            <a:pPr lvl="0"/>
            <a:r>
              <a:rPr lang="en-US" dirty="0"/>
              <a:t>Limited circumstances could include full price of goods </a:t>
            </a:r>
          </a:p>
          <a:p>
            <a:pPr lvl="1"/>
            <a:r>
              <a:rPr lang="en-US" dirty="0"/>
              <a:t>only after reasonable efforts to resell at a reasonable price have been exhausted.</a:t>
            </a:r>
          </a:p>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98</a:t>
            </a:fld>
            <a:endParaRPr lang="en-US"/>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t>Service Contracts</a:t>
            </a:r>
            <a:endParaRPr lang="en-US" sz="7200" dirty="0"/>
          </a:p>
        </p:txBody>
      </p:sp>
      <p:sp>
        <p:nvSpPr>
          <p:cNvPr id="3" name="Subtitle 2"/>
          <p:cNvSpPr>
            <a:spLocks noGrp="1"/>
          </p:cNvSpPr>
          <p:nvPr>
            <p:ph type="subTitle" idx="1"/>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6EDC683D-6E4E-4C33-B7F4-BBF1AA0F2AC5}" type="slidenum">
              <a:rPr lang="en-US" smtClean="0"/>
              <a:t>99</a:t>
            </a:fld>
            <a:endParaRPr lang="en-US"/>
          </a:p>
        </p:txBody>
      </p:sp>
    </p:spTree>
  </p:cSld>
  <p:clrMapOvr>
    <a:masterClrMapping/>
  </p:clrMapOvr>
</p:sld>
</file>

<file path=ppt/theme/theme1.xml><?xml version="1.0" encoding="utf-8"?>
<a:theme xmlns:a="http://schemas.openxmlformats.org/drawingml/2006/main" name="Office Them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TotalTime>
  <Words>2881</Words>
  <Application>Microsoft Office PowerPoint</Application>
  <PresentationFormat>On-screen Show (4:3)</PresentationFormat>
  <Paragraphs>535</Paragraphs>
  <Slides>108</Slides>
  <Notes>0</Notes>
  <HiddenSlides>0</HiddenSlides>
  <MMClips>0</MMClips>
  <ScaleCrop>false</ScaleCrop>
  <HeadingPairs>
    <vt:vector size="4" baseType="variant">
      <vt:variant>
        <vt:lpstr>Theme</vt:lpstr>
      </vt:variant>
      <vt:variant>
        <vt:i4>1</vt:i4>
      </vt:variant>
      <vt:variant>
        <vt:lpstr>Slide Titles</vt:lpstr>
      </vt:variant>
      <vt:variant>
        <vt:i4>108</vt:i4>
      </vt:variant>
    </vt:vector>
  </HeadingPairs>
  <TitlesOfParts>
    <vt:vector size="109" baseType="lpstr">
      <vt:lpstr>Office Theme</vt:lpstr>
      <vt:lpstr>Remedies</vt:lpstr>
      <vt:lpstr>Injunctions and specific performance</vt:lpstr>
      <vt:lpstr>Is Money inadequate remedy?</vt:lpstr>
      <vt:lpstr>PowerPoint Presentation</vt:lpstr>
      <vt:lpstr>Injunction </vt:lpstr>
      <vt:lpstr>PowerPoint Presentation</vt:lpstr>
      <vt:lpstr>Injunction acronym</vt:lpstr>
      <vt:lpstr>PowerPoint Presentation</vt:lpstr>
      <vt:lpstr>Temporary Restraining Orders </vt:lpstr>
      <vt:lpstr>PowerPoint Presentation</vt:lpstr>
      <vt:lpstr>Preliminary Injunction </vt:lpstr>
      <vt:lpstr>PowerPoint Presentation</vt:lpstr>
      <vt:lpstr>Preliminary injunction acronym </vt:lpstr>
      <vt:lpstr>PowerPoint Presentation</vt:lpstr>
      <vt:lpstr>Effect of Injunctions on appeal </vt:lpstr>
      <vt:lpstr>PowerPoint Presentation</vt:lpstr>
      <vt:lpstr>Laches </vt:lpstr>
      <vt:lpstr>PowerPoint Presentation</vt:lpstr>
      <vt:lpstr>Unclean Hands </vt:lpstr>
      <vt:lpstr>PowerPoint Presentation</vt:lpstr>
      <vt:lpstr>Specific Performance </vt:lpstr>
      <vt:lpstr>PowerPoint Presentation</vt:lpstr>
      <vt:lpstr>Specific performance acronym </vt:lpstr>
      <vt:lpstr>PowerPoint Presentation</vt:lpstr>
      <vt:lpstr>Equitable Considerations</vt:lpstr>
      <vt:lpstr>Comity </vt:lpstr>
      <vt:lpstr>PowerPoint Presentation</vt:lpstr>
      <vt:lpstr>Full Faith and Credit Clause </vt:lpstr>
      <vt:lpstr>PowerPoint Presentation</vt:lpstr>
      <vt:lpstr>Res Judicata </vt:lpstr>
      <vt:lpstr>PowerPoint Presentation</vt:lpstr>
      <vt:lpstr>Collateral Estoppel </vt:lpstr>
      <vt:lpstr>PowerPoint Presentation</vt:lpstr>
      <vt:lpstr>Contempt </vt:lpstr>
      <vt:lpstr>PowerPoint Presentation</vt:lpstr>
      <vt:lpstr>Other Remedies\Damages</vt:lpstr>
      <vt:lpstr>Assumpsit </vt:lpstr>
      <vt:lpstr>PowerPoint Presentation</vt:lpstr>
      <vt:lpstr>Restitution at law </vt:lpstr>
      <vt:lpstr>PowerPoint Presentation</vt:lpstr>
      <vt:lpstr>Constructive trust </vt:lpstr>
      <vt:lpstr>PowerPoint Presentation</vt:lpstr>
      <vt:lpstr>Effect of sale to Bona fide purchaser </vt:lpstr>
      <vt:lpstr>PowerPoint Presentation</vt:lpstr>
      <vt:lpstr>Equitable lien </vt:lpstr>
      <vt:lpstr>PowerPoint Presentation</vt:lpstr>
      <vt:lpstr>Subrogation </vt:lpstr>
      <vt:lpstr>PowerPoint Presentation</vt:lpstr>
      <vt:lpstr>Risk of Loss (Land) </vt:lpstr>
      <vt:lpstr>PowerPoint Presentation</vt:lpstr>
      <vt:lpstr>Specific Performance (destruction of property) </vt:lpstr>
      <vt:lpstr>PowerPoint Presentation</vt:lpstr>
      <vt:lpstr>Fiduciary duties </vt:lpstr>
      <vt:lpstr>PowerPoint Presentation</vt:lpstr>
      <vt:lpstr>Breach of fiduciary duty (remedies) </vt:lpstr>
      <vt:lpstr>PowerPoint Presentation</vt:lpstr>
      <vt:lpstr>Benefits obtained without breach of fiduciary duty </vt:lpstr>
      <vt:lpstr>PowerPoint Presentation</vt:lpstr>
      <vt:lpstr>Consequential damages </vt:lpstr>
      <vt:lpstr>PowerPoint Presentation</vt:lpstr>
      <vt:lpstr>Damages must be reasonable certain </vt:lpstr>
      <vt:lpstr>PowerPoint Presentation</vt:lpstr>
      <vt:lpstr>Plaintiff must mitigate </vt:lpstr>
      <vt:lpstr>PowerPoint Presentation</vt:lpstr>
      <vt:lpstr>Pure economic loss rule</vt:lpstr>
      <vt:lpstr>PowerPoint Presentation</vt:lpstr>
      <vt:lpstr>Loss profits new business </vt:lpstr>
      <vt:lpstr>PowerPoint Presentation</vt:lpstr>
      <vt:lpstr>Emotional distress in breach of contract settings  </vt:lpstr>
      <vt:lpstr>PowerPoint Presentation</vt:lpstr>
      <vt:lpstr>Liquidated damages </vt:lpstr>
      <vt:lpstr>PowerPoint Presentation</vt:lpstr>
      <vt:lpstr>Abstention </vt:lpstr>
      <vt:lpstr>PowerPoint Presentation</vt:lpstr>
      <vt:lpstr>Three exceptions to Younger abstention </vt:lpstr>
      <vt:lpstr>PowerPoint Presentation</vt:lpstr>
      <vt:lpstr>Dombrowski doctrine </vt:lpstr>
      <vt:lpstr>PowerPoint Presentation</vt:lpstr>
      <vt:lpstr>Remedies Land Sale contracts</vt:lpstr>
      <vt:lpstr>Land sale Contract (Buyer’s damages for seller’s refusal to convey) </vt:lpstr>
      <vt:lpstr>PowerPoint Presentation</vt:lpstr>
      <vt:lpstr>Land Sale contract (Seller’s damages for Buyer’s breach)  </vt:lpstr>
      <vt:lpstr>PowerPoint Presentation</vt:lpstr>
      <vt:lpstr>Executory land sales contract </vt:lpstr>
      <vt:lpstr>PowerPoint Presentation</vt:lpstr>
      <vt:lpstr>Seller’s damages for Buyer’s breach of executory land sales contract </vt:lpstr>
      <vt:lpstr>PowerPoint Presentation</vt:lpstr>
      <vt:lpstr>Contracts for the sale of goods </vt:lpstr>
      <vt:lpstr>Buyer’s Damages for seller’s breach before delivery </vt:lpstr>
      <vt:lpstr>PowerPoint Presentation</vt:lpstr>
      <vt:lpstr>Delay in delivery </vt:lpstr>
      <vt:lpstr>PowerPoint Presentation</vt:lpstr>
      <vt:lpstr>Buyer’s damages against seller after delivery of nonconforming goods </vt:lpstr>
      <vt:lpstr>PowerPoint Presentation</vt:lpstr>
      <vt:lpstr>Seller’s Damages for buyer on acceptance of goods </vt:lpstr>
      <vt:lpstr>PowerPoint Presentation</vt:lpstr>
      <vt:lpstr>Lost profits (lost volume seller) </vt:lpstr>
      <vt:lpstr>PowerPoint Presentation</vt:lpstr>
      <vt:lpstr>Service Contracts</vt:lpstr>
      <vt:lpstr>Owner’s damages for contractor’s breach </vt:lpstr>
      <vt:lpstr>PowerPoint Presentation</vt:lpstr>
      <vt:lpstr>Contractor’s damages for owner breach </vt:lpstr>
      <vt:lpstr>PowerPoint Presentation</vt:lpstr>
      <vt:lpstr>Employment Contracts</vt:lpstr>
      <vt:lpstr>At will doctrine </vt:lpstr>
      <vt:lpstr>PowerPoint Presentation</vt:lpstr>
      <vt:lpstr>Wrongful discharge in violation of public policy </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Remedies</dc:title>
  <dc:creator>kris</dc:creator>
  <cp:lastModifiedBy>Kris</cp:lastModifiedBy>
  <cp:revision>8</cp:revision>
  <dcterms:created xsi:type="dcterms:W3CDTF">2012-12-08T19:03:31Z</dcterms:created>
  <dcterms:modified xsi:type="dcterms:W3CDTF">2013-12-10T19:02:32Z</dcterms:modified>
</cp:coreProperties>
</file>