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sldIdLst>
    <p:sldId id="256" r:id="rId2"/>
    <p:sldId id="257" r:id="rId3"/>
    <p:sldId id="258" r:id="rId4"/>
    <p:sldId id="259" r:id="rId5"/>
    <p:sldId id="260" r:id="rId6"/>
    <p:sldId id="359" r:id="rId7"/>
    <p:sldId id="360" r:id="rId8"/>
    <p:sldId id="467" r:id="rId9"/>
    <p:sldId id="466" r:id="rId10"/>
    <p:sldId id="369" r:id="rId11"/>
    <p:sldId id="362" r:id="rId12"/>
    <p:sldId id="363" r:id="rId13"/>
    <p:sldId id="364" r:id="rId14"/>
    <p:sldId id="460" r:id="rId15"/>
    <p:sldId id="461" r:id="rId16"/>
    <p:sldId id="371" r:id="rId17"/>
    <p:sldId id="370" r:id="rId18"/>
    <p:sldId id="372" r:id="rId19"/>
    <p:sldId id="373" r:id="rId20"/>
    <p:sldId id="374" r:id="rId21"/>
    <p:sldId id="375" r:id="rId22"/>
    <p:sldId id="376" r:id="rId23"/>
    <p:sldId id="377" r:id="rId24"/>
    <p:sldId id="408" r:id="rId25"/>
    <p:sldId id="409" r:id="rId26"/>
    <p:sldId id="396" r:id="rId27"/>
    <p:sldId id="397" r:id="rId28"/>
    <p:sldId id="398" r:id="rId29"/>
    <p:sldId id="399" r:id="rId30"/>
    <p:sldId id="388" r:id="rId31"/>
    <p:sldId id="389" r:id="rId32"/>
    <p:sldId id="400" r:id="rId33"/>
    <p:sldId id="401" r:id="rId34"/>
    <p:sldId id="402" r:id="rId35"/>
    <p:sldId id="404" r:id="rId36"/>
    <p:sldId id="474" r:id="rId37"/>
    <p:sldId id="475" r:id="rId38"/>
    <p:sldId id="406" r:id="rId39"/>
    <p:sldId id="405" r:id="rId40"/>
    <p:sldId id="468" r:id="rId41"/>
    <p:sldId id="469" r:id="rId42"/>
    <p:sldId id="470" r:id="rId43"/>
    <p:sldId id="471" r:id="rId44"/>
    <p:sldId id="472" r:id="rId45"/>
    <p:sldId id="473" r:id="rId46"/>
    <p:sldId id="407" r:id="rId47"/>
    <p:sldId id="403" r:id="rId48"/>
    <p:sldId id="392" r:id="rId49"/>
    <p:sldId id="393" r:id="rId50"/>
    <p:sldId id="462" r:id="rId51"/>
    <p:sldId id="463" r:id="rId52"/>
    <p:sldId id="378" r:id="rId53"/>
    <p:sldId id="379" r:id="rId54"/>
    <p:sldId id="382" r:id="rId55"/>
    <p:sldId id="383" r:id="rId56"/>
    <p:sldId id="384" r:id="rId57"/>
    <p:sldId id="385" r:id="rId58"/>
    <p:sldId id="307" r:id="rId59"/>
    <p:sldId id="308" r:id="rId60"/>
    <p:sldId id="311" r:id="rId61"/>
    <p:sldId id="312" r:id="rId62"/>
    <p:sldId id="313" r:id="rId63"/>
    <p:sldId id="314" r:id="rId64"/>
    <p:sldId id="315" r:id="rId65"/>
    <p:sldId id="316" r:id="rId66"/>
    <p:sldId id="420" r:id="rId67"/>
    <p:sldId id="421" r:id="rId68"/>
    <p:sldId id="422" r:id="rId69"/>
    <p:sldId id="423" r:id="rId70"/>
    <p:sldId id="424" r:id="rId71"/>
    <p:sldId id="425" r:id="rId72"/>
    <p:sldId id="414" r:id="rId73"/>
    <p:sldId id="415" r:id="rId74"/>
    <p:sldId id="431" r:id="rId75"/>
    <p:sldId id="430" r:id="rId76"/>
    <p:sldId id="428" r:id="rId77"/>
    <p:sldId id="429" r:id="rId78"/>
    <p:sldId id="464" r:id="rId79"/>
    <p:sldId id="465" r:id="rId80"/>
    <p:sldId id="416" r:id="rId81"/>
    <p:sldId id="417" r:id="rId82"/>
    <p:sldId id="426" r:id="rId83"/>
    <p:sldId id="427" r:id="rId84"/>
    <p:sldId id="477" r:id="rId85"/>
    <p:sldId id="476" r:id="rId86"/>
    <p:sldId id="436" r:id="rId87"/>
    <p:sldId id="437" r:id="rId88"/>
    <p:sldId id="438" r:id="rId89"/>
    <p:sldId id="439" r:id="rId90"/>
    <p:sldId id="440" r:id="rId91"/>
    <p:sldId id="441" r:id="rId92"/>
    <p:sldId id="442" r:id="rId93"/>
    <p:sldId id="443" r:id="rId94"/>
    <p:sldId id="444" r:id="rId95"/>
    <p:sldId id="445" r:id="rId96"/>
    <p:sldId id="450" r:id="rId97"/>
    <p:sldId id="451" r:id="rId98"/>
    <p:sldId id="452" r:id="rId99"/>
    <p:sldId id="453" r:id="rId100"/>
    <p:sldId id="454" r:id="rId101"/>
    <p:sldId id="455" r:id="rId102"/>
    <p:sldId id="458" r:id="rId103"/>
    <p:sldId id="459" r:id="rId104"/>
    <p:sldId id="418" r:id="rId105"/>
    <p:sldId id="419" r:id="rId10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BA92F-5BC2-4EF0-9B5D-3B3042654221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3C216-0C1D-454E-BDD3-C2A8C640E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8A127-D1F9-4FF1-A580-108FB01558A4}" type="datetime1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17C5-6C53-4BAA-9F73-52D8721F119E}" type="datetime1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8C03F-A0D5-4F22-9E3D-70A825CF9E16}" type="datetime1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0664-0874-463B-B966-E88FEE8F6111}" type="datetime1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577B4-0F0E-44A8-BB4A-09F1C27D3344}" type="datetime1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5AD3A-9DA5-4C70-B222-0E777A463C90}" type="datetime1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0D84C-7A0E-43EC-A52D-8DBA73BC763A}" type="datetime1">
              <a:rPr lang="en-US" smtClean="0"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9AEF-2B61-4C78-A62F-C60D686A307A}" type="datetime1">
              <a:rPr lang="en-US" smtClean="0"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D30D-38C2-4567-8407-BA4B15D7647D}" type="datetime1">
              <a:rPr lang="en-US" smtClean="0"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42A7-B954-4C7A-9F55-20E3337874E3}" type="datetime1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41FC-8FD1-4F92-9D33-D78912E32177}" type="datetime1">
              <a:rPr lang="en-US" smtClean="0"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AA94-A34A-4796-A2FC-B1916CA29483}" type="datetime1">
              <a:rPr lang="en-US" smtClean="0"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4EC3-2CFB-4CB9-86A6-6DEFE52358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Criminal Procedure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Standing and Expectation of Privacy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9928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Plea bargain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8634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Plea bargain</a:t>
            </a:r>
            <a:endParaRPr lang="en-US" dirty="0"/>
          </a:p>
          <a:p>
            <a:pPr lvl="0"/>
            <a:r>
              <a:rPr lang="en-US" dirty="0"/>
              <a:t>A waiver of the defendant's Sixth Amendment right to a jury trial.</a:t>
            </a:r>
          </a:p>
          <a:p>
            <a:pPr lvl="0"/>
            <a:r>
              <a:rPr lang="en-US" dirty="0"/>
              <a:t> The judge must advise the defendant of the charge, </a:t>
            </a:r>
          </a:p>
          <a:p>
            <a:pPr lvl="1"/>
            <a:r>
              <a:rPr lang="en-US" dirty="0"/>
              <a:t>the maximum possible penalty </a:t>
            </a:r>
          </a:p>
          <a:p>
            <a:pPr lvl="1"/>
            <a:r>
              <a:rPr lang="en-US" dirty="0"/>
              <a:t>and any mandatory minimum, </a:t>
            </a:r>
          </a:p>
          <a:p>
            <a:pPr lvl="1"/>
            <a:r>
              <a:rPr lang="en-US" dirty="0"/>
              <a:t>the right to continue to trial, </a:t>
            </a:r>
          </a:p>
          <a:p>
            <a:pPr lvl="1"/>
            <a:r>
              <a:rPr lang="en-US" dirty="0"/>
              <a:t>and advise of the constitutional waiver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8769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Right of a juvenile defendant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02454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Right of a juvenile defendant</a:t>
            </a:r>
            <a:endParaRPr lang="en-US" dirty="0"/>
          </a:p>
          <a:p>
            <a:pPr lvl="0"/>
            <a:r>
              <a:rPr lang="en-US" dirty="0"/>
              <a:t>Right to notice</a:t>
            </a:r>
          </a:p>
          <a:p>
            <a:pPr lvl="0"/>
            <a:r>
              <a:rPr lang="en-US" dirty="0"/>
              <a:t>Right to assistance of counsel</a:t>
            </a:r>
          </a:p>
          <a:p>
            <a:pPr lvl="0"/>
            <a:r>
              <a:rPr lang="en-US" dirty="0"/>
              <a:t>Right to confront witnesses</a:t>
            </a:r>
          </a:p>
          <a:p>
            <a:pPr lvl="0"/>
            <a:r>
              <a:rPr lang="en-US" dirty="0"/>
              <a:t>Right not to testify, but </a:t>
            </a:r>
            <a:r>
              <a:rPr lang="en-US" u="sng" dirty="0"/>
              <a:t>no</a:t>
            </a:r>
            <a:r>
              <a:rPr lang="en-US" dirty="0"/>
              <a:t> right to trial by jury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0088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u="sng" dirty="0" smtClean="0"/>
              <a:t>8</a:t>
            </a:r>
            <a:r>
              <a:rPr lang="en-US" b="1" u="sng" baseline="30000" dirty="0" smtClean="0"/>
              <a:t>th</a:t>
            </a:r>
            <a:r>
              <a:rPr lang="en-US" b="1" u="sng" dirty="0"/>
              <a:t> </a:t>
            </a:r>
            <a:r>
              <a:rPr lang="en-US" b="1" u="sng" dirty="0" smtClean="0"/>
              <a:t>amendment </a:t>
            </a:r>
            <a:br>
              <a:rPr lang="en-US" b="1" u="sng" dirty="0" smtClean="0"/>
            </a:br>
            <a:r>
              <a:rPr lang="en-US" b="1" u="sng" dirty="0" smtClean="0"/>
              <a:t>Prohibition </a:t>
            </a:r>
            <a:r>
              <a:rPr lang="en-US" b="1" u="sng" dirty="0"/>
              <a:t>against cruel and unusual punishment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8131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u="sng" dirty="0" smtClean="0"/>
              <a:t>8</a:t>
            </a:r>
            <a:r>
              <a:rPr lang="en-US" b="1" u="sng" baseline="30000" dirty="0" smtClean="0"/>
              <a:t>th</a:t>
            </a:r>
            <a:r>
              <a:rPr lang="en-US" b="1" u="sng" dirty="0"/>
              <a:t> </a:t>
            </a:r>
            <a:r>
              <a:rPr lang="en-US" u="sng" dirty="0" smtClean="0"/>
              <a:t>Prohibition against cruel and unusual punishment</a:t>
            </a:r>
          </a:p>
          <a:p>
            <a:pPr lvl="0"/>
            <a:r>
              <a:rPr lang="en-US" dirty="0"/>
              <a:t>Punishment that is disproportionate </a:t>
            </a:r>
            <a:r>
              <a:rPr lang="en-US" dirty="0" smtClean="0"/>
              <a:t>to </a:t>
            </a:r>
            <a:r>
              <a:rPr lang="en-US" dirty="0"/>
              <a:t>the seriousness of the crime committed.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89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Defendant must demonstrate </a:t>
            </a:r>
            <a:r>
              <a:rPr lang="en-US" dirty="0"/>
              <a:t>that they have </a:t>
            </a:r>
            <a:r>
              <a:rPr lang="en-US" dirty="0" smtClean="0"/>
              <a:t>a reasonable </a:t>
            </a:r>
            <a:r>
              <a:rPr lang="en-US" dirty="0"/>
              <a:t>expectation of privacy in the place that was searched or the property that was seized.</a:t>
            </a: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Did </a:t>
            </a:r>
            <a:r>
              <a:rPr lang="en-US" b="1" u="sng" dirty="0"/>
              <a:t>defendant have a reasonable expectation of privacy?</a:t>
            </a:r>
            <a:endParaRPr lang="en-US" dirty="0"/>
          </a:p>
          <a:p>
            <a:pPr lvl="0"/>
            <a:r>
              <a:rPr lang="en-US" dirty="0"/>
              <a:t>Whether the defendant has a right to possession</a:t>
            </a:r>
          </a:p>
          <a:p>
            <a:pPr lvl="0"/>
            <a:r>
              <a:rPr lang="en-US" dirty="0"/>
              <a:t>Whether the place is held out to the public</a:t>
            </a:r>
          </a:p>
          <a:p>
            <a:pPr lvl="0"/>
            <a:r>
              <a:rPr lang="en-US" dirty="0"/>
              <a:t>Whether the defendant owns the home </a:t>
            </a:r>
          </a:p>
          <a:p>
            <a:pPr lvl="1"/>
            <a:r>
              <a:rPr lang="en-US" dirty="0"/>
              <a:t>or place where the defendant is staying overnight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316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Items held out to the </a:t>
            </a:r>
            <a:r>
              <a:rPr lang="en-US" b="1" u="sng" dirty="0"/>
              <a:t>public</a:t>
            </a:r>
            <a:br>
              <a:rPr lang="en-US" b="1" u="sng" dirty="0"/>
            </a:br>
            <a:r>
              <a:rPr lang="en-US" b="1" dirty="0" smtClean="0"/>
              <a:t>(Expectation </a:t>
            </a:r>
            <a:r>
              <a:rPr lang="en-US" b="1" dirty="0"/>
              <a:t>of </a:t>
            </a:r>
            <a:r>
              <a:rPr lang="en-US" b="1" dirty="0" smtClean="0"/>
              <a:t>privacy)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56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Items held out to the public</a:t>
            </a:r>
            <a:endParaRPr lang="en-US" dirty="0"/>
          </a:p>
          <a:p>
            <a:pPr lvl="0"/>
            <a:r>
              <a:rPr lang="en-US" dirty="0"/>
              <a:t>There is no reasonable expectation of privacy in items held out to the public.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 handwriting, bank records, location of car on public streets,</a:t>
            </a:r>
          </a:p>
          <a:p>
            <a:pPr lvl="1"/>
            <a:r>
              <a:rPr lang="en-US" dirty="0"/>
              <a:t> smell of one’s luggage or automobile etc. </a:t>
            </a:r>
          </a:p>
          <a:p>
            <a:pPr lvl="0"/>
            <a:r>
              <a:rPr lang="en-US" dirty="0"/>
              <a:t>Areas outside the curtilage of the home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open fields doctrine), </a:t>
            </a:r>
          </a:p>
          <a:p>
            <a:pPr lvl="0"/>
            <a:r>
              <a:rPr lang="en-US" dirty="0"/>
              <a:t>I</a:t>
            </a:r>
            <a:r>
              <a:rPr lang="en-US" dirty="0" smtClean="0"/>
              <a:t>tems </a:t>
            </a:r>
            <a:r>
              <a:rPr lang="en-US" dirty="0"/>
              <a:t>that can be viewed by fly-overs in legal airspace even within the curtilage.</a:t>
            </a:r>
          </a:p>
          <a:p>
            <a:pPr lvl="1"/>
            <a:r>
              <a:rPr lang="en-US" dirty="0"/>
              <a:t>(but no vision enhancement if not available to the public)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96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Open-fields doctrine</a:t>
            </a:r>
            <a:br>
              <a:rPr lang="en-US" u="sng" dirty="0"/>
            </a:br>
            <a:r>
              <a:rPr lang="en-US" dirty="0"/>
              <a:t>(Expectation of privacy)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98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open-fields doctrine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is no reasonable expectation to privacy in the area outside the curtilage (immediate surroundings and attached structures) of a </a:t>
            </a:r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Posting </a:t>
            </a:r>
            <a:r>
              <a:rPr lang="en-US" dirty="0"/>
              <a:t>signs or fencing outer lands does not necessarily create a reasonable expectation of </a:t>
            </a:r>
            <a:r>
              <a:rPr lang="en-US" dirty="0" smtClean="0"/>
              <a:t>privacy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7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House Guests and Passengers </a:t>
            </a:r>
            <a:r>
              <a:rPr lang="en-US" dirty="0"/>
              <a:t>in </a:t>
            </a:r>
            <a:r>
              <a:rPr lang="en-US" dirty="0" smtClean="0"/>
              <a:t>Cars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Expectation of privacy)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01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Houseguests that are not staying overnight </a:t>
            </a:r>
            <a:r>
              <a:rPr lang="en-US" dirty="0"/>
              <a:t>do not possess a reasonable expectation of </a:t>
            </a:r>
            <a:r>
              <a:rPr lang="en-US" dirty="0" smtClean="0"/>
              <a:t>privacy, </a:t>
            </a:r>
            <a:r>
              <a:rPr lang="en-US" dirty="0"/>
              <a:t>especially when </a:t>
            </a:r>
            <a:r>
              <a:rPr lang="en-US" dirty="0" smtClean="0"/>
              <a:t>their </a:t>
            </a:r>
            <a:r>
              <a:rPr lang="en-US" dirty="0"/>
              <a:t>sole purpose for being inside the house is to participate in criminal </a:t>
            </a:r>
            <a:r>
              <a:rPr lang="en-US" dirty="0" smtClean="0"/>
              <a:t>activity.</a:t>
            </a:r>
          </a:p>
          <a:p>
            <a:r>
              <a:rPr lang="en-US" dirty="0" smtClean="0"/>
              <a:t>Similarly</a:t>
            </a:r>
            <a:r>
              <a:rPr lang="en-US" dirty="0"/>
              <a:t>, a defendant showing only that he was a passenger in a searched car has not shown an expectation of privacy in the car or its contents. 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the houseguest and the motor vehicle passenger must assert a property or possessory interest in the home or motor </a:t>
            </a:r>
            <a:r>
              <a:rPr lang="en-US" dirty="0" smtClean="0"/>
              <a:t>vehicle.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163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Probable cause and Reasonable Suspicion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5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Probable cause and Reasonable Suspicion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</a:t>
            </a:r>
            <a:r>
              <a:rPr lang="en-US" dirty="0" smtClean="0"/>
              <a:t>someone </a:t>
            </a:r>
            <a:r>
              <a:rPr lang="en-US" dirty="0"/>
              <a:t>possesses a reasonable expectation of </a:t>
            </a:r>
            <a:r>
              <a:rPr lang="en-US" dirty="0" smtClean="0"/>
              <a:t>privacy, </a:t>
            </a:r>
          </a:p>
          <a:p>
            <a:pPr lvl="1"/>
            <a:r>
              <a:rPr lang="en-US" dirty="0" smtClean="0"/>
              <a:t>police officers </a:t>
            </a:r>
            <a:r>
              <a:rPr lang="en-US" dirty="0"/>
              <a:t>may only search people and places when the officer has probable cause or </a:t>
            </a:r>
            <a:r>
              <a:rPr lang="en-US" dirty="0" smtClean="0"/>
              <a:t>possibly reasonable </a:t>
            </a:r>
            <a:r>
              <a:rPr lang="en-US" dirty="0"/>
              <a:t>suspicion to suspect criminal activity</a:t>
            </a:r>
            <a:r>
              <a:rPr lang="en-US" dirty="0" smtClean="0"/>
              <a:t>.</a:t>
            </a:r>
          </a:p>
          <a:p>
            <a:r>
              <a:rPr lang="en-US" dirty="0"/>
              <a:t>Items related to suspected criminal activity found in a search may be taken, or seized, by the officer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2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Selective incorporation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Probable Cause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63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Probable Cause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Probable </a:t>
            </a:r>
            <a:r>
              <a:rPr lang="en-US" dirty="0"/>
              <a:t>cause to arrest, search, or seize property exists when facts and circumstances known to the police officer would lead a reasonable person to believe: </a:t>
            </a:r>
            <a:endParaRPr lang="en-US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the person to be arrested has committed a crime; </a:t>
            </a:r>
            <a:endParaRPr lang="en-US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the place to be searched was the scene of a crime; </a:t>
            </a:r>
            <a:endParaRPr lang="en-US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the place to be searched contains evidence of a crime; </a:t>
            </a:r>
            <a:endParaRPr lang="en-US" dirty="0" smtClean="0"/>
          </a:p>
          <a:p>
            <a:pPr lvl="1"/>
            <a:r>
              <a:rPr lang="en-US" dirty="0" smtClean="0"/>
              <a:t>and/or </a:t>
            </a:r>
            <a:r>
              <a:rPr lang="en-US" dirty="0"/>
              <a:t>that property to be seized is contraband, stolen, or constitutes evidence of a crime. </a:t>
            </a:r>
            <a:endParaRPr lang="en-US" dirty="0" smtClean="0"/>
          </a:p>
          <a:p>
            <a:r>
              <a:rPr lang="en-US" dirty="0" smtClean="0"/>
              <a:t>This is more than a mere hunch or suspicion.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94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Reasonable Suspicion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22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Reasonable Suspicion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Reasonable suspicion means that the officer has sufficient knowledge to believe that criminal activity is at </a:t>
            </a:r>
            <a:r>
              <a:rPr lang="en-US" dirty="0" smtClean="0"/>
              <a:t>hand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can cite specific articulable facts to warrant the </a:t>
            </a:r>
            <a:r>
              <a:rPr lang="en-US" dirty="0" smtClean="0"/>
              <a:t>intrusion.</a:t>
            </a:r>
          </a:p>
          <a:p>
            <a:r>
              <a:rPr lang="en-US" dirty="0"/>
              <a:t>D</a:t>
            </a:r>
            <a:r>
              <a:rPr lang="en-US" dirty="0" smtClean="0"/>
              <a:t>epends </a:t>
            </a:r>
            <a:r>
              <a:rPr lang="en-US" dirty="0"/>
              <a:t>on the “totality of the circumstances</a:t>
            </a:r>
            <a:r>
              <a:rPr lang="en-US" dirty="0" smtClean="0"/>
              <a:t>” </a:t>
            </a:r>
            <a:r>
              <a:rPr lang="en-US" dirty="0"/>
              <a:t>and can result from a combination of facts, each of which is by itself innocuous</a:t>
            </a:r>
            <a:endParaRPr lang="en-US" dirty="0" smtClean="0"/>
          </a:p>
          <a:p>
            <a:r>
              <a:rPr lang="en-US" dirty="0" smtClean="0"/>
              <a:t>Usually </a:t>
            </a:r>
            <a:r>
              <a:rPr lang="en-US" dirty="0"/>
              <a:t>used to justify a brief frisk in a public area or a traffic stop at roadside.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05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Warrant Requirement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58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Warrant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the 4th Amendment, extended to the states by the 14th Amendment, government </a:t>
            </a:r>
            <a:r>
              <a:rPr lang="en-US" dirty="0" smtClean="0"/>
              <a:t>is prohibited </a:t>
            </a:r>
            <a:r>
              <a:rPr lang="en-US" dirty="0"/>
              <a:t>from unreasonable search and </a:t>
            </a:r>
            <a:r>
              <a:rPr lang="en-US" dirty="0" smtClean="0"/>
              <a:t>seizure,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must properly execute a search warrant</a:t>
            </a:r>
          </a:p>
          <a:p>
            <a:pPr lvl="1"/>
            <a:r>
              <a:rPr lang="en-US" dirty="0"/>
              <a:t>particularizing the place to be searched and the evidence sought </a:t>
            </a:r>
            <a:endParaRPr lang="en-US" dirty="0" smtClean="0"/>
          </a:p>
          <a:p>
            <a:pPr lvl="1"/>
            <a:r>
              <a:rPr lang="en-US" dirty="0" smtClean="0"/>
              <a:t>upon </a:t>
            </a:r>
            <a:r>
              <a:rPr lang="en-US" dirty="0"/>
              <a:t>issue by a </a:t>
            </a:r>
            <a:r>
              <a:rPr lang="en-US" dirty="0" smtClean="0"/>
              <a:t>neutral magistrate 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a showing of probable cause. </a:t>
            </a:r>
            <a:endParaRPr lang="en-US" dirty="0" smtClean="0"/>
          </a:p>
          <a:p>
            <a:r>
              <a:rPr lang="en-US" sz="2000" dirty="0" smtClean="0"/>
              <a:t>Evidence </a:t>
            </a:r>
            <a:r>
              <a:rPr lang="en-US" sz="2000" dirty="0"/>
              <a:t>seized pursuant to the search warrant will not be excluded from evidence unless there is evidence that the officer knew the information was </a:t>
            </a:r>
            <a:r>
              <a:rPr lang="en-US" sz="2000" dirty="0" smtClean="0"/>
              <a:t>false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78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There are six major exceptions to the warrant requirement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53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Search </a:t>
            </a:r>
            <a:r>
              <a:rPr lang="en-US" dirty="0"/>
              <a:t>Incident to Lawful </a:t>
            </a:r>
            <a:r>
              <a:rPr lang="en-US" dirty="0" smtClean="0"/>
              <a:t>Arrest / Incarceration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Plain View Exception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Stop and Frisk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Automobile Exception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Emergencies / Pursuit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Administrative searches / Border </a:t>
            </a:r>
            <a:r>
              <a:rPr lang="en-US" dirty="0"/>
              <a:t>search,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search effected in open fields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97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u="sng" dirty="0" smtClean="0"/>
              <a:t>Search incident to lawful arrest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12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1) Search incident to lawful arrest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a protective measure, a </a:t>
            </a:r>
            <a:r>
              <a:rPr lang="en-US" dirty="0"/>
              <a:t>search incident to lawful arrest does not require issuance of </a:t>
            </a:r>
            <a:r>
              <a:rPr lang="en-US"/>
              <a:t>a </a:t>
            </a:r>
            <a:r>
              <a:rPr lang="en-US" smtClean="0"/>
              <a:t>warrant,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any area surrounding the person that is within reach (within </a:t>
            </a:r>
            <a:r>
              <a:rPr lang="en-US" dirty="0" smtClean="0"/>
              <a:t>his </a:t>
            </a:r>
            <a:r>
              <a:rPr lang="en-US" dirty="0"/>
              <a:t>“wingspan</a:t>
            </a:r>
            <a:r>
              <a:rPr lang="en-US" dirty="0" smtClean="0"/>
              <a:t>”) may be searched. </a:t>
            </a:r>
          </a:p>
          <a:p>
            <a:r>
              <a:rPr lang="en-US" dirty="0" smtClean="0"/>
              <a:t>After 2009, police </a:t>
            </a:r>
            <a:r>
              <a:rPr lang="en-US" dirty="0"/>
              <a:t>can search a car following arrest only if the person arrested "could have accessed his car at the time of the search." </a:t>
            </a:r>
            <a:endParaRPr lang="en-US" dirty="0" smtClean="0"/>
          </a:p>
          <a:p>
            <a:pPr lvl="1"/>
            <a:r>
              <a:rPr lang="en-US" sz="2600" dirty="0" smtClean="0"/>
              <a:t>In </a:t>
            </a:r>
            <a:r>
              <a:rPr lang="en-US" sz="2600" dirty="0"/>
              <a:t>other words, if the person arrested could conceivably reach into his car for a weapon, then a search based on officer safety is </a:t>
            </a:r>
            <a:r>
              <a:rPr lang="en-US" sz="2600" dirty="0" smtClean="0"/>
              <a:t>permitted.</a:t>
            </a:r>
          </a:p>
          <a:p>
            <a:pPr lvl="1"/>
            <a:r>
              <a:rPr lang="en-US" sz="2600" dirty="0" smtClean="0"/>
              <a:t>Otherwise</a:t>
            </a:r>
            <a:r>
              <a:rPr lang="en-US" sz="2600" dirty="0"/>
              <a:t>, the old practice of allowing officers to "search [a car] incident to arrest" is no longer allowed, unless the police have reason to believe the vehicle contains evidence of the offense of arrest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0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Selective incorporation</a:t>
            </a:r>
            <a:endParaRPr lang="en-US" dirty="0"/>
          </a:p>
          <a:p>
            <a:pPr lvl="0"/>
            <a:r>
              <a:rPr lang="en-US" dirty="0"/>
              <a:t>Many of the provisions of the 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</a:t>
            </a:r>
            <a:r>
              <a:rPr lang="en-US" dirty="0"/>
              <a:t>, 6</a:t>
            </a:r>
            <a:r>
              <a:rPr lang="en-US" baseline="30000" dirty="0"/>
              <a:t>th</a:t>
            </a:r>
            <a:r>
              <a:rPr lang="en-US" dirty="0"/>
              <a:t> and 8</a:t>
            </a:r>
            <a:r>
              <a:rPr lang="en-US" baseline="30000" dirty="0"/>
              <a:t>th</a:t>
            </a:r>
            <a:r>
              <a:rPr lang="en-US" dirty="0"/>
              <a:t> amendments </a:t>
            </a:r>
          </a:p>
          <a:p>
            <a:pPr lvl="1"/>
            <a:r>
              <a:rPr lang="en-US" dirty="0"/>
              <a:t>are applicable to the states via the 14</a:t>
            </a:r>
            <a:r>
              <a:rPr lang="en-US" baseline="30000" dirty="0"/>
              <a:t>th</a:t>
            </a:r>
            <a:r>
              <a:rPr lang="en-US" dirty="0"/>
              <a:t> amendment.</a:t>
            </a:r>
          </a:p>
          <a:p>
            <a:pPr lvl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2) Plain View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5454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Plain View</a:t>
            </a:r>
            <a:endParaRPr lang="en-US" dirty="0"/>
          </a:p>
          <a:p>
            <a:pPr lvl="0"/>
            <a:r>
              <a:rPr lang="en-US" dirty="0" smtClean="0"/>
              <a:t>No warrant is necessary when:</a:t>
            </a:r>
          </a:p>
          <a:p>
            <a:pPr lvl="1"/>
            <a:r>
              <a:rPr lang="en-US" dirty="0" smtClean="0"/>
              <a:t>the police are lawfully </a:t>
            </a:r>
            <a:r>
              <a:rPr lang="en-US" dirty="0"/>
              <a:t>on the premises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discover </a:t>
            </a:r>
            <a:r>
              <a:rPr lang="en-US" dirty="0" smtClean="0"/>
              <a:t>in plain view, evidence </a:t>
            </a:r>
            <a:r>
              <a:rPr lang="en-US" dirty="0"/>
              <a:t>of criminal activity </a:t>
            </a:r>
            <a:r>
              <a:rPr lang="en-US" dirty="0" smtClean="0"/>
              <a:t>that is “immediately apparent”.</a:t>
            </a:r>
            <a:endParaRPr lang="en-US" dirty="0"/>
          </a:p>
          <a:p>
            <a:pPr lvl="0"/>
            <a:r>
              <a:rPr lang="en-US" dirty="0"/>
              <a:t> "Plain view" refers to all </a:t>
            </a:r>
            <a:r>
              <a:rPr lang="en-US" dirty="0" smtClean="0"/>
              <a:t>senses.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police may not move objects to get a better </a:t>
            </a:r>
            <a:r>
              <a:rPr lang="en-US" dirty="0" smtClean="0"/>
              <a:t>view.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39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3) </a:t>
            </a:r>
            <a:r>
              <a:rPr lang="en-US" u="sng" dirty="0" smtClean="0"/>
              <a:t>consent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82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warrant is necessary when consent </a:t>
            </a:r>
            <a:r>
              <a:rPr lang="en-US" dirty="0"/>
              <a:t>is given by a person reasonably believed by an officer to have authority to give such </a:t>
            </a:r>
            <a:r>
              <a:rPr lang="en-US" dirty="0" smtClean="0"/>
              <a:t>consent</a:t>
            </a:r>
          </a:p>
          <a:p>
            <a:pPr lvl="1"/>
            <a:r>
              <a:rPr lang="en-US" dirty="0" smtClean="0"/>
              <a:t>Actual or apparent authority</a:t>
            </a:r>
          </a:p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search within the </a:t>
            </a:r>
            <a:r>
              <a:rPr lang="en-US" dirty="0" smtClean="0"/>
              <a:t>scope </a:t>
            </a:r>
            <a:r>
              <a:rPr lang="en-US" dirty="0"/>
              <a:t>granted</a:t>
            </a:r>
          </a:p>
          <a:p>
            <a:r>
              <a:rPr lang="en-US" dirty="0"/>
              <a:t>Not valid 3rd party consent if actual person objects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181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4) Stop and Frisk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651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Stop and Frisk</a:t>
            </a:r>
            <a:endParaRPr lang="en-US" dirty="0"/>
          </a:p>
          <a:p>
            <a:pPr lvl="0"/>
            <a:r>
              <a:rPr lang="en-US" dirty="0"/>
              <a:t>If law enforcement officials have a reasonable suspicion </a:t>
            </a:r>
          </a:p>
          <a:p>
            <a:pPr lvl="1"/>
            <a:r>
              <a:rPr lang="en-US" dirty="0" smtClean="0"/>
              <a:t>(that </a:t>
            </a:r>
            <a:r>
              <a:rPr lang="en-US" dirty="0"/>
              <a:t>criminal activity is </a:t>
            </a:r>
            <a:r>
              <a:rPr lang="en-US" dirty="0" smtClean="0"/>
              <a:t>occurring and can articulate specific facts to support that suspicion), </a:t>
            </a:r>
            <a:endParaRPr lang="en-US" dirty="0"/>
          </a:p>
          <a:p>
            <a:pPr lvl="1"/>
            <a:r>
              <a:rPr lang="en-US" dirty="0"/>
              <a:t>law enforcement officials may investigate by detaining the </a:t>
            </a:r>
            <a:r>
              <a:rPr lang="en-US" dirty="0" smtClean="0"/>
              <a:t>individual and perform a</a:t>
            </a:r>
            <a:r>
              <a:rPr lang="en-US" dirty="0"/>
              <a:t> </a:t>
            </a:r>
            <a:r>
              <a:rPr lang="en-US" dirty="0" smtClean="0"/>
              <a:t>pat-down of the outer </a:t>
            </a:r>
            <a:r>
              <a:rPr lang="en-US" dirty="0"/>
              <a:t>clothing for a </a:t>
            </a:r>
            <a:r>
              <a:rPr lang="en-US" dirty="0" smtClean="0"/>
              <a:t>weapon.</a:t>
            </a:r>
            <a:endParaRPr lang="en-US" dirty="0"/>
          </a:p>
          <a:p>
            <a:r>
              <a:rPr lang="en-US" dirty="0" smtClean="0"/>
              <a:t>Pursuant </a:t>
            </a:r>
            <a:r>
              <a:rPr lang="en-US" dirty="0"/>
              <a:t>to the “plain feel” doctrine, police may seize contraband discovered in the course of a frisk, but only if the contraband’s identity is immediately apparent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32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Plain Feel doctrine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159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plain feel doctrine is only applicable where the officer conducting the frisk feels an object whose mass or contour makes its criminal character immediately apparent. </a:t>
            </a:r>
            <a:endParaRPr lang="en-US" dirty="0" smtClean="0"/>
          </a:p>
          <a:p>
            <a:pPr lvl="1"/>
            <a:r>
              <a:rPr lang="en-US" dirty="0" smtClean="0"/>
              <a:t>Immediately </a:t>
            </a:r>
            <a:r>
              <a:rPr lang="en-US" dirty="0"/>
              <a:t>apparent means that the officer readily perceives, without further exploration or searching, that what he is feeling is contraband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579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5) </a:t>
            </a:r>
            <a:r>
              <a:rPr lang="en-US" u="sng" dirty="0" smtClean="0"/>
              <a:t>Automobile Exception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622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warrant is not necessary when the police have </a:t>
            </a:r>
            <a:r>
              <a:rPr lang="en-US" u="sng" dirty="0" smtClean="0"/>
              <a:t>probable cause</a:t>
            </a:r>
            <a:r>
              <a:rPr lang="en-US" dirty="0"/>
              <a:t> </a:t>
            </a:r>
            <a:r>
              <a:rPr lang="en-US" dirty="0" smtClean="0"/>
              <a:t>that there is illegal contraband in the car and may search the entire car and any containers therein that may contain the evidence they seek.</a:t>
            </a:r>
          </a:p>
          <a:p>
            <a:r>
              <a:rPr lang="en-US" dirty="0" smtClean="0"/>
              <a:t>(however if searching for something large they cannot search in something small)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9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u="sng" dirty="0" smtClean="0"/>
              <a:t>4</a:t>
            </a:r>
            <a:r>
              <a:rPr lang="en-US" b="1" u="sng" baseline="30000" dirty="0" smtClean="0"/>
              <a:t>th</a:t>
            </a:r>
            <a:r>
              <a:rPr lang="en-US" b="1" u="sng" dirty="0"/>
              <a:t> </a:t>
            </a:r>
            <a:r>
              <a:rPr lang="en-US" b="1" u="sng" dirty="0" smtClean="0"/>
              <a:t>amendment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Other permissible automobile or passenger searches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596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Drivers </a:t>
            </a:r>
            <a:r>
              <a:rPr lang="en-US" dirty="0"/>
              <a:t>and </a:t>
            </a:r>
            <a:r>
              <a:rPr lang="en-US" dirty="0" smtClean="0"/>
              <a:t>passengers </a:t>
            </a:r>
            <a:r>
              <a:rPr lang="en-US" dirty="0"/>
              <a:t>may </a:t>
            </a:r>
            <a:r>
              <a:rPr lang="en-US" dirty="0" smtClean="0"/>
              <a:t>be:</a:t>
            </a:r>
          </a:p>
          <a:p>
            <a:pPr lvl="1"/>
            <a:r>
              <a:rPr lang="en-US" dirty="0" smtClean="0"/>
              <a:t>ordered out of car without any justification once stopped.</a:t>
            </a:r>
          </a:p>
          <a:p>
            <a:pPr lvl="1"/>
            <a:r>
              <a:rPr lang="en-US" dirty="0" smtClean="0"/>
              <a:t>searched </a:t>
            </a:r>
            <a:r>
              <a:rPr lang="en-US" dirty="0"/>
              <a:t>for weapons upon </a:t>
            </a:r>
            <a:r>
              <a:rPr lang="en-US" u="sng" dirty="0"/>
              <a:t>reasonable suspicion </a:t>
            </a:r>
            <a:r>
              <a:rPr lang="en-US" dirty="0"/>
              <a:t>they are armed and dangerous.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u="sng" dirty="0" smtClean="0"/>
              <a:t>protective search </a:t>
            </a:r>
            <a:r>
              <a:rPr lang="en-US" dirty="0" smtClean="0"/>
              <a:t>may be performed if </a:t>
            </a:r>
            <a:r>
              <a:rPr lang="en-US" dirty="0"/>
              <a:t>police reasonably suspect the driver or any of the occupants may be dangerous and that the vehicle may contain a weapon to which an occupant may gain </a:t>
            </a:r>
            <a:r>
              <a:rPr lang="en-US" dirty="0" smtClean="0"/>
              <a:t>access</a:t>
            </a:r>
          </a:p>
          <a:p>
            <a:r>
              <a:rPr lang="en-US" dirty="0" smtClean="0"/>
              <a:t>Or may search the entire car if there is </a:t>
            </a:r>
            <a:r>
              <a:rPr lang="en-US" u="sng" dirty="0" smtClean="0"/>
              <a:t>probable cause</a:t>
            </a:r>
            <a:r>
              <a:rPr lang="en-US" dirty="0" smtClean="0"/>
              <a:t> that there </a:t>
            </a:r>
            <a:r>
              <a:rPr lang="en-US" dirty="0"/>
              <a:t>is illegal contraband in the </a:t>
            </a:r>
            <a:r>
              <a:rPr lang="en-US" dirty="0" smtClean="0"/>
              <a:t>car.</a:t>
            </a:r>
          </a:p>
          <a:p>
            <a:r>
              <a:rPr lang="en-US" sz="2400" dirty="0" smtClean="0"/>
              <a:t>Without </a:t>
            </a:r>
            <a:r>
              <a:rPr lang="en-US" sz="2400" dirty="0"/>
              <a:t>a warrant, probable cause, or the driver’s consent, police may not search the vehicle, but under the </a:t>
            </a:r>
            <a:r>
              <a:rPr lang="en-US" sz="2400" u="sng" dirty="0"/>
              <a:t>“plain view” doctrine </a:t>
            </a:r>
            <a:r>
              <a:rPr lang="en-US" sz="2400" dirty="0"/>
              <a:t>may seize and use as evidence weapons or contraband that are visible from outside the vehicle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506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Roadblocks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307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Roadblocks</a:t>
            </a:r>
            <a:endParaRPr lang="en-US" dirty="0"/>
          </a:p>
          <a:p>
            <a:pPr lvl="0"/>
            <a:r>
              <a:rPr lang="en-US" dirty="0" smtClean="0"/>
              <a:t>Police </a:t>
            </a:r>
            <a:r>
              <a:rPr lang="en-US" dirty="0"/>
              <a:t>can set up roadblocks to </a:t>
            </a:r>
            <a:r>
              <a:rPr lang="en-US" dirty="0" smtClean="0"/>
              <a:t>systematically</a:t>
            </a:r>
            <a:r>
              <a:rPr lang="en-US" dirty="0"/>
              <a:t> </a:t>
            </a:r>
            <a:r>
              <a:rPr lang="en-US" dirty="0" smtClean="0"/>
              <a:t>stop </a:t>
            </a:r>
            <a:r>
              <a:rPr lang="en-US" dirty="0"/>
              <a:t>cars </a:t>
            </a:r>
            <a:r>
              <a:rPr lang="en-US" dirty="0" smtClean="0"/>
              <a:t>with </a:t>
            </a:r>
            <a:r>
              <a:rPr lang="en-US" dirty="0"/>
              <a:t>a neutral purpose that is closely related to the particular </a:t>
            </a:r>
            <a:r>
              <a:rPr lang="en-US" dirty="0" smtClean="0"/>
              <a:t>problem that they </a:t>
            </a:r>
            <a:r>
              <a:rPr lang="en-US" dirty="0"/>
              <a:t>are trying to </a:t>
            </a:r>
            <a:r>
              <a:rPr lang="en-US" dirty="0" smtClean="0"/>
              <a:t>remedy.</a:t>
            </a:r>
          </a:p>
          <a:p>
            <a:pPr lvl="1"/>
            <a:r>
              <a:rPr lang="en-US" dirty="0" smtClean="0"/>
              <a:t>DUI checkpoints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642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Pretextual Stops (cars)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080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Pretextual Stops</a:t>
            </a:r>
            <a:endParaRPr lang="en-US" dirty="0"/>
          </a:p>
          <a:p>
            <a:pPr lvl="0"/>
            <a:r>
              <a:rPr lang="en-US" dirty="0"/>
              <a:t>Law enforcement officials may stop a vehicle</a:t>
            </a:r>
          </a:p>
          <a:p>
            <a:pPr lvl="1"/>
            <a:r>
              <a:rPr lang="en-US" dirty="0"/>
              <a:t> if they had a reasonable suspicion that the </a:t>
            </a:r>
            <a:r>
              <a:rPr lang="en-US" dirty="0" smtClean="0"/>
              <a:t>driver made </a:t>
            </a:r>
            <a:r>
              <a:rPr lang="en-US" dirty="0"/>
              <a:t>some sort of traffic error. </a:t>
            </a:r>
          </a:p>
          <a:p>
            <a:pPr lvl="0"/>
            <a:r>
              <a:rPr lang="en-US" dirty="0"/>
              <a:t>This is true even if the underlying purpose of the </a:t>
            </a:r>
            <a:r>
              <a:rPr lang="en-US" dirty="0" smtClean="0"/>
              <a:t>stop is </a:t>
            </a:r>
            <a:r>
              <a:rPr lang="en-US" dirty="0"/>
              <a:t>to investigate some other violation.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948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6) </a:t>
            </a:r>
            <a:r>
              <a:rPr lang="en-US" u="sng" dirty="0" smtClean="0"/>
              <a:t>Emergencies / Hot Pursuit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694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</a:t>
            </a:r>
            <a:r>
              <a:rPr lang="en-US" dirty="0"/>
              <a:t>that can be easily moved, destroyed or otherwise made to disappear before a warrant can be issued may be seized without a </a:t>
            </a:r>
            <a:r>
              <a:rPr lang="en-US" dirty="0" smtClean="0"/>
              <a:t>warrant.</a:t>
            </a:r>
          </a:p>
          <a:p>
            <a:r>
              <a:rPr lang="en-US" dirty="0" smtClean="0"/>
              <a:t>Therefore, no warrant is required when a </a:t>
            </a:r>
            <a:r>
              <a:rPr lang="en-US" dirty="0"/>
              <a:t>suspect enters private property while being pursued by </a:t>
            </a:r>
            <a:r>
              <a:rPr lang="en-US" dirty="0" smtClean="0"/>
              <a:t>officers, </a:t>
            </a:r>
            <a:r>
              <a:rPr lang="en-US" dirty="0"/>
              <a:t>even if the suspect is in no way connected with the property owner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418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7) Warrantless administrative searches and border searches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621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Warrantless administrative searches </a:t>
            </a:r>
            <a:endParaRPr lang="en-US" dirty="0"/>
          </a:p>
          <a:p>
            <a:pPr lvl="0"/>
            <a:r>
              <a:rPr lang="en-US" dirty="0"/>
              <a:t>May be upheld for some public safety purposes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1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u="sng" dirty="0" smtClean="0"/>
              <a:t>4</a:t>
            </a:r>
            <a:r>
              <a:rPr lang="en-US" b="1" u="sng" baseline="30000" dirty="0" smtClean="0"/>
              <a:t>th</a:t>
            </a:r>
          </a:p>
          <a:p>
            <a:pPr lvl="0">
              <a:buNone/>
            </a:pPr>
            <a:r>
              <a:rPr lang="en-US" dirty="0" smtClean="0"/>
              <a:t>Involves the prohibition against unreasonable search and seizures and the exclusionary rule.</a:t>
            </a:r>
          </a:p>
          <a:p>
            <a:pPr lvl="0"/>
            <a:r>
              <a:rPr lang="en-US" dirty="0"/>
              <a:t>The right of the people to be secure in their persons, houses, papers, and effects, against unreasonable searches and seizures, shall not be violated,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no Warrants shall issue, but upon Probable Cause, supported by Oath or affirmation, and particularly describing the place to be searched, and the persons or things to be seized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Protective Sweep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67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Police officers are allowed to conduct a sweep of the residence that they are searching to protect themselves from others in the residence, even if the object of the warrant had already been found.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this would allow police officers to check the other rooms and closets in the residence for people, it would not authorize the searching </a:t>
            </a:r>
            <a:r>
              <a:rPr lang="en-US" dirty="0" smtClean="0"/>
              <a:t>where </a:t>
            </a:r>
            <a:r>
              <a:rPr lang="en-US" dirty="0"/>
              <a:t>there is no possibility of a person hiding there.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263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Arrest Overview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86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 the Fourth Amendment, a seizure refers to the collection of evidence by law enforcement officials and to the arrest of persons.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arrest occurs when a police officer takes a person against his or her will for questioning or criminal prosecution. </a:t>
            </a:r>
            <a:endParaRPr lang="en-US" dirty="0" smtClean="0"/>
          </a:p>
          <a:p>
            <a:r>
              <a:rPr lang="en-US" dirty="0"/>
              <a:t>G</a:t>
            </a:r>
            <a:r>
              <a:rPr lang="en-US" dirty="0" smtClean="0"/>
              <a:t>enerally the </a:t>
            </a:r>
            <a:r>
              <a:rPr lang="en-US" dirty="0"/>
              <a:t>police must obtain an arrest </a:t>
            </a:r>
            <a:r>
              <a:rPr lang="en-US" dirty="0" smtClean="0"/>
              <a:t>warrant unless a person commits </a:t>
            </a:r>
            <a:r>
              <a:rPr lang="en-US" dirty="0"/>
              <a:t>a crime in the officer's presence.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an arrest is unsupported by probable cause, evidence obtained pursuant to the invalid arrest may be excluded from trial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434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What constitutes an arrest?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4882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What constitutes an arrest?</a:t>
            </a:r>
            <a:endParaRPr lang="en-US" dirty="0"/>
          </a:p>
          <a:p>
            <a:pPr lvl="0"/>
            <a:r>
              <a:rPr lang="en-US" dirty="0"/>
              <a:t>The test used </a:t>
            </a:r>
            <a:r>
              <a:rPr lang="en-US" dirty="0" smtClean="0"/>
              <a:t>is objective</a:t>
            </a:r>
            <a:r>
              <a:rPr lang="en-US" dirty="0"/>
              <a:t>, and it turns on whether a reasonable person under these circumstances would believe </a:t>
            </a:r>
            <a:r>
              <a:rPr lang="en-US" dirty="0" smtClean="0"/>
              <a:t>he </a:t>
            </a:r>
            <a:r>
              <a:rPr lang="en-US" dirty="0"/>
              <a:t>was restrained or free to go. </a:t>
            </a:r>
            <a:endParaRPr lang="en-US" dirty="0" smtClean="0"/>
          </a:p>
          <a:p>
            <a:pPr lvl="0"/>
            <a:r>
              <a:rPr lang="en-US" dirty="0" smtClean="0"/>
              <a:t>A </a:t>
            </a:r>
            <a:r>
              <a:rPr lang="en-US" dirty="0"/>
              <a:t>reasonable person is one who is not guilty of criminal conduct, overly apprehensive, or insensitive to the seriousness of the circumstances. </a:t>
            </a:r>
            <a:endParaRPr lang="en-US" dirty="0" smtClean="0"/>
          </a:p>
          <a:p>
            <a:pPr lvl="0"/>
            <a:r>
              <a:rPr lang="en-US" dirty="0" smtClean="0"/>
              <a:t>Reasonableness </a:t>
            </a:r>
            <a:r>
              <a:rPr lang="en-US" dirty="0"/>
              <a:t>is not determined in light of a defendant's subjective knowledge or fears.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01453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Arrests at home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228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/>
              <a:t>Arrests at home</a:t>
            </a:r>
            <a:endParaRPr lang="en-US" dirty="0"/>
          </a:p>
          <a:p>
            <a:r>
              <a:rPr lang="en-US" dirty="0" smtClean="0"/>
              <a:t>Need a warrant to arrest someone in his or her home, but not in public</a:t>
            </a:r>
          </a:p>
          <a:p>
            <a:pPr lvl="0"/>
            <a:r>
              <a:rPr lang="en-US" dirty="0" smtClean="0"/>
              <a:t>There </a:t>
            </a:r>
            <a:r>
              <a:rPr lang="en-US" dirty="0"/>
              <a:t>is a presumption </a:t>
            </a:r>
            <a:r>
              <a:rPr lang="en-US" dirty="0" smtClean="0"/>
              <a:t>that warrantless arrests at home are </a:t>
            </a:r>
            <a:r>
              <a:rPr lang="en-US" dirty="0"/>
              <a:t>unreasonable </a:t>
            </a:r>
          </a:p>
          <a:p>
            <a:pPr lvl="1"/>
            <a:r>
              <a:rPr lang="en-US" dirty="0"/>
              <a:t>unless exigent circumstances are present </a:t>
            </a:r>
          </a:p>
          <a:p>
            <a:pPr lvl="1"/>
            <a:r>
              <a:rPr lang="en-US" dirty="0"/>
              <a:t>or the arrestee consents.</a:t>
            </a:r>
          </a:p>
          <a:p>
            <a:pPr lvl="0"/>
            <a:r>
              <a:rPr lang="en-US" dirty="0"/>
              <a:t>May pursue into suspect’s home (hot pursuit) if probable cause exist</a:t>
            </a:r>
          </a:p>
          <a:p>
            <a:pPr lvl="1"/>
            <a:r>
              <a:rPr lang="en-US" dirty="0"/>
              <a:t>to prevent the suspect’s escape or destruction of evidence</a:t>
            </a:r>
          </a:p>
          <a:p>
            <a:pPr lvl="0"/>
            <a:r>
              <a:rPr lang="en-US" dirty="0"/>
              <a:t>Usually must announce unless it would endanger officers, escape, or destruction of evidence.</a:t>
            </a:r>
          </a:p>
          <a:p>
            <a:pPr lvl="1"/>
            <a:r>
              <a:rPr lang="en-US" dirty="0"/>
              <a:t>However failure to announce will not result in exclusion of evidence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288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Confession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58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Confession </a:t>
            </a:r>
            <a:endParaRPr lang="en-US" dirty="0"/>
          </a:p>
          <a:p>
            <a:pPr lvl="0"/>
            <a:r>
              <a:rPr lang="en-US" dirty="0"/>
              <a:t>Is the defendant's admission of guilt. </a:t>
            </a:r>
          </a:p>
          <a:p>
            <a:pPr lvl="0"/>
            <a:r>
              <a:rPr lang="en-US" dirty="0"/>
              <a:t>Confessions are protected by the Fourth, Fifth, Sixth, and 14th Amendments.</a:t>
            </a:r>
          </a:p>
          <a:p>
            <a:pPr lvl="0"/>
            <a:r>
              <a:rPr lang="en-US" dirty="0"/>
              <a:t>Confessions must be voluntary.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59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Whether a search and seizure is valid depends on 4 things: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423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Miranda Warning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60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Miranda Warning</a:t>
            </a:r>
            <a:endParaRPr lang="en-US" dirty="0"/>
          </a:p>
          <a:p>
            <a:pPr lvl="0"/>
            <a:r>
              <a:rPr lang="en-US" dirty="0" smtClean="0"/>
              <a:t>Prior to a custodial interrogation, the officer must inform the defendant of his Miranda rights.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right to remain silent</a:t>
            </a:r>
          </a:p>
          <a:p>
            <a:pPr lvl="1"/>
            <a:r>
              <a:rPr lang="en-US" dirty="0"/>
              <a:t>Anything said can be used against that individual in a court of law</a:t>
            </a:r>
          </a:p>
          <a:p>
            <a:pPr lvl="1"/>
            <a:r>
              <a:rPr lang="en-US" dirty="0"/>
              <a:t>The right to an attorney</a:t>
            </a:r>
          </a:p>
          <a:p>
            <a:pPr lvl="1"/>
            <a:r>
              <a:rPr lang="en-US" dirty="0"/>
              <a:t> If the individual cannot afford an attorney, the court will appoint 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Custodial Interrogation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62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Custodial Interrogation</a:t>
            </a:r>
            <a:endParaRPr lang="en-US" dirty="0"/>
          </a:p>
          <a:p>
            <a:pPr lvl="0"/>
            <a:r>
              <a:rPr lang="en-US" u="sng" dirty="0"/>
              <a:t>Custodial</a:t>
            </a:r>
            <a:r>
              <a:rPr lang="en-US" dirty="0"/>
              <a:t>: The defendant does not feel free </a:t>
            </a:r>
          </a:p>
          <a:p>
            <a:pPr lvl="1"/>
            <a:r>
              <a:rPr lang="en-US" dirty="0"/>
              <a:t>to terminate an encounter with the police</a:t>
            </a:r>
          </a:p>
          <a:p>
            <a:pPr lvl="0"/>
            <a:r>
              <a:rPr lang="en-US" u="sng" dirty="0"/>
              <a:t>Interrogation</a:t>
            </a:r>
            <a:r>
              <a:rPr lang="en-US" dirty="0"/>
              <a:t>: Anything said or done by the police </a:t>
            </a:r>
          </a:p>
          <a:p>
            <a:pPr lvl="1"/>
            <a:r>
              <a:rPr lang="en-US" dirty="0"/>
              <a:t>that is likely to prompt a response from a defendant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63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Termination of an interrogation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64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Termination of an interrogation</a:t>
            </a:r>
            <a:endParaRPr lang="en-US" dirty="0"/>
          </a:p>
          <a:p>
            <a:pPr lvl="0"/>
            <a:r>
              <a:rPr lang="en-US" dirty="0"/>
              <a:t>A defendant can terminate an interrogation </a:t>
            </a:r>
          </a:p>
          <a:p>
            <a:pPr lvl="1"/>
            <a:r>
              <a:rPr lang="en-US" dirty="0"/>
              <a:t>by invoking his right to remain silent </a:t>
            </a:r>
          </a:p>
          <a:p>
            <a:pPr lvl="1"/>
            <a:r>
              <a:rPr lang="en-US" dirty="0"/>
              <a:t>or his right to counsel. </a:t>
            </a:r>
          </a:p>
          <a:p>
            <a:pPr lvl="0"/>
            <a:r>
              <a:rPr lang="en-US" dirty="0"/>
              <a:t>The request for counsel must be made </a:t>
            </a:r>
            <a:r>
              <a:rPr lang="en-US" u="sng" dirty="0"/>
              <a:t>unambiguously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65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Exclusionary Rule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424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Exclusionary Rule</a:t>
            </a:r>
            <a:endParaRPr lang="en-US" dirty="0"/>
          </a:p>
          <a:p>
            <a:pPr lvl="0"/>
            <a:r>
              <a:rPr lang="en-US" dirty="0"/>
              <a:t>Evidence obtained by </a:t>
            </a:r>
            <a:r>
              <a:rPr lang="en-US" dirty="0" smtClean="0"/>
              <a:t>a violation of the defendant’s constitutional rights,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/>
              <a:t>evidence acquired directly or </a:t>
            </a:r>
            <a:r>
              <a:rPr lang="en-US" dirty="0" smtClean="0"/>
              <a:t>indirectly as </a:t>
            </a:r>
            <a:r>
              <a:rPr lang="en-US" dirty="0"/>
              <a:t>a result of the unconstitutional search or arrest (fruit of the poisonous tree) </a:t>
            </a:r>
          </a:p>
          <a:p>
            <a:pPr lvl="1"/>
            <a:r>
              <a:rPr lang="en-US" dirty="0"/>
              <a:t>is not admissible at a criminal trial as a proof of guilt.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0454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Dissipation of the taint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565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/>
              <a:t>Dissipation of the taint</a:t>
            </a:r>
            <a:endParaRPr lang="en-US" dirty="0"/>
          </a:p>
          <a:p>
            <a:pPr lvl="0"/>
            <a:r>
              <a:rPr lang="en-US" dirty="0"/>
              <a:t>If prosecution demonstrates the removal of the “taint” in the following ways:</a:t>
            </a:r>
          </a:p>
          <a:p>
            <a:pPr lvl="1"/>
            <a:r>
              <a:rPr lang="en-US" dirty="0"/>
              <a:t>Inevitable discovery </a:t>
            </a:r>
          </a:p>
          <a:p>
            <a:pPr lvl="2"/>
            <a:r>
              <a:rPr lang="en-US" dirty="0"/>
              <a:t>Would have eventually found it regardless.</a:t>
            </a:r>
          </a:p>
          <a:p>
            <a:pPr lvl="1"/>
            <a:r>
              <a:rPr lang="en-US" dirty="0"/>
              <a:t>Independent source </a:t>
            </a:r>
          </a:p>
          <a:p>
            <a:pPr lvl="2"/>
            <a:r>
              <a:rPr lang="en-US" dirty="0"/>
              <a:t>Police obtained it from an independent source</a:t>
            </a:r>
          </a:p>
          <a:p>
            <a:pPr lvl="1"/>
            <a:r>
              <a:rPr lang="en-US" dirty="0"/>
              <a:t>Confessions</a:t>
            </a:r>
          </a:p>
          <a:p>
            <a:pPr lvl="2"/>
            <a:r>
              <a:rPr lang="en-US" dirty="0"/>
              <a:t>Arising during an unconstitutional search may be admissible if there is a weak link between the evidence and the unconstitutional police conduct (D’s confession was an act of free will)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64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Whether a search and seizure is valid depends on: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There was state action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individual had a reasonable expectation of </a:t>
            </a:r>
            <a:r>
              <a:rPr lang="en-US" dirty="0" smtClean="0"/>
              <a:t>privacy</a:t>
            </a:r>
            <a:r>
              <a:rPr lang="en-US" dirty="0"/>
              <a:t> </a:t>
            </a:r>
            <a:r>
              <a:rPr lang="en-US" dirty="0" smtClean="0"/>
              <a:t>(Standing)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police officer had a valid </a:t>
            </a:r>
            <a:r>
              <a:rPr lang="en-US" dirty="0" smtClean="0"/>
              <a:t>warrant </a:t>
            </a:r>
            <a:r>
              <a:rPr lang="en-US" dirty="0"/>
              <a:t>based on probable </a:t>
            </a:r>
            <a:r>
              <a:rPr lang="en-US" dirty="0" smtClean="0"/>
              <a:t>cause</a:t>
            </a:r>
            <a:r>
              <a:rPr lang="en-US" dirty="0"/>
              <a:t> </a:t>
            </a:r>
            <a:r>
              <a:rPr lang="en-US" dirty="0" smtClean="0"/>
              <a:t>or if not,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There was a valid exception to the warrant requirement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0461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Other exclusionary exceptions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6088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Other exclusionary exceptions</a:t>
            </a:r>
            <a:endParaRPr lang="en-US" dirty="0"/>
          </a:p>
          <a:p>
            <a:pPr lvl="0"/>
            <a:r>
              <a:rPr lang="en-US" dirty="0"/>
              <a:t>May be used to impeach</a:t>
            </a:r>
          </a:p>
          <a:p>
            <a:pPr lvl="0"/>
            <a:r>
              <a:rPr lang="en-US" dirty="0"/>
              <a:t>Only applies to government action (private party searches ok)</a:t>
            </a:r>
          </a:p>
          <a:p>
            <a:pPr lvl="0"/>
            <a:r>
              <a:rPr lang="en-US" dirty="0"/>
              <a:t>Officers acted in the objectively reasonable belief </a:t>
            </a:r>
          </a:p>
          <a:p>
            <a:pPr lvl="1"/>
            <a:r>
              <a:rPr lang="en-US" dirty="0"/>
              <a:t>that their conduct is not violating the defendant’s rights</a:t>
            </a:r>
          </a:p>
          <a:p>
            <a:pPr lvl="1"/>
            <a:r>
              <a:rPr lang="en-US" dirty="0"/>
              <a:t>e.g. relied on a law and had a search warrant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1980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5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amendment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9788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u="sng" dirty="0" smtClean="0"/>
              <a:t> 5</a:t>
            </a:r>
            <a:r>
              <a:rPr lang="en-US" b="1" u="sng" baseline="30000" dirty="0" smtClean="0"/>
              <a:t>th</a:t>
            </a:r>
            <a:endParaRPr lang="en-US" b="1" u="sng" dirty="0"/>
          </a:p>
          <a:p>
            <a:pPr lvl="0"/>
            <a:r>
              <a:rPr lang="en-US" dirty="0" smtClean="0"/>
              <a:t> the bar against double jeopardy and the privilege against forced self-incrimination.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040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Double Jeopardy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9499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u="sng" dirty="0"/>
              <a:t>Double Jeopardy</a:t>
            </a:r>
            <a:endParaRPr lang="en-US" dirty="0"/>
          </a:p>
          <a:p>
            <a:pPr lvl="0"/>
            <a:r>
              <a:rPr lang="en-US" dirty="0"/>
              <a:t>A defendant cannot be tried for the same offense twice. </a:t>
            </a:r>
          </a:p>
          <a:p>
            <a:pPr lvl="0"/>
            <a:r>
              <a:rPr lang="en-US" dirty="0"/>
              <a:t>The same offense means that the elements of two crimes </a:t>
            </a:r>
          </a:p>
          <a:p>
            <a:pPr lvl="1"/>
            <a:r>
              <a:rPr lang="en-US" dirty="0"/>
              <a:t>are exactly the same. </a:t>
            </a:r>
          </a:p>
          <a:p>
            <a:pPr lvl="0"/>
            <a:r>
              <a:rPr lang="en-US" dirty="0"/>
              <a:t>Jeopardy attaches at the empanelling and swearing in of the jury.</a:t>
            </a:r>
          </a:p>
          <a:p>
            <a:pPr lvl="0"/>
            <a:r>
              <a:rPr lang="en-US" dirty="0"/>
              <a:t> Double jeopardy exceptions:</a:t>
            </a:r>
          </a:p>
          <a:p>
            <a:pPr lvl="1"/>
            <a:r>
              <a:rPr lang="en-US" dirty="0"/>
              <a:t>Hung jury</a:t>
            </a:r>
          </a:p>
          <a:p>
            <a:pPr lvl="1"/>
            <a:r>
              <a:rPr lang="en-US" dirty="0"/>
              <a:t>Trial discontinued due to manifest necessity</a:t>
            </a:r>
          </a:p>
          <a:p>
            <a:pPr lvl="1"/>
            <a:r>
              <a:rPr lang="en-US" dirty="0"/>
              <a:t>Breach of a plea bargain</a:t>
            </a:r>
          </a:p>
          <a:p>
            <a:pPr lvl="1"/>
            <a:r>
              <a:rPr lang="en-US" dirty="0"/>
              <a:t>Successful appeal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9579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Privilege against self-incrimination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050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Privilege against self-incrimination </a:t>
            </a:r>
            <a:endParaRPr lang="en-US" dirty="0"/>
          </a:p>
          <a:p>
            <a:pPr lvl="0"/>
            <a:r>
              <a:rPr lang="en-US" dirty="0"/>
              <a:t>Permits an individual to refuse to answer a question </a:t>
            </a:r>
          </a:p>
          <a:p>
            <a:pPr lvl="1"/>
            <a:r>
              <a:rPr lang="en-US" dirty="0"/>
              <a:t>when the response could lead to incrimination.</a:t>
            </a:r>
          </a:p>
          <a:p>
            <a:pPr lvl="0"/>
            <a:r>
              <a:rPr lang="en-US" dirty="0"/>
              <a:t> A criminal defendant can refuse to take the witness </a:t>
            </a:r>
            <a:r>
              <a:rPr lang="en-US" dirty="0" smtClean="0"/>
              <a:t>stand under </a:t>
            </a:r>
            <a:r>
              <a:rPr lang="en-US" dirty="0"/>
              <a:t>this privilege. </a:t>
            </a:r>
          </a:p>
          <a:p>
            <a:pPr lvl="0"/>
            <a:r>
              <a:rPr lang="en-US" dirty="0"/>
              <a:t>The privilege is only available with respect to testimonial evidence, </a:t>
            </a:r>
            <a:r>
              <a:rPr lang="en-US" dirty="0" smtClean="0"/>
              <a:t>not </a:t>
            </a:r>
            <a:r>
              <a:rPr lang="en-US" dirty="0"/>
              <a:t>physical evidence</a:t>
            </a:r>
          </a:p>
          <a:p>
            <a:pPr lvl="0"/>
            <a:r>
              <a:rPr lang="en-US" dirty="0"/>
              <a:t>Prosecution may not use this right against them, harmless error test applies if so.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2536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Two types of immunity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3300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criminal </a:t>
            </a:r>
            <a:r>
              <a:rPr lang="en-US" dirty="0"/>
              <a:t>defendant may be compelled to </a:t>
            </a:r>
            <a:r>
              <a:rPr lang="en-US" dirty="0" smtClean="0"/>
              <a:t>testify or produce </a:t>
            </a:r>
            <a:r>
              <a:rPr lang="en-US"/>
              <a:t>documents </a:t>
            </a:r>
            <a:r>
              <a:rPr lang="en-US" smtClean="0"/>
              <a:t>to a grand jury if </a:t>
            </a:r>
            <a:r>
              <a:rPr lang="en-US" dirty="0" smtClean="0"/>
              <a:t>granted immunity. </a:t>
            </a:r>
          </a:p>
          <a:p>
            <a:r>
              <a:rPr lang="en-US" dirty="0" smtClean="0"/>
              <a:t>There </a:t>
            </a:r>
            <a:r>
              <a:rPr lang="en-US" dirty="0"/>
              <a:t>are two kinds of immunity that may be </a:t>
            </a:r>
            <a:r>
              <a:rPr lang="en-US" dirty="0" smtClean="0"/>
              <a:t>granted.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broader form of immunity is "transactional immunity." Transactional immunity completely protects the witness from future prosecution for crimes related to his or her testimony. 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Use and derivative use" immunity is narrower--it prevents the prosecution only from using the witness's own testimony or any evidence derived from the testimony against the witness. </a:t>
            </a:r>
            <a:endParaRPr lang="en-US" dirty="0" smtClean="0"/>
          </a:p>
          <a:p>
            <a:pPr lvl="2"/>
            <a:r>
              <a:rPr lang="en-US" dirty="0" smtClean="0"/>
              <a:t>However</a:t>
            </a:r>
            <a:r>
              <a:rPr lang="en-US" dirty="0"/>
              <a:t>, should the prosecutor acquire evidence substantiating the supposed crime--independently of the witness's testimony--the witness may then be prosecuted for the same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Crawford's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0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 Action 4th Amendment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93679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6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amendment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0803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6</a:t>
            </a:r>
            <a:r>
              <a:rPr lang="en-US" b="1" u="sng" baseline="30000" dirty="0" smtClean="0"/>
              <a:t>th</a:t>
            </a:r>
            <a:endParaRPr lang="en-US" b="1" u="sng" dirty="0" smtClean="0"/>
          </a:p>
          <a:p>
            <a:pPr lvl="0">
              <a:buNone/>
            </a:pPr>
            <a:r>
              <a:rPr lang="en-US" dirty="0" smtClean="0"/>
              <a:t>The rights to :</a:t>
            </a:r>
          </a:p>
          <a:p>
            <a:r>
              <a:rPr lang="en-US" dirty="0" smtClean="0"/>
              <a:t>a speedy and public trial, </a:t>
            </a:r>
            <a:endParaRPr lang="en-US" dirty="0"/>
          </a:p>
          <a:p>
            <a:r>
              <a:rPr lang="en-US" dirty="0" smtClean="0"/>
              <a:t>to a jury trial, </a:t>
            </a:r>
          </a:p>
          <a:p>
            <a:r>
              <a:rPr lang="en-US" dirty="0" smtClean="0"/>
              <a:t>to confrontation,</a:t>
            </a:r>
          </a:p>
          <a:p>
            <a:r>
              <a:rPr lang="en-US" dirty="0" smtClean="0"/>
              <a:t>compulsory process to obtain witnesses, and </a:t>
            </a:r>
          </a:p>
          <a:p>
            <a:r>
              <a:rPr lang="en-US" dirty="0" smtClean="0"/>
              <a:t>to counsel in felony and some misdemeanor cases.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3233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6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amendment right to counsel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0999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u="sng" dirty="0"/>
              <a:t>6</a:t>
            </a:r>
            <a:r>
              <a:rPr lang="en-US" b="1" u="sng" baseline="30000" dirty="0"/>
              <a:t>th</a:t>
            </a:r>
            <a:r>
              <a:rPr lang="en-US" b="1" u="sng" dirty="0"/>
              <a:t> amendment right to counsel </a:t>
            </a:r>
            <a:endParaRPr lang="en-US" dirty="0"/>
          </a:p>
          <a:p>
            <a:pPr lvl="0"/>
            <a:r>
              <a:rPr lang="en-US" dirty="0"/>
              <a:t>Applies to all criminal proceedings </a:t>
            </a:r>
            <a:r>
              <a:rPr lang="en-US" u="sng" dirty="0" smtClean="0"/>
              <a:t>after</a:t>
            </a:r>
            <a:r>
              <a:rPr lang="en-US" dirty="0" smtClean="0"/>
              <a:t> </a:t>
            </a:r>
            <a:r>
              <a:rPr lang="en-US" dirty="0"/>
              <a:t>judicial proceedings have </a:t>
            </a:r>
            <a:r>
              <a:rPr lang="en-US" dirty="0" smtClean="0"/>
              <a:t>commenced and the </a:t>
            </a:r>
            <a:r>
              <a:rPr lang="en-US" dirty="0"/>
              <a:t>request for counsel must be made unambiguously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smtClean="0"/>
              <a:t>Violated </a:t>
            </a:r>
            <a:r>
              <a:rPr lang="en-US" dirty="0"/>
              <a:t>when the prosecutor uses, as evidence, statements made by the defendant which it had deliberately elicited from him after he had been indicted and in the absence of his counsel</a:t>
            </a:r>
          </a:p>
          <a:p>
            <a:r>
              <a:rPr lang="en-US" dirty="0"/>
              <a:t>This protection is offense specific, </a:t>
            </a:r>
          </a:p>
          <a:p>
            <a:pPr lvl="1"/>
            <a:r>
              <a:rPr lang="en-US" dirty="0"/>
              <a:t>meaning that even while judicial proceedings are going on for one set of allegations, the defendant may be questioned about other offense without his counsel present.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080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Right to counsel applies in these situations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6270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u="sng" dirty="0"/>
              <a:t>Right to counsel applies in these situations</a:t>
            </a:r>
            <a:endParaRPr lang="en-US" dirty="0"/>
          </a:p>
          <a:p>
            <a:pPr lvl="0"/>
            <a:r>
              <a:rPr lang="en-US" dirty="0"/>
              <a:t>Custodial police interrogation </a:t>
            </a:r>
          </a:p>
          <a:p>
            <a:pPr lvl="0"/>
            <a:r>
              <a:rPr lang="en-US" dirty="0"/>
              <a:t>Post-indictment interrogation</a:t>
            </a:r>
          </a:p>
          <a:p>
            <a:pPr lvl="0"/>
            <a:r>
              <a:rPr lang="en-US" dirty="0"/>
              <a:t>Preliminary probable cause hearings</a:t>
            </a:r>
          </a:p>
          <a:p>
            <a:pPr lvl="0"/>
            <a:r>
              <a:rPr lang="en-US" dirty="0"/>
              <a:t>Arraignment</a:t>
            </a:r>
          </a:p>
          <a:p>
            <a:pPr lvl="0"/>
            <a:r>
              <a:rPr lang="en-US" dirty="0"/>
              <a:t>Post-charge line-up</a:t>
            </a:r>
          </a:p>
          <a:p>
            <a:pPr lvl="0"/>
            <a:r>
              <a:rPr lang="en-US" dirty="0"/>
              <a:t>Guilty plea or sentencing</a:t>
            </a:r>
          </a:p>
          <a:p>
            <a:pPr lvl="0"/>
            <a:r>
              <a:rPr lang="en-US" dirty="0"/>
              <a:t>Felony trials</a:t>
            </a:r>
          </a:p>
          <a:p>
            <a:pPr lvl="0"/>
            <a:r>
              <a:rPr lang="en-US" dirty="0"/>
              <a:t>Misdemeanor trials when imprisonment is actually imposed</a:t>
            </a:r>
          </a:p>
          <a:p>
            <a:pPr lvl="0"/>
            <a:r>
              <a:rPr lang="en-US" dirty="0"/>
              <a:t>Appeals as a matter of </a:t>
            </a:r>
            <a:r>
              <a:rPr lang="en-US" dirty="0" smtClean="0"/>
              <a:t>right</a:t>
            </a:r>
          </a:p>
          <a:p>
            <a:pPr marL="0" lvl="0" indent="0">
              <a:buNone/>
            </a:pPr>
            <a:r>
              <a:rPr lang="en-US" u="sng" dirty="0" smtClean="0"/>
              <a:t>Does </a:t>
            </a:r>
            <a:r>
              <a:rPr lang="en-US" u="sng" dirty="0"/>
              <a:t>not </a:t>
            </a:r>
            <a:r>
              <a:rPr lang="en-US" u="sng" dirty="0" smtClean="0"/>
              <a:t>apply to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fingerprinting</a:t>
            </a:r>
            <a:r>
              <a:rPr lang="en-US" dirty="0"/>
              <a:t>, handwriting samples or other physical evidence.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926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Defendants have limited rights with respect to grand jury proceedings: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979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/>
              <a:t>Defendants have limited rights with respect to grand jury proceedings:</a:t>
            </a:r>
            <a:endParaRPr lang="en-US" dirty="0"/>
          </a:p>
          <a:p>
            <a:pPr lvl="0"/>
            <a:r>
              <a:rPr lang="en-US" dirty="0"/>
              <a:t>A proceeding may be conducted without the defendant's knowledge</a:t>
            </a:r>
          </a:p>
          <a:p>
            <a:pPr lvl="0"/>
            <a:r>
              <a:rPr lang="en-US" dirty="0"/>
              <a:t>The defendant has no right to be present at the proceeding</a:t>
            </a:r>
          </a:p>
          <a:p>
            <a:pPr lvl="0"/>
            <a:r>
              <a:rPr lang="en-US" dirty="0"/>
              <a:t>The defendant does not have a right to counsel</a:t>
            </a:r>
          </a:p>
          <a:p>
            <a:pPr lvl="0"/>
            <a:r>
              <a:rPr lang="en-US" dirty="0"/>
              <a:t>Miranda warnings are not required</a:t>
            </a:r>
          </a:p>
          <a:p>
            <a:pPr lvl="0"/>
            <a:r>
              <a:rPr lang="en-US" dirty="0"/>
              <a:t>E</a:t>
            </a:r>
            <a:r>
              <a:rPr lang="en-US" dirty="0" smtClean="0"/>
              <a:t>ntitled </a:t>
            </a:r>
            <a:r>
              <a:rPr lang="en-US" dirty="0"/>
              <a:t>to consider hearsay and is not limited by the exclusionary rule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0383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Right to a speedy trial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8110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Right to a speedy trial </a:t>
            </a:r>
            <a:endParaRPr lang="en-US" dirty="0"/>
          </a:p>
          <a:p>
            <a:pPr lvl="0"/>
            <a:r>
              <a:rPr lang="en-US" dirty="0"/>
              <a:t>A totality of the circumstances test is used, considering:</a:t>
            </a:r>
          </a:p>
          <a:p>
            <a:pPr lvl="1"/>
            <a:r>
              <a:rPr lang="en-US" dirty="0"/>
              <a:t> The length of delay</a:t>
            </a:r>
          </a:p>
          <a:p>
            <a:pPr lvl="1"/>
            <a:r>
              <a:rPr lang="en-US" dirty="0"/>
              <a:t>The reason for delay</a:t>
            </a:r>
          </a:p>
          <a:p>
            <a:pPr lvl="1"/>
            <a:r>
              <a:rPr lang="en-US" dirty="0"/>
              <a:t>Whether defendant demanded a speedy trial</a:t>
            </a:r>
          </a:p>
          <a:p>
            <a:pPr lvl="1"/>
            <a:r>
              <a:rPr lang="en-US" dirty="0"/>
              <a:t>Any resulting prejudice</a:t>
            </a:r>
          </a:p>
          <a:p>
            <a:pPr lvl="0"/>
            <a:r>
              <a:rPr lang="en-US" dirty="0"/>
              <a:t>The right attaches when a defendant is arrested or charged with a crime.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36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Action 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safeguards enumerated by the Fourth Amendment only apply against State </a:t>
            </a:r>
            <a:r>
              <a:rPr lang="en-US" dirty="0" smtClean="0"/>
              <a:t>Action </a:t>
            </a:r>
            <a:r>
              <a:rPr lang="en-US" dirty="0"/>
              <a:t>or at the direction of a governmental official. </a:t>
            </a:r>
            <a:endParaRPr lang="en-US" dirty="0" smtClean="0"/>
          </a:p>
          <a:p>
            <a:r>
              <a:rPr lang="en-US" dirty="0" smtClean="0"/>
              <a:t>Does not apply to private investigators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30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Prosecutorial duty to disclose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73074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Prosecutorial duty to disclose</a:t>
            </a:r>
            <a:endParaRPr lang="en-US" dirty="0"/>
          </a:p>
          <a:p>
            <a:pPr lvl="0"/>
            <a:r>
              <a:rPr lang="en-US" dirty="0"/>
              <a:t>A prosecutor must disclose any exculpatory evidence against a defendant.</a:t>
            </a:r>
          </a:p>
          <a:p>
            <a:pPr lvl="0"/>
            <a:r>
              <a:rPr lang="en-US" dirty="0"/>
              <a:t>Failure to do so is a violation of due process </a:t>
            </a:r>
          </a:p>
          <a:p>
            <a:pPr lvl="1"/>
            <a:r>
              <a:rPr lang="en-US" dirty="0"/>
              <a:t>and can be the basis for reversing a conviction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36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Insanity defense versus incompetency to stand trial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921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Insanity defense versus incompetency to stand trial</a:t>
            </a:r>
            <a:endParaRPr lang="en-US" dirty="0"/>
          </a:p>
          <a:p>
            <a:pPr lvl="0"/>
            <a:r>
              <a:rPr lang="en-US" u="sng" dirty="0"/>
              <a:t>Insanity</a:t>
            </a:r>
            <a:r>
              <a:rPr lang="en-US" dirty="0"/>
              <a:t>: Mental defect at the time the crime was committed</a:t>
            </a:r>
          </a:p>
          <a:p>
            <a:pPr lvl="0"/>
            <a:r>
              <a:rPr lang="en-US" dirty="0"/>
              <a:t> </a:t>
            </a:r>
            <a:r>
              <a:rPr lang="en-US" u="sng" dirty="0"/>
              <a:t>Incompetency</a:t>
            </a:r>
            <a:r>
              <a:rPr lang="en-US" dirty="0"/>
              <a:t>: Mental defect at the time of trial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8960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Biased Judge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4728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Biased Judge</a:t>
            </a:r>
            <a:endParaRPr lang="en-US" dirty="0"/>
          </a:p>
          <a:p>
            <a:pPr lvl="0"/>
            <a:r>
              <a:rPr lang="en-US" dirty="0"/>
              <a:t>The judge must have a financial stake in the outcome of the case </a:t>
            </a:r>
          </a:p>
          <a:p>
            <a:pPr lvl="1"/>
            <a:r>
              <a:rPr lang="en-US" dirty="0"/>
              <a:t>or exhibit actual malice towards the defendant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2439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Effective Assistance of counsel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431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Effective Assistance of counsel</a:t>
            </a:r>
            <a:endParaRPr lang="en-US" dirty="0"/>
          </a:p>
          <a:p>
            <a:pPr lvl="0"/>
            <a:r>
              <a:rPr lang="en-US" dirty="0"/>
              <a:t>The Sixth Amendment guarantees effective assistance of counsel.</a:t>
            </a:r>
          </a:p>
          <a:p>
            <a:pPr lvl="0"/>
            <a:r>
              <a:rPr lang="en-US" dirty="0"/>
              <a:t> Effective assistance is presumed unless counsel was deficient</a:t>
            </a:r>
          </a:p>
          <a:p>
            <a:pPr lvl="1"/>
            <a:r>
              <a:rPr lang="en-US" dirty="0"/>
              <a:t> in its performance</a:t>
            </a:r>
          </a:p>
          <a:p>
            <a:pPr lvl="1"/>
            <a:r>
              <a:rPr lang="en-US" dirty="0"/>
              <a:t> </a:t>
            </a:r>
            <a:r>
              <a:rPr lang="en-US" u="sng" dirty="0"/>
              <a:t>and</a:t>
            </a:r>
            <a:r>
              <a:rPr lang="en-US" dirty="0"/>
              <a:t>, but for the deficiency, the result of the proceeding </a:t>
            </a:r>
          </a:p>
          <a:p>
            <a:pPr lvl="1"/>
            <a:r>
              <a:rPr lang="en-US" dirty="0"/>
              <a:t>would be different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88296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Right to confront witness</a:t>
            </a:r>
            <a:br>
              <a:rPr lang="en-US" b="1" u="sng" dirty="0" smtClean="0"/>
            </a:br>
            <a:r>
              <a:rPr lang="en-US" b="1" u="sng" dirty="0" smtClean="0"/>
              <a:t>6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Amendment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4251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/>
              <a:t>Right to confront witness</a:t>
            </a:r>
            <a:endParaRPr lang="en-US" dirty="0"/>
          </a:p>
          <a:p>
            <a:pPr lvl="0"/>
            <a:r>
              <a:rPr lang="en-US" dirty="0"/>
              <a:t>A defendant in a criminal prosecution has the right </a:t>
            </a:r>
          </a:p>
          <a:p>
            <a:pPr lvl="1"/>
            <a:r>
              <a:rPr lang="en-US" dirty="0"/>
              <a:t>to confront an adverse witness;</a:t>
            </a:r>
          </a:p>
          <a:p>
            <a:pPr lvl="1"/>
            <a:r>
              <a:rPr lang="en-US" dirty="0"/>
              <a:t> however this right can be impinged for an important public purpose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4EC3-2CFB-4CB9-86A6-6DEFE52358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Crawford's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0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3334</Words>
  <Application>Microsoft Office PowerPoint</Application>
  <PresentationFormat>On-screen Show (4:3)</PresentationFormat>
  <Paragraphs>522</Paragraphs>
  <Slides>105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6" baseType="lpstr">
      <vt:lpstr>Office Theme</vt:lpstr>
      <vt:lpstr>Criminal Procedure</vt:lpstr>
      <vt:lpstr>Selective incorporation </vt:lpstr>
      <vt:lpstr>PowerPoint Presentation</vt:lpstr>
      <vt:lpstr> 4th amendment</vt:lpstr>
      <vt:lpstr>PowerPoint Presentation</vt:lpstr>
      <vt:lpstr>Whether a search and seizure is valid depends on 4 things: </vt:lpstr>
      <vt:lpstr>PowerPoint Presentation</vt:lpstr>
      <vt:lpstr>State Action 4th Amendment</vt:lpstr>
      <vt:lpstr>State Action 4th Amendment</vt:lpstr>
      <vt:lpstr>Standing and Expectation of Privacy</vt:lpstr>
      <vt:lpstr>PowerPoint Presentation</vt:lpstr>
      <vt:lpstr>Items held out to the public (Expectation of privacy) </vt:lpstr>
      <vt:lpstr>PowerPoint Presentation</vt:lpstr>
      <vt:lpstr>Open-fields doctrine (Expectation of privacy)</vt:lpstr>
      <vt:lpstr>open-fields doctrine</vt:lpstr>
      <vt:lpstr>House Guests and Passengers in Cars (Expectation of privacy)</vt:lpstr>
      <vt:lpstr>PowerPoint Presentation</vt:lpstr>
      <vt:lpstr>Probable cause and Reasonable Suspicion overview</vt:lpstr>
      <vt:lpstr>Probable cause and Reasonable Suspicion </vt:lpstr>
      <vt:lpstr>Probable Cause</vt:lpstr>
      <vt:lpstr>Probable Cause</vt:lpstr>
      <vt:lpstr>Reasonable Suspicion</vt:lpstr>
      <vt:lpstr>Reasonable Suspicion</vt:lpstr>
      <vt:lpstr>Warrant Requirement</vt:lpstr>
      <vt:lpstr>Warrant Requirement</vt:lpstr>
      <vt:lpstr>There are six major exceptions to the warrant requirement</vt:lpstr>
      <vt:lpstr>PowerPoint Presentation</vt:lpstr>
      <vt:lpstr>1) Search incident to lawful arrest</vt:lpstr>
      <vt:lpstr>1) Search incident to lawful arrest</vt:lpstr>
      <vt:lpstr>2) Plain View </vt:lpstr>
      <vt:lpstr>PowerPoint Presentation</vt:lpstr>
      <vt:lpstr>3) consent</vt:lpstr>
      <vt:lpstr>Consent</vt:lpstr>
      <vt:lpstr>4) Stop and Frisk</vt:lpstr>
      <vt:lpstr>PowerPoint Presentation</vt:lpstr>
      <vt:lpstr>Plain Feel doctrine</vt:lpstr>
      <vt:lpstr>PowerPoint Presentation</vt:lpstr>
      <vt:lpstr>5) Automobile Exception</vt:lpstr>
      <vt:lpstr>PowerPoint Presentation</vt:lpstr>
      <vt:lpstr>Other permissible automobile or passenger searches</vt:lpstr>
      <vt:lpstr>PowerPoint Presentation</vt:lpstr>
      <vt:lpstr>Roadblocks </vt:lpstr>
      <vt:lpstr>PowerPoint Presentation</vt:lpstr>
      <vt:lpstr>Pretextual Stops (cars) </vt:lpstr>
      <vt:lpstr>PowerPoint Presentation</vt:lpstr>
      <vt:lpstr>6) Emergencies / Hot Pursuit</vt:lpstr>
      <vt:lpstr>PowerPoint Presentation</vt:lpstr>
      <vt:lpstr>7) Warrantless administrative searches and border searches </vt:lpstr>
      <vt:lpstr>PowerPoint Presentation</vt:lpstr>
      <vt:lpstr>Protective Sweep</vt:lpstr>
      <vt:lpstr>PowerPoint Presentation</vt:lpstr>
      <vt:lpstr>Arrest Overview</vt:lpstr>
      <vt:lpstr>PowerPoint Presentation</vt:lpstr>
      <vt:lpstr>What constitutes an arrest? </vt:lpstr>
      <vt:lpstr>PowerPoint Presentation</vt:lpstr>
      <vt:lpstr>Arrests at home </vt:lpstr>
      <vt:lpstr>PowerPoint Presentation</vt:lpstr>
      <vt:lpstr>Confession  </vt:lpstr>
      <vt:lpstr>PowerPoint Presentation</vt:lpstr>
      <vt:lpstr>Miranda Warning </vt:lpstr>
      <vt:lpstr>PowerPoint Presentation</vt:lpstr>
      <vt:lpstr>Custodial Interrogation </vt:lpstr>
      <vt:lpstr>PowerPoint Presentation</vt:lpstr>
      <vt:lpstr>Termination of an interrogation </vt:lpstr>
      <vt:lpstr>PowerPoint Presentation</vt:lpstr>
      <vt:lpstr>Exclusionary Rule </vt:lpstr>
      <vt:lpstr>PowerPoint Presentation</vt:lpstr>
      <vt:lpstr>Dissipation of the taint </vt:lpstr>
      <vt:lpstr>PowerPoint Presentation</vt:lpstr>
      <vt:lpstr>Other exclusionary exceptions </vt:lpstr>
      <vt:lpstr>PowerPoint Presentation</vt:lpstr>
      <vt:lpstr>5th amendment</vt:lpstr>
      <vt:lpstr>PowerPoint Presentation</vt:lpstr>
      <vt:lpstr>Double Jeopardy </vt:lpstr>
      <vt:lpstr>PowerPoint Presentation</vt:lpstr>
      <vt:lpstr>Privilege against self-incrimination  </vt:lpstr>
      <vt:lpstr>PowerPoint Presentation</vt:lpstr>
      <vt:lpstr>Two types of immunity</vt:lpstr>
      <vt:lpstr>PowerPoint Presentation</vt:lpstr>
      <vt:lpstr>6th amendment</vt:lpstr>
      <vt:lpstr>PowerPoint Presentation</vt:lpstr>
      <vt:lpstr>6th amendment right to counsel  </vt:lpstr>
      <vt:lpstr>PowerPoint Presentation</vt:lpstr>
      <vt:lpstr>Right to counsel applies in these situations </vt:lpstr>
      <vt:lpstr>PowerPoint Presentation</vt:lpstr>
      <vt:lpstr>Defendants have limited rights with respect to grand jury proceedings: </vt:lpstr>
      <vt:lpstr>PowerPoint Presentation</vt:lpstr>
      <vt:lpstr>Right to a speedy trial  </vt:lpstr>
      <vt:lpstr>PowerPoint Presentation</vt:lpstr>
      <vt:lpstr>Prosecutorial duty to disclose </vt:lpstr>
      <vt:lpstr>PowerPoint Presentation</vt:lpstr>
      <vt:lpstr>Insanity defense versus incompetency to stand trial </vt:lpstr>
      <vt:lpstr>PowerPoint Presentation</vt:lpstr>
      <vt:lpstr>Biased Judge </vt:lpstr>
      <vt:lpstr>PowerPoint Presentation</vt:lpstr>
      <vt:lpstr>Effective Assistance of counsel </vt:lpstr>
      <vt:lpstr>PowerPoint Presentation</vt:lpstr>
      <vt:lpstr>Right to confront witness 6th Amendment </vt:lpstr>
      <vt:lpstr>PowerPoint Presentation</vt:lpstr>
      <vt:lpstr>Plea bargain </vt:lpstr>
      <vt:lpstr>PowerPoint Presentation</vt:lpstr>
      <vt:lpstr>Right of a juvenile defendant </vt:lpstr>
      <vt:lpstr>PowerPoint Presentation</vt:lpstr>
      <vt:lpstr>8th amendment  Prohibition against cruel and unusual punishment 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Procedure</dc:title>
  <dc:creator>kris</dc:creator>
  <cp:lastModifiedBy>Kris</cp:lastModifiedBy>
  <cp:revision>43</cp:revision>
  <dcterms:created xsi:type="dcterms:W3CDTF">2012-12-12T20:59:07Z</dcterms:created>
  <dcterms:modified xsi:type="dcterms:W3CDTF">2014-01-21T19:19:08Z</dcterms:modified>
</cp:coreProperties>
</file>