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9"/>
  </p:notesMasterIdLst>
  <p:sldIdLst>
    <p:sldId id="366" r:id="rId2"/>
    <p:sldId id="377" r:id="rId3"/>
    <p:sldId id="378" r:id="rId4"/>
    <p:sldId id="379" r:id="rId5"/>
    <p:sldId id="380" r:id="rId6"/>
    <p:sldId id="375" r:id="rId7"/>
    <p:sldId id="37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369" r:id="rId25"/>
    <p:sldId id="370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367" r:id="rId43"/>
    <p:sldId id="368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8" r:id="rId69"/>
    <p:sldId id="319" r:id="rId70"/>
    <p:sldId id="320" r:id="rId71"/>
    <p:sldId id="321" r:id="rId72"/>
    <p:sldId id="389" r:id="rId73"/>
    <p:sldId id="390" r:id="rId74"/>
    <p:sldId id="371" r:id="rId75"/>
    <p:sldId id="372" r:id="rId76"/>
    <p:sldId id="324" r:id="rId77"/>
    <p:sldId id="325" r:id="rId78"/>
    <p:sldId id="383" r:id="rId79"/>
    <p:sldId id="384" r:id="rId80"/>
    <p:sldId id="385" r:id="rId81"/>
    <p:sldId id="386" r:id="rId82"/>
    <p:sldId id="381" r:id="rId83"/>
    <p:sldId id="382" r:id="rId84"/>
    <p:sldId id="326" r:id="rId85"/>
    <p:sldId id="327" r:id="rId86"/>
    <p:sldId id="328" r:id="rId87"/>
    <p:sldId id="329" r:id="rId88"/>
    <p:sldId id="373" r:id="rId89"/>
    <p:sldId id="374" r:id="rId90"/>
    <p:sldId id="330" r:id="rId91"/>
    <p:sldId id="331" r:id="rId92"/>
    <p:sldId id="332" r:id="rId93"/>
    <p:sldId id="333" r:id="rId94"/>
    <p:sldId id="334" r:id="rId95"/>
    <p:sldId id="335" r:id="rId96"/>
    <p:sldId id="336" r:id="rId97"/>
    <p:sldId id="337" r:id="rId98"/>
    <p:sldId id="338" r:id="rId99"/>
    <p:sldId id="339" r:id="rId100"/>
    <p:sldId id="340" r:id="rId101"/>
    <p:sldId id="341" r:id="rId102"/>
    <p:sldId id="342" r:id="rId103"/>
    <p:sldId id="343" r:id="rId104"/>
    <p:sldId id="344" r:id="rId105"/>
    <p:sldId id="345" r:id="rId106"/>
    <p:sldId id="346" r:id="rId107"/>
    <p:sldId id="347" r:id="rId108"/>
    <p:sldId id="348" r:id="rId109"/>
    <p:sldId id="349" r:id="rId110"/>
    <p:sldId id="350" r:id="rId111"/>
    <p:sldId id="351" r:id="rId112"/>
    <p:sldId id="387" r:id="rId113"/>
    <p:sldId id="388" r:id="rId114"/>
    <p:sldId id="352" r:id="rId115"/>
    <p:sldId id="353" r:id="rId116"/>
    <p:sldId id="354" r:id="rId117"/>
    <p:sldId id="355" r:id="rId118"/>
    <p:sldId id="356" r:id="rId119"/>
    <p:sldId id="357" r:id="rId120"/>
    <p:sldId id="358" r:id="rId121"/>
    <p:sldId id="359" r:id="rId122"/>
    <p:sldId id="360" r:id="rId123"/>
    <p:sldId id="361" r:id="rId124"/>
    <p:sldId id="362" r:id="rId125"/>
    <p:sldId id="363" r:id="rId126"/>
    <p:sldId id="364" r:id="rId127"/>
    <p:sldId id="365" r:id="rId1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61232-CB50-4037-A01B-D01437EBB7F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6CBB7-1869-486E-8475-D06151DFA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7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CC9D-BC6F-409E-8F57-D6985A9620EF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D3C1-D74B-40F9-9523-99787B382E5A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F5A6-9000-4E81-8257-A24E1321A05E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ACFE-9399-49FD-B826-60278739E639}" type="datetime1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1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ACFE-9399-49FD-B826-60278739E639}" type="datetime1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228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B51C-A10B-4AAA-8501-9436A9F6DFD8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7D4F-76C4-4FC4-B9B0-97EED4444CF4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18E8-6743-4765-9A15-B20F07748107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0EF6-BBB5-447C-8AEF-1B6092041C61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9B8D-8C33-4B33-88D4-15CA8E5C8C1E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F617-57CD-43C9-96A7-FF9416F686AD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C6B7A-6D22-46E5-A618-DEE6F4C45C1C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864-B1E6-49F8-A8E6-E0D5D7B94DBE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A728-F49C-4329-A2C6-2D3B26D748D4}" type="datetime1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E70A-E3E4-4186-9989-8F28FAAF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Criminal Law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First degree murder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Intoxication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Intoxication</a:t>
            </a:r>
            <a:endParaRPr lang="en-US" dirty="0"/>
          </a:p>
          <a:p>
            <a:pPr lvl="0"/>
            <a:r>
              <a:rPr lang="en-US" dirty="0"/>
              <a:t>Voluntary: </a:t>
            </a:r>
          </a:p>
          <a:p>
            <a:pPr lvl="1"/>
            <a:r>
              <a:rPr lang="en-US" dirty="0"/>
              <a:t>only if it negates the mental state necessary for the crime</a:t>
            </a:r>
          </a:p>
          <a:p>
            <a:pPr lvl="0"/>
            <a:r>
              <a:rPr lang="en-US" dirty="0"/>
              <a:t>Involuntary: </a:t>
            </a:r>
          </a:p>
          <a:p>
            <a:pPr lvl="1"/>
            <a:r>
              <a:rPr lang="en-US" dirty="0"/>
              <a:t>same as insanity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Actus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 smtClean="0"/>
              <a:t>Actus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reas</a:t>
            </a:r>
            <a:endParaRPr lang="en-US" dirty="0" smtClean="0"/>
          </a:p>
          <a:p>
            <a:r>
              <a:rPr lang="en-US" dirty="0"/>
              <a:t>Must be concurrence between the act and the mens 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Duress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Duress</a:t>
            </a:r>
            <a:endParaRPr lang="en-US" dirty="0"/>
          </a:p>
          <a:p>
            <a:pPr lvl="0"/>
            <a:r>
              <a:rPr lang="en-US" dirty="0"/>
              <a:t>Committed a crime due to wrongful threats of bodily harm </a:t>
            </a:r>
          </a:p>
          <a:p>
            <a:pPr lvl="1"/>
            <a:r>
              <a:rPr lang="en-US" dirty="0"/>
              <a:t>or death either to oneself or another. </a:t>
            </a:r>
          </a:p>
          <a:p>
            <a:r>
              <a:rPr lang="en-US" dirty="0"/>
              <a:t>No defense to murder.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Necessity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Necessity</a:t>
            </a:r>
            <a:endParaRPr lang="en-US" dirty="0" smtClean="0"/>
          </a:p>
          <a:p>
            <a:r>
              <a:rPr lang="en-US" dirty="0"/>
              <a:t>Believed no more better alternatives were present (lesser of two evils)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Entrapment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Entrapment</a:t>
            </a:r>
            <a:endParaRPr lang="en-US" dirty="0"/>
          </a:p>
          <a:p>
            <a:pPr lvl="0"/>
            <a:r>
              <a:rPr lang="en-US" dirty="0"/>
              <a:t>A person may have a defense of entrapment </a:t>
            </a:r>
          </a:p>
          <a:p>
            <a:pPr lvl="1"/>
            <a:r>
              <a:rPr lang="en-US" dirty="0"/>
              <a:t>if the police’s conduct would induce a reasonable person to commit a crime </a:t>
            </a:r>
          </a:p>
          <a:p>
            <a:pPr lvl="1"/>
            <a:r>
              <a:rPr lang="en-US" dirty="0"/>
              <a:t>that they were not predisposed to 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Entrapment </a:t>
            </a:r>
            <a:r>
              <a:rPr lang="en-US" dirty="0"/>
              <a:t>is an affirmative defense, and the state is permitted to shift the burden of proof of an affirmative defense to the defendant without violating due </a:t>
            </a:r>
            <a:r>
              <a:rPr lang="en-US" dirty="0" smtClean="0"/>
              <a:t>process (D has to prove </a:t>
            </a:r>
            <a:r>
              <a:rPr lang="en-US" smtClean="0"/>
              <a:t>by a preponderance of evidence)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First degree murder</a:t>
            </a:r>
            <a:endParaRPr lang="en-US" dirty="0" smtClean="0"/>
          </a:p>
          <a:p>
            <a:r>
              <a:rPr lang="en-US" dirty="0"/>
              <a:t>All murder that is willful, deliberate and </a:t>
            </a:r>
            <a:r>
              <a:rPr lang="en-US" dirty="0" smtClean="0"/>
              <a:t>premeditated</a:t>
            </a:r>
          </a:p>
          <a:p>
            <a:pPr lvl="1"/>
            <a:r>
              <a:rPr lang="en-US" dirty="0"/>
              <a:t>Deliberation</a:t>
            </a:r>
            <a:r>
              <a:rPr lang="en-US" dirty="0" smtClean="0"/>
              <a:t>: done </a:t>
            </a:r>
            <a:r>
              <a:rPr lang="en-US" dirty="0"/>
              <a:t>consciously and intentionally</a:t>
            </a:r>
            <a:endParaRPr lang="en-US" dirty="0" smtClean="0"/>
          </a:p>
          <a:p>
            <a:pPr lvl="1"/>
            <a:r>
              <a:rPr lang="en-US" dirty="0"/>
              <a:t>Premeditation</a:t>
            </a:r>
            <a:r>
              <a:rPr lang="en-US" dirty="0" smtClean="0"/>
              <a:t>: the </a:t>
            </a:r>
            <a:r>
              <a:rPr lang="en-US" dirty="0"/>
              <a:t>action of planning something </a:t>
            </a:r>
            <a:r>
              <a:rPr lang="en-US" dirty="0" smtClean="0"/>
              <a:t>beforehand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Self defense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Self defense</a:t>
            </a:r>
            <a:endParaRPr lang="en-US" dirty="0"/>
          </a:p>
          <a:p>
            <a:pPr lvl="0"/>
            <a:r>
              <a:rPr lang="en-US" dirty="0" smtClean="0"/>
              <a:t>The defendant must show that he reasonably believed that:</a:t>
            </a:r>
          </a:p>
          <a:p>
            <a:pPr lvl="1"/>
            <a:r>
              <a:rPr lang="en-US" dirty="0" smtClean="0"/>
              <a:t>It was necessary to defend himself against immediate and unlawful physical harm and that the defensive force used was reasonable.</a:t>
            </a:r>
          </a:p>
          <a:p>
            <a:pPr marL="0" indent="0">
              <a:buNone/>
            </a:pPr>
            <a:r>
              <a:rPr lang="en-US" u="sng" dirty="0" smtClean="0"/>
              <a:t>Deadly Force</a:t>
            </a:r>
          </a:p>
          <a:p>
            <a:r>
              <a:rPr lang="en-US" dirty="0" smtClean="0"/>
              <a:t>Death or serious bodily injury was imminent and deadly force was necessary to prevent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Protection of Dwelling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766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 deadly force could be used if reasonably appeared necessary to prevent  forcible entry and warning was given.</a:t>
            </a:r>
          </a:p>
          <a:p>
            <a:r>
              <a:rPr lang="en-US" dirty="0" smtClean="0"/>
              <a:t>Modernly, most courts hold that the defendant must show that he believed that the intruder is attempting to commit a felony or harm someone in the dwelling..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6789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Defense of 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Defense of others</a:t>
            </a:r>
            <a:endParaRPr lang="en-US" dirty="0"/>
          </a:p>
          <a:p>
            <a:pPr lvl="0"/>
            <a:r>
              <a:rPr lang="en-US" dirty="0"/>
              <a:t>May use reasonable force to defend others </a:t>
            </a:r>
          </a:p>
          <a:p>
            <a:pPr lvl="1"/>
            <a:r>
              <a:rPr lang="en-US" dirty="0"/>
              <a:t>as long as defendant reasonably believed the person assisted </a:t>
            </a:r>
          </a:p>
          <a:p>
            <a:pPr lvl="1"/>
            <a:r>
              <a:rPr lang="en-US" dirty="0"/>
              <a:t>had the legal right to act in self defense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Protection of dwelling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Protection of dwelling</a:t>
            </a:r>
            <a:endParaRPr lang="en-US" dirty="0"/>
          </a:p>
          <a:p>
            <a:pPr lvl="0"/>
            <a:r>
              <a:rPr lang="en-US" dirty="0"/>
              <a:t>Modern courts limit the right to use deadly force to situations</a:t>
            </a:r>
          </a:p>
          <a:p>
            <a:pPr lvl="1"/>
            <a:r>
              <a:rPr lang="en-US" dirty="0"/>
              <a:t> where the defendant reasonably believed</a:t>
            </a:r>
          </a:p>
          <a:p>
            <a:pPr lvl="1"/>
            <a:r>
              <a:rPr lang="en-US" dirty="0"/>
              <a:t> the intruder intended to commit a felony </a:t>
            </a:r>
          </a:p>
          <a:p>
            <a:pPr lvl="1"/>
            <a:r>
              <a:rPr lang="en-US" dirty="0"/>
              <a:t>or harm someone in the dwelling.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Proximate causation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Proximate causation</a:t>
            </a:r>
            <a:endParaRPr lang="en-US" dirty="0"/>
          </a:p>
          <a:p>
            <a:pPr lvl="0"/>
            <a:r>
              <a:rPr lang="en-US" dirty="0" smtClean="0"/>
              <a:t>A </a:t>
            </a:r>
            <a:r>
              <a:rPr lang="en-US" dirty="0"/>
              <a:t>defendant will only be held criminally responsible for the foreseeable consequences of her </a:t>
            </a:r>
            <a:r>
              <a:rPr lang="en-US" dirty="0" smtClean="0"/>
              <a:t>actions.</a:t>
            </a:r>
          </a:p>
          <a:p>
            <a:pPr lvl="0"/>
            <a:r>
              <a:rPr lang="en-US" dirty="0" smtClean="0"/>
              <a:t>Meaning the </a:t>
            </a:r>
            <a:r>
              <a:rPr lang="en-US" dirty="0"/>
              <a:t>result occurs as a natural and probable consequence of the defendant’s act </a:t>
            </a:r>
          </a:p>
          <a:p>
            <a:pPr lvl="1"/>
            <a:r>
              <a:rPr lang="en-US" dirty="0"/>
              <a:t>AND there is No intervening factor sufficient to break the chain of causation.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Second degree murder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Factual causation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Factual causation</a:t>
            </a:r>
            <a:endParaRPr lang="en-US" dirty="0"/>
          </a:p>
          <a:p>
            <a:pPr lvl="0"/>
            <a:r>
              <a:rPr lang="en-US" dirty="0"/>
              <a:t>Prosecution must show that “but for” the defendant’s actions, </a:t>
            </a:r>
          </a:p>
          <a:p>
            <a:pPr lvl="0"/>
            <a:r>
              <a:rPr lang="en-US" dirty="0"/>
              <a:t>the result would not have occurred when and as it did.</a:t>
            </a:r>
          </a:p>
          <a:p>
            <a:pPr lvl="1"/>
            <a:r>
              <a:rPr lang="en-US" dirty="0"/>
              <a:t>Speeding up the result</a:t>
            </a:r>
          </a:p>
          <a:p>
            <a:pPr lvl="1"/>
            <a:r>
              <a:rPr lang="en-US" dirty="0"/>
              <a:t>Two factors acting concurrently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Negative acts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Negative acts</a:t>
            </a:r>
            <a:endParaRPr lang="en-US" dirty="0"/>
          </a:p>
          <a:p>
            <a:pPr lvl="0"/>
            <a:r>
              <a:rPr lang="en-US" dirty="0"/>
              <a:t>A defendant’s failure to act may support criminal liability if</a:t>
            </a:r>
          </a:p>
          <a:p>
            <a:pPr lvl="1"/>
            <a:r>
              <a:rPr lang="en-US" dirty="0"/>
              <a:t> they had a legal duty to act, </a:t>
            </a:r>
          </a:p>
          <a:p>
            <a:pPr lvl="1"/>
            <a:r>
              <a:rPr lang="en-US" dirty="0"/>
              <a:t>had requisite knowledge, </a:t>
            </a:r>
          </a:p>
          <a:p>
            <a:pPr lvl="1"/>
            <a:r>
              <a:rPr lang="en-US" dirty="0"/>
              <a:t>and it was possible to act. </a:t>
            </a:r>
          </a:p>
          <a:p>
            <a:pPr lvl="0"/>
            <a:r>
              <a:rPr lang="en-US" dirty="0"/>
              <a:t>Relationships include: Contract, statute, or creating a situation of peril.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Mistake of law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Mistake of law</a:t>
            </a:r>
            <a:endParaRPr lang="en-US" dirty="0"/>
          </a:p>
          <a:p>
            <a:pPr lvl="0"/>
            <a:r>
              <a:rPr lang="en-US" dirty="0"/>
              <a:t>If it negates the mens rea</a:t>
            </a:r>
          </a:p>
          <a:p>
            <a:pPr lvl="0"/>
            <a:r>
              <a:rPr lang="en-US" dirty="0"/>
              <a:t>Reasonable reliance </a:t>
            </a:r>
            <a:r>
              <a:rPr lang="en-US" dirty="0" smtClean="0"/>
              <a:t>doctrine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Mistake of fact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Mistake of fact</a:t>
            </a:r>
            <a:endParaRPr lang="en-US" dirty="0"/>
          </a:p>
          <a:p>
            <a:pPr lvl="0"/>
            <a:r>
              <a:rPr lang="en-US" dirty="0"/>
              <a:t>If it negates the mental state required to establish any element of the offense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For a general intent crime the mistake had to be “reasonable”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Second degree murder</a:t>
            </a:r>
            <a:endParaRPr lang="en-US" dirty="0"/>
          </a:p>
          <a:p>
            <a:pPr lvl="0"/>
            <a:r>
              <a:rPr lang="en-US" dirty="0"/>
              <a:t>All murder that is not first degree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Specific intent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Specific intent</a:t>
            </a:r>
            <a:endParaRPr lang="en-US" dirty="0"/>
          </a:p>
          <a:p>
            <a:pPr lvl="0"/>
            <a:r>
              <a:rPr lang="en-US" dirty="0"/>
              <a:t>The defendant intended to cause the death,</a:t>
            </a:r>
          </a:p>
          <a:p>
            <a:pPr lvl="0"/>
            <a:r>
              <a:rPr lang="en-US" dirty="0"/>
              <a:t>Most cases intent may be inferred from the defendant’s conduct.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Intent to commit great bodily injury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Intent to commit great bodily injury</a:t>
            </a:r>
            <a:endParaRPr lang="en-US" dirty="0"/>
          </a:p>
          <a:p>
            <a:pPr lvl="0"/>
            <a:r>
              <a:rPr lang="en-US" dirty="0"/>
              <a:t>Proof that the defendant intended to inflict serious bodily injury,</a:t>
            </a:r>
          </a:p>
          <a:p>
            <a:pPr lvl="1"/>
            <a:r>
              <a:rPr lang="en-US" dirty="0"/>
              <a:t>even though no conscious desire to cause death.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Malignant heart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Malignant heart</a:t>
            </a:r>
            <a:endParaRPr lang="en-US" dirty="0"/>
          </a:p>
          <a:p>
            <a:pPr lvl="0"/>
            <a:r>
              <a:rPr lang="en-US" dirty="0"/>
              <a:t>Defendant acted in the face of an unusually high risk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her conduct will cause death </a:t>
            </a:r>
          </a:p>
          <a:p>
            <a:pPr lvl="1"/>
            <a:r>
              <a:rPr lang="en-US" dirty="0"/>
              <a:t>or serious bodily injury. </a:t>
            </a:r>
          </a:p>
          <a:p>
            <a:pPr lvl="0"/>
            <a:r>
              <a:rPr lang="en-US" dirty="0"/>
              <a:t>Subjective test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Malice aforethought is implied.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u="sng" dirty="0" smtClean="0"/>
              <a:t>General intent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Felony murder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Felony murder rule</a:t>
            </a:r>
            <a:endParaRPr lang="en-US" dirty="0"/>
          </a:p>
          <a:p>
            <a:pPr lvl="0"/>
            <a:r>
              <a:rPr lang="en-US" dirty="0"/>
              <a:t>Any killing that occurs during the </a:t>
            </a:r>
            <a:r>
              <a:rPr lang="en-US" dirty="0" smtClean="0"/>
              <a:t>commission or </a:t>
            </a:r>
            <a:r>
              <a:rPr lang="en-US" dirty="0"/>
              <a:t>attempted </a:t>
            </a:r>
            <a:r>
              <a:rPr lang="en-US" dirty="0" smtClean="0"/>
              <a:t>commission of </a:t>
            </a:r>
            <a:r>
              <a:rPr lang="en-US" dirty="0"/>
              <a:t>a inherently dangerous </a:t>
            </a:r>
            <a:r>
              <a:rPr lang="en-US" dirty="0" smtClean="0"/>
              <a:t>felony </a:t>
            </a:r>
            <a:r>
              <a:rPr lang="en-US" dirty="0"/>
              <a:t>and there is some causal connection between the felony and the </a:t>
            </a:r>
            <a:r>
              <a:rPr lang="en-US" dirty="0" smtClean="0"/>
              <a:t>killing, </a:t>
            </a:r>
            <a:r>
              <a:rPr lang="en-US" dirty="0"/>
              <a:t>all </a:t>
            </a:r>
            <a:r>
              <a:rPr lang="en-US" dirty="0" smtClean="0"/>
              <a:t>participants can </a:t>
            </a:r>
            <a:r>
              <a:rPr lang="en-US" dirty="0"/>
              <a:t>be </a:t>
            </a:r>
            <a:r>
              <a:rPr lang="en-US" dirty="0" smtClean="0"/>
              <a:t>found </a:t>
            </a:r>
            <a:r>
              <a:rPr lang="en-US" dirty="0"/>
              <a:t>guilty of murder</a:t>
            </a:r>
          </a:p>
          <a:p>
            <a:r>
              <a:rPr lang="en-US" dirty="0"/>
              <a:t>Ex: burglary, arson, rape, robbery, kidnapping and mayhem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Malice aforethought is </a:t>
            </a:r>
            <a:r>
              <a:rPr lang="en-US" dirty="0"/>
              <a:t>implied. </a:t>
            </a:r>
            <a:endParaRPr lang="en-US" dirty="0" smtClean="0"/>
          </a:p>
          <a:p>
            <a:r>
              <a:rPr lang="en-US" dirty="0" smtClean="0"/>
              <a:t>Merger doctrine: cannot </a:t>
            </a:r>
            <a:r>
              <a:rPr lang="en-US" dirty="0"/>
              <a:t>be charged if all the elements of the felony are included in the elements of </a:t>
            </a:r>
            <a:r>
              <a:rPr lang="en-US" dirty="0" smtClean="0"/>
              <a:t>murder (battery)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party killing rule FMR and death penalty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3</a:t>
            </a:r>
            <a:r>
              <a:rPr lang="en-US" b="1" u="sng" baseline="30000" dirty="0"/>
              <a:t>rd</a:t>
            </a:r>
            <a:r>
              <a:rPr lang="en-US" b="1" u="sng" dirty="0"/>
              <a:t> party killing rule FMR</a:t>
            </a:r>
            <a:endParaRPr lang="en-US" dirty="0"/>
          </a:p>
          <a:p>
            <a:pPr lvl="0"/>
            <a:r>
              <a:rPr lang="en-US" dirty="0"/>
              <a:t>Majority:  no FMR</a:t>
            </a:r>
          </a:p>
          <a:p>
            <a:pPr lvl="0"/>
            <a:r>
              <a:rPr lang="en-US" dirty="0"/>
              <a:t>Minority </a:t>
            </a:r>
            <a:r>
              <a:rPr lang="en-US" dirty="0" smtClean="0"/>
              <a:t>FMR</a:t>
            </a:r>
          </a:p>
          <a:p>
            <a:pPr marL="0" lvl="0" indent="0">
              <a:buNone/>
            </a:pPr>
            <a:r>
              <a:rPr lang="en-US" u="sng" dirty="0" smtClean="0"/>
              <a:t>Death Penalty 8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amendment</a:t>
            </a:r>
          </a:p>
          <a:p>
            <a:r>
              <a:rPr lang="en-US" dirty="0" smtClean="0"/>
              <a:t>The </a:t>
            </a:r>
            <a:r>
              <a:rPr lang="en-US" dirty="0"/>
              <a:t>death penalty may not be imposed if the defendant is merely a minor participant and did not actually kill or intend to kill.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death penalty may be imposed if the defendant is a major participant in the underlying felony and "exhibits extreme indifference to human life</a:t>
            </a:r>
            <a:r>
              <a:rPr lang="en-US" dirty="0" smtClean="0"/>
              <a:t>".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Malice aforethought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alice </a:t>
            </a:r>
            <a:r>
              <a:rPr lang="en-US" dirty="0"/>
              <a:t>does not need to be proof of an actual specific intent to kill or harm another;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be implied </a:t>
            </a:r>
            <a:r>
              <a:rPr lang="en-US" dirty="0" smtClean="0"/>
              <a:t>from: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defendant's gross recklessness with regard to human life </a:t>
            </a:r>
            <a:r>
              <a:rPr lang="en-US" dirty="0" smtClean="0"/>
              <a:t>shown or,</a:t>
            </a:r>
          </a:p>
          <a:p>
            <a:pPr lvl="1"/>
            <a:r>
              <a:rPr lang="en-US" dirty="0" smtClean="0"/>
              <a:t>During a FMR.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9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Voluntary manslaughter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Voluntary manslaughter</a:t>
            </a:r>
            <a:endParaRPr lang="en-US" dirty="0"/>
          </a:p>
          <a:p>
            <a:pPr lvl="0"/>
            <a:r>
              <a:rPr lang="en-US" dirty="0"/>
              <a:t>The unlawful killing of a human being without malice aforethought </a:t>
            </a:r>
          </a:p>
          <a:p>
            <a:pPr lvl="1"/>
            <a:r>
              <a:rPr lang="en-US" dirty="0"/>
              <a:t> and due to adequate provocation. </a:t>
            </a:r>
          </a:p>
          <a:p>
            <a:pPr lvl="0"/>
            <a:r>
              <a:rPr lang="en-US" dirty="0"/>
              <a:t>Heat of passion clause. </a:t>
            </a:r>
          </a:p>
          <a:p>
            <a:pPr lvl="1"/>
            <a:r>
              <a:rPr lang="en-US" dirty="0"/>
              <a:t> Subjective and objective provocation standards as well as cool off period.</a:t>
            </a:r>
          </a:p>
          <a:p>
            <a:pPr lvl="0"/>
            <a:r>
              <a:rPr lang="en-US" dirty="0"/>
              <a:t>Other mitigating circumstances include:</a:t>
            </a:r>
          </a:p>
          <a:p>
            <a:pPr lvl="1"/>
            <a:r>
              <a:rPr lang="en-US" dirty="0"/>
              <a:t> imperfect self defense, mutual combat, killing the wrong provoker, resisting an unlawful arrest, and diminished capacity.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Diminished capacity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Diminished capacity</a:t>
            </a:r>
            <a:endParaRPr lang="en-US" dirty="0"/>
          </a:p>
          <a:p>
            <a:pPr lvl="0"/>
            <a:r>
              <a:rPr lang="en-US" dirty="0"/>
              <a:t>Defendant lacked the requisite mens rea at the time of the criminal act </a:t>
            </a:r>
          </a:p>
          <a:p>
            <a:pPr lvl="1"/>
            <a:r>
              <a:rPr lang="en-US" dirty="0"/>
              <a:t>due to some impairment.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General intent</a:t>
            </a:r>
            <a:endParaRPr lang="en-US" sz="2800" dirty="0"/>
          </a:p>
          <a:p>
            <a:pPr lvl="0"/>
            <a:r>
              <a:rPr lang="en-US" sz="2800" dirty="0"/>
              <a:t>When a defendant acts </a:t>
            </a:r>
          </a:p>
          <a:p>
            <a:pPr lvl="1"/>
            <a:r>
              <a:rPr lang="en-US" sz="2800" dirty="0"/>
              <a:t>without necessarily intending the resulting harm, </a:t>
            </a:r>
          </a:p>
          <a:p>
            <a:pPr lvl="1"/>
            <a:r>
              <a:rPr lang="en-US" sz="2800" dirty="0"/>
              <a:t>but knows with substantial certainty that such harm might occur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Involuntary manslaughter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Involuntary manslaughter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The unlawful killing of a human being without malice aforethought </a:t>
            </a:r>
          </a:p>
          <a:p>
            <a:pPr lvl="1"/>
            <a:r>
              <a:rPr lang="en-US" dirty="0"/>
              <a:t>but due to criminal negligence </a:t>
            </a:r>
          </a:p>
          <a:p>
            <a:pPr lvl="1"/>
            <a:r>
              <a:rPr lang="en-US" dirty="0"/>
              <a:t>or participating in an act with a high degree risk of harm or recklessness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proximate cause between the illegal act and the resulting death of the victim must exist. This causation must be more than simple cause-in-fact; it must be somehow foreseeable from the illegal action taken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Requires a greater deviation from the reasonable </a:t>
            </a:r>
            <a:r>
              <a:rPr lang="en-US" smtClean="0"/>
              <a:t>person standard.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Battery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Battery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unlawful application of force to the person of another resulting in either an offensive touching or bodily injury. </a:t>
            </a:r>
            <a:endParaRPr lang="en-US" dirty="0" smtClean="0"/>
          </a:p>
          <a:p>
            <a:r>
              <a:rPr lang="en-US" dirty="0" smtClean="0"/>
              <a:t>Battery </a:t>
            </a:r>
            <a:r>
              <a:rPr lang="en-US" dirty="0"/>
              <a:t>is also a general intent crime. 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General intent" is an awareness of all the factors constituting the </a:t>
            </a:r>
            <a:r>
              <a:rPr lang="en-US" dirty="0" smtClean="0"/>
              <a:t>crime.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Assault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Assault</a:t>
            </a:r>
            <a:endParaRPr lang="en-US" dirty="0"/>
          </a:p>
          <a:p>
            <a:r>
              <a:rPr lang="en-US" dirty="0"/>
              <a:t>Attempted battery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placing one in fear and apprehension of an immediate battery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Rape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Rape</a:t>
            </a:r>
            <a:endParaRPr lang="en-US" dirty="0"/>
          </a:p>
          <a:p>
            <a:pPr lvl="0"/>
            <a:r>
              <a:rPr lang="en-US" dirty="0"/>
              <a:t>Unlawful carnal knowledge of another (force fear, intimidation)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Robbery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Robbery</a:t>
            </a:r>
            <a:endParaRPr lang="en-US" dirty="0"/>
          </a:p>
          <a:p>
            <a:r>
              <a:rPr lang="en-US" dirty="0"/>
              <a:t>An aggravated form of larceny with force, fear and intimidation</a:t>
            </a:r>
            <a:r>
              <a:rPr lang="en-US" dirty="0" smtClean="0"/>
              <a:t>.</a:t>
            </a:r>
          </a:p>
          <a:p>
            <a:r>
              <a:rPr lang="en-US" dirty="0"/>
              <a:t>There must be a nexus between the force or threat of force and the taking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u="sng" dirty="0" smtClean="0"/>
              <a:t>Specific intent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Larceny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Larceny</a:t>
            </a:r>
            <a:endParaRPr lang="en-US" dirty="0"/>
          </a:p>
          <a:p>
            <a:pPr lvl="0"/>
            <a:r>
              <a:rPr lang="en-US" dirty="0"/>
              <a:t>The trespassory taking and carrying away of the personal property of another</a:t>
            </a:r>
          </a:p>
          <a:p>
            <a:pPr lvl="1"/>
            <a:r>
              <a:rPr lang="en-US" dirty="0"/>
              <a:t>with the intent to permanently </a:t>
            </a:r>
            <a:r>
              <a:rPr lang="en-US" dirty="0" smtClean="0"/>
              <a:t>deprive</a:t>
            </a:r>
          </a:p>
          <a:p>
            <a:pPr lvl="2"/>
            <a:r>
              <a:rPr lang="en-US" dirty="0"/>
              <a:t>No IPD where property taken under claim of right, either </a:t>
            </a:r>
            <a:r>
              <a:rPr lang="en-US" dirty="0" err="1"/>
              <a:t>bonafide</a:t>
            </a:r>
            <a:r>
              <a:rPr lang="en-US" dirty="0"/>
              <a:t> or mistaken. </a:t>
            </a:r>
            <a:endParaRPr lang="en-US" dirty="0" smtClean="0"/>
          </a:p>
          <a:p>
            <a:pPr lvl="2"/>
            <a:r>
              <a:rPr lang="en-US" dirty="0" smtClean="0"/>
              <a:t>No </a:t>
            </a:r>
            <a:r>
              <a:rPr lang="en-US" dirty="0"/>
              <a:t>IPD if intent to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Continuing Trespass (larceny)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85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property is borrowed w/o permission but with intent to return it, the taking is </a:t>
            </a:r>
            <a:r>
              <a:rPr lang="en-US" dirty="0" err="1"/>
              <a:t>trespassory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course of such a </a:t>
            </a:r>
            <a:r>
              <a:rPr lang="en-US" dirty="0" err="1"/>
              <a:t>trespassory</a:t>
            </a:r>
            <a:r>
              <a:rPr lang="en-US" dirty="0"/>
              <a:t> taking, if the D decides to keep the property the subsequent decision to keep the property constructively is attributed back to the moment when the D seized the property without permission and the crime is larceny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38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False pretenses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False pretenses</a:t>
            </a:r>
            <a:endParaRPr lang="en-US" dirty="0"/>
          </a:p>
          <a:p>
            <a:r>
              <a:rPr lang="en-US" dirty="0" smtClean="0"/>
              <a:t>Obtaining </a:t>
            </a:r>
            <a:r>
              <a:rPr lang="en-US" dirty="0"/>
              <a:t>the possession and title of property of another through fraud or misrepresentation, with the intent to permanently deprive the owner of the property.</a:t>
            </a:r>
          </a:p>
          <a:p>
            <a:r>
              <a:rPr lang="en-US" dirty="0" smtClean="0"/>
              <a:t>Does </a:t>
            </a:r>
            <a:r>
              <a:rPr lang="en-US" dirty="0"/>
              <a:t>not require that the </a:t>
            </a:r>
            <a:r>
              <a:rPr lang="en-US" dirty="0" smtClean="0"/>
              <a:t>person </a:t>
            </a:r>
            <a:r>
              <a:rPr lang="en-US" dirty="0"/>
              <a:t>never </a:t>
            </a:r>
            <a:r>
              <a:rPr lang="en-US" dirty="0" smtClean="0"/>
              <a:t>intended </a:t>
            </a:r>
            <a:r>
              <a:rPr lang="en-US" dirty="0"/>
              <a:t>to pay </a:t>
            </a:r>
            <a:r>
              <a:rPr lang="en-US" dirty="0" smtClean="0"/>
              <a:t>for it as long as the </a:t>
            </a:r>
            <a:r>
              <a:rPr lang="en-US" dirty="0"/>
              <a:t>owner gave over title and possession of property based on material </a:t>
            </a:r>
            <a:r>
              <a:rPr lang="en-US" dirty="0" smtClean="0"/>
              <a:t>misrepresentations.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Larceny by trick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Larceny by trick</a:t>
            </a:r>
            <a:endParaRPr lang="en-US" dirty="0"/>
          </a:p>
          <a:p>
            <a:pPr lvl="0"/>
            <a:r>
              <a:rPr lang="en-US" dirty="0" smtClean="0"/>
              <a:t>Obtaining </a:t>
            </a:r>
            <a:r>
              <a:rPr lang="en-US" dirty="0"/>
              <a:t>the </a:t>
            </a:r>
            <a:r>
              <a:rPr lang="en-US" dirty="0" smtClean="0"/>
              <a:t>possession </a:t>
            </a:r>
            <a:r>
              <a:rPr lang="en-US" dirty="0"/>
              <a:t>of property of another through fraud or misrepresentation, with the intent to permanently deprive the owner of the property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Embezzlement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Embezzlement</a:t>
            </a:r>
            <a:endParaRPr lang="en-US" dirty="0"/>
          </a:p>
          <a:p>
            <a:pPr lvl="0"/>
            <a:r>
              <a:rPr lang="en-US" dirty="0"/>
              <a:t>Taking and carrying away of the personal property of another</a:t>
            </a:r>
          </a:p>
          <a:p>
            <a:pPr lvl="1"/>
            <a:r>
              <a:rPr lang="en-US" dirty="0"/>
              <a:t> with the intent to permanently deprive </a:t>
            </a:r>
          </a:p>
          <a:p>
            <a:r>
              <a:rPr lang="en-US" dirty="0"/>
              <a:t>while being </a:t>
            </a:r>
            <a:r>
              <a:rPr lang="en-US" dirty="0" smtClean="0"/>
              <a:t>entrusted (had lawful possession).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u="sng" dirty="0"/>
              <a:t>Specific intent</a:t>
            </a:r>
            <a:endParaRPr lang="en-US" sz="2800" dirty="0"/>
          </a:p>
          <a:p>
            <a:pPr lvl="0"/>
            <a:r>
              <a:rPr lang="en-US" sz="2800" dirty="0"/>
              <a:t>When a defendant acts </a:t>
            </a:r>
          </a:p>
          <a:p>
            <a:pPr lvl="1"/>
            <a:r>
              <a:rPr lang="en-US" sz="2800" dirty="0"/>
              <a:t>with the purpose of causing a certain consequence or harm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AF61-8420-4D0B-9796-7088914AD16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Arson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Arson</a:t>
            </a:r>
            <a:endParaRPr lang="en-US" dirty="0"/>
          </a:p>
          <a:p>
            <a:r>
              <a:rPr lang="en-US" dirty="0"/>
              <a:t>Malicious burning of any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Burglary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Burglary</a:t>
            </a:r>
            <a:endParaRPr lang="en-US" dirty="0"/>
          </a:p>
          <a:p>
            <a:pPr lvl="0"/>
            <a:r>
              <a:rPr lang="en-US" dirty="0" smtClean="0"/>
              <a:t>Unlawful entry </a:t>
            </a:r>
            <a:r>
              <a:rPr lang="en-US" dirty="0"/>
              <a:t>into any structure with the intent to commit a theft or felony.</a:t>
            </a:r>
          </a:p>
          <a:p>
            <a:pPr lvl="0"/>
            <a:r>
              <a:rPr lang="en-US" dirty="0"/>
              <a:t>Common Law:</a:t>
            </a:r>
          </a:p>
          <a:p>
            <a:pPr lvl="1"/>
            <a:r>
              <a:rPr lang="en-US" dirty="0"/>
              <a:t> night-time breaking and entering of a dwelling house of another </a:t>
            </a:r>
            <a:r>
              <a:rPr lang="en-US" dirty="0" smtClean="0"/>
              <a:t>with </a:t>
            </a:r>
            <a:r>
              <a:rPr lang="en-US" dirty="0"/>
              <a:t>the intent to commit a theft or felony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sufficient if any part of the actor's person intruded, even momentarily, into the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Mayhem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Mayhem</a:t>
            </a:r>
            <a:endParaRPr lang="en-US" dirty="0" smtClean="0"/>
          </a:p>
          <a:p>
            <a:r>
              <a:rPr lang="en-US" dirty="0"/>
              <a:t>Maliciously depriving one’s use of their members or disfigurement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False imprisonment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False imprisonment</a:t>
            </a:r>
            <a:endParaRPr lang="en-US" dirty="0" smtClean="0"/>
          </a:p>
          <a:p>
            <a:r>
              <a:rPr lang="en-US" dirty="0"/>
              <a:t>Unlawfully restraining one’s movement.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Kidnapping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Kidnapping</a:t>
            </a:r>
            <a:endParaRPr lang="en-US" dirty="0"/>
          </a:p>
          <a:p>
            <a:pPr lvl="0"/>
            <a:r>
              <a:rPr lang="en-US" dirty="0"/>
              <a:t>An aggravating form of false imprisonment with asportation. </a:t>
            </a:r>
          </a:p>
          <a:p>
            <a:r>
              <a:rPr lang="en-US" dirty="0"/>
              <a:t>Asportation substantially increases the risk of harm by moving the </a:t>
            </a:r>
            <a:r>
              <a:rPr lang="en-US" dirty="0" smtClean="0"/>
              <a:t>victim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239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Malicious mischief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Malicious mischief</a:t>
            </a:r>
            <a:endParaRPr lang="en-US" dirty="0"/>
          </a:p>
          <a:p>
            <a:pPr lvl="0"/>
            <a:r>
              <a:rPr lang="en-US" dirty="0"/>
              <a:t>Malicious damage of personal property of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Forgery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Forgery</a:t>
            </a:r>
            <a:endParaRPr lang="en-US" dirty="0"/>
          </a:p>
          <a:p>
            <a:pPr lvl="0"/>
            <a:r>
              <a:rPr lang="en-US" dirty="0"/>
              <a:t>Making a material document which you intend to be treated as real </a:t>
            </a:r>
            <a:r>
              <a:rPr lang="en-US" dirty="0" smtClean="0"/>
              <a:t>with </a:t>
            </a:r>
            <a:r>
              <a:rPr lang="en-US" dirty="0"/>
              <a:t>the intent to permanently deprive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Needs to have apparent </a:t>
            </a:r>
            <a:r>
              <a:rPr lang="en-US" dirty="0"/>
              <a:t>legal significance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Uttering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Uttering</a:t>
            </a:r>
            <a:endParaRPr lang="en-US" dirty="0" smtClean="0"/>
          </a:p>
          <a:p>
            <a:r>
              <a:rPr lang="en-US" dirty="0"/>
              <a:t>Using a false document to permanently deprive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Perjury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Perjury</a:t>
            </a:r>
            <a:endParaRPr lang="en-US" dirty="0" smtClean="0"/>
          </a:p>
          <a:p>
            <a:r>
              <a:rPr lang="en-US" dirty="0"/>
              <a:t>Making a false material statement under oath.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Extortion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Extortion</a:t>
            </a:r>
            <a:endParaRPr lang="en-US" dirty="0"/>
          </a:p>
          <a:p>
            <a:pPr lvl="0"/>
            <a:r>
              <a:rPr lang="en-US" dirty="0"/>
              <a:t>A collection of a fee under threat of disclosure.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95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Receiving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Receiving</a:t>
            </a:r>
            <a:endParaRPr lang="en-US" dirty="0"/>
          </a:p>
          <a:p>
            <a:r>
              <a:rPr lang="en-US" dirty="0"/>
              <a:t>Receiving stolen property with actual or constructive knowledge</a:t>
            </a:r>
            <a:r>
              <a:rPr lang="en-US" dirty="0" smtClean="0"/>
              <a:t>.</a:t>
            </a:r>
          </a:p>
          <a:p>
            <a:r>
              <a:rPr lang="en-US"/>
              <a:t>The property must be stolen at the time of receipt by the defendant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Criminal trespass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47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Trespass does not appear in the area of criminal law as a crime on its own, but as an element of other crimes, i.e. if a taking must be by trespass, then it must occur without the victim's consent.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trespass is only a prima facie action by itself in torts.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16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Strict Liability crime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406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strict liability crime is a light-penalty public welfare offense, which does not require that the actor have </a:t>
            </a:r>
            <a:r>
              <a:rPr lang="en-US" dirty="0" err="1"/>
              <a:t>mens</a:t>
            </a:r>
            <a:r>
              <a:rPr lang="en-US" dirty="0"/>
              <a:t> rea; rather, the actor need only perform the action prohibited by statute. Although for public policy concerns we impose punishment without </a:t>
            </a:r>
            <a:r>
              <a:rPr lang="en-US" dirty="0" err="1"/>
              <a:t>mens</a:t>
            </a:r>
            <a:r>
              <a:rPr lang="en-US" dirty="0"/>
              <a:t> rea, the punishment is usually lighter than that for a crime where intent, recklessness, or knowledge has been proved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49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Attempt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Attempt</a:t>
            </a:r>
            <a:endParaRPr lang="en-US" dirty="0"/>
          </a:p>
          <a:p>
            <a:pPr lvl="0"/>
            <a:r>
              <a:rPr lang="en-US" dirty="0"/>
              <a:t>A direct but ineffective step to commit the target crime </a:t>
            </a:r>
          </a:p>
          <a:p>
            <a:pPr lvl="1"/>
            <a:r>
              <a:rPr lang="en-US" dirty="0"/>
              <a:t>with the intent to commit the target crime</a:t>
            </a:r>
            <a:r>
              <a:rPr lang="en-US" dirty="0" smtClean="0"/>
              <a:t>.</a:t>
            </a:r>
          </a:p>
          <a:p>
            <a:r>
              <a:rPr lang="en-US" dirty="0"/>
              <a:t>Legal impossibility is a defense to an attempt </a:t>
            </a:r>
            <a:r>
              <a:rPr lang="en-US" dirty="0" smtClean="0"/>
              <a:t>charge, however factual impossibility is not.</a:t>
            </a:r>
          </a:p>
          <a:p>
            <a:r>
              <a:rPr lang="en-US" dirty="0" smtClean="0"/>
              <a:t>Must commit </a:t>
            </a:r>
            <a:r>
              <a:rPr lang="en-US" dirty="0"/>
              <a:t>some act (beyond mere "preparation") toward bringing about the intended crime.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Legal Impossibility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649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</a:t>
            </a:r>
            <a:r>
              <a:rPr lang="en-US" dirty="0"/>
              <a:t>impossibility arises when a person believes she is committing a crime, but the act is, in fact, lawful.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a person may believe she is receiving stolen goods, but the goods are in fact not stolen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6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Murder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Factual impossibility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902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actual </a:t>
            </a:r>
            <a:r>
              <a:rPr lang="en-US" dirty="0"/>
              <a:t>impossibility occurs when, at the time of the attempt, the facts make the intended crime impossible to commit although the defendant is unaware of this when the attempt is </a:t>
            </a:r>
            <a:r>
              <a:rPr lang="en-US" dirty="0" smtClean="0"/>
              <a:t>made.</a:t>
            </a:r>
          </a:p>
          <a:p>
            <a:r>
              <a:rPr lang="en-US" dirty="0" smtClean="0"/>
              <a:t>Example: accidentally uses sugar instead of poison.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513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Solicitation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471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Solicitation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 </a:t>
            </a:r>
            <a:r>
              <a:rPr lang="en-US" dirty="0"/>
              <a:t>completed once the person invites, requests, commands, hires, or encourages another to commit a particular offense with the intent that the offense be committed.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08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Conspiracy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/>
              <a:t>Conspiracy</a:t>
            </a:r>
            <a:endParaRPr lang="en-US" dirty="0"/>
          </a:p>
          <a:p>
            <a:pPr lvl="0"/>
            <a:r>
              <a:rPr lang="en-US" dirty="0"/>
              <a:t>An agreement with two or more people to commit a crime </a:t>
            </a:r>
          </a:p>
          <a:p>
            <a:pPr lvl="1"/>
            <a:r>
              <a:rPr lang="en-US" dirty="0"/>
              <a:t>with the intent to commit the </a:t>
            </a:r>
            <a:r>
              <a:rPr lang="en-US" dirty="0" smtClean="0"/>
              <a:t>crime be committed. </a:t>
            </a:r>
            <a:endParaRPr lang="en-US" dirty="0"/>
          </a:p>
          <a:p>
            <a:pPr lvl="1"/>
            <a:r>
              <a:rPr lang="en-US" dirty="0"/>
              <a:t>and at least one overt act. </a:t>
            </a:r>
          </a:p>
          <a:p>
            <a:pPr lvl="0"/>
            <a:r>
              <a:rPr lang="en-US" dirty="0"/>
              <a:t>An overt act is any act in furtherance of the conspiracy.</a:t>
            </a:r>
          </a:p>
          <a:p>
            <a:pPr lvl="0"/>
            <a:r>
              <a:rPr lang="en-US" dirty="0" smtClean="0"/>
              <a:t>Members </a:t>
            </a:r>
            <a:r>
              <a:rPr lang="en-US" dirty="0"/>
              <a:t>of the conspiracy will be liable for any foreseeable </a:t>
            </a:r>
            <a:r>
              <a:rPr lang="en-US" dirty="0" smtClean="0"/>
              <a:t>acts </a:t>
            </a:r>
            <a:r>
              <a:rPr lang="en-US" dirty="0"/>
              <a:t>in furtherance of the conspiracy. </a:t>
            </a:r>
          </a:p>
          <a:p>
            <a:pPr lvl="0"/>
            <a:r>
              <a:rPr lang="en-US" dirty="0"/>
              <a:t>To exit a conspiracy one must cease, notify all of the other conspirators, </a:t>
            </a:r>
            <a:r>
              <a:rPr lang="en-US" dirty="0" smtClean="0"/>
              <a:t>and </a:t>
            </a:r>
            <a:r>
              <a:rPr lang="en-US" dirty="0"/>
              <a:t>take a step to thwart the conspiracy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Requires </a:t>
            </a:r>
            <a:r>
              <a:rPr lang="en-US" dirty="0"/>
              <a:t>a plurality of agreement to commit a crime, and does not criminalize "unilateral" conspiracy where only one person actually </a:t>
            </a:r>
            <a:r>
              <a:rPr lang="en-US" dirty="0" smtClean="0"/>
              <a:t>agreed.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Accomplice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Accomplice liability</a:t>
            </a:r>
            <a:endParaRPr lang="en-US" dirty="0"/>
          </a:p>
          <a:p>
            <a:pPr lvl="0"/>
            <a:r>
              <a:rPr lang="en-US" dirty="0"/>
              <a:t>One who aids or </a:t>
            </a:r>
            <a:r>
              <a:rPr lang="en-US" dirty="0" smtClean="0"/>
              <a:t>encourages </a:t>
            </a:r>
            <a:r>
              <a:rPr lang="en-US" dirty="0"/>
              <a:t>the perpetration of a crime </a:t>
            </a:r>
          </a:p>
          <a:p>
            <a:pPr lvl="1"/>
            <a:r>
              <a:rPr lang="en-US" dirty="0"/>
              <a:t>with the </a:t>
            </a:r>
            <a:r>
              <a:rPr lang="en-US" dirty="0" smtClean="0"/>
              <a:t>intent that the crime be committed. </a:t>
            </a:r>
            <a:endParaRPr lang="en-US" dirty="0"/>
          </a:p>
          <a:p>
            <a:r>
              <a:rPr lang="en-US" dirty="0"/>
              <a:t>Will be liable for all foreseeable crimes committed in furtherance of the target crime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Oral </a:t>
            </a:r>
            <a:r>
              <a:rPr lang="en-US" dirty="0"/>
              <a:t>encouragement to </a:t>
            </a:r>
            <a:r>
              <a:rPr lang="en-US" dirty="0" smtClean="0"/>
              <a:t>commit the crime, </a:t>
            </a:r>
            <a:r>
              <a:rPr lang="en-US" dirty="0"/>
              <a:t>if accompanied by the requisite intent, is sufficient for a conviction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Accessory after the </a:t>
            </a:r>
            <a:r>
              <a:rPr lang="en-US" b="1" u="sng" dirty="0" smtClean="0"/>
              <a:t>fact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170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Accessory after the fact</a:t>
            </a:r>
            <a:endParaRPr lang="en-US" dirty="0" smtClean="0"/>
          </a:p>
          <a:p>
            <a:r>
              <a:rPr lang="en-US" dirty="0"/>
              <a:t>Hindering the arrest, prosecution or conviction of someone who committed a felony.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0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Murder</a:t>
            </a:r>
            <a:endParaRPr lang="en-US" dirty="0"/>
          </a:p>
          <a:p>
            <a:pPr lvl="0"/>
            <a:r>
              <a:rPr lang="en-US" dirty="0"/>
              <a:t>The unlawful killing of a human being with malice aforethought,</a:t>
            </a:r>
          </a:p>
          <a:p>
            <a:pPr lvl="1"/>
            <a:r>
              <a:rPr lang="en-US" dirty="0"/>
              <a:t>malice aforethought includes these mental states </a:t>
            </a:r>
          </a:p>
          <a:p>
            <a:pPr lvl="1"/>
            <a:r>
              <a:rPr lang="en-US" dirty="0"/>
              <a:t>and are absent of the voluntary manslaughter facts:</a:t>
            </a:r>
          </a:p>
          <a:p>
            <a:r>
              <a:rPr lang="en-US" dirty="0"/>
              <a:t>Specific intent, intent to inflict great bodily injury, malignant heart and the felony murder rule.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Crawford's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Infancy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Infancy</a:t>
            </a:r>
            <a:endParaRPr lang="en-US" dirty="0"/>
          </a:p>
          <a:p>
            <a:pPr lvl="0"/>
            <a:r>
              <a:rPr lang="en-US" dirty="0"/>
              <a:t>Under seven is presumed to not have the capacity to commit a crime</a:t>
            </a:r>
          </a:p>
          <a:p>
            <a:pPr lvl="0"/>
            <a:r>
              <a:rPr lang="en-US" dirty="0"/>
              <a:t>7-14 their capacity is rebuttable.</a:t>
            </a:r>
          </a:p>
          <a:p>
            <a:r>
              <a:rPr lang="en-US" dirty="0"/>
              <a:t>14 and older adult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Durham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Durham rule</a:t>
            </a:r>
            <a:endParaRPr lang="en-US" dirty="0" smtClean="0"/>
          </a:p>
          <a:p>
            <a:r>
              <a:rPr lang="en-US" dirty="0"/>
              <a:t>Crime the product of the Defendant’s mental illness.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Mcnauaghten</a:t>
            </a:r>
            <a:r>
              <a:rPr lang="en-US" b="1" u="sng" dirty="0" smtClean="0"/>
              <a:t>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err="1"/>
              <a:t>Mcnauaghten</a:t>
            </a:r>
            <a:r>
              <a:rPr lang="en-US" b="1" u="sng" dirty="0"/>
              <a:t> rule</a:t>
            </a:r>
            <a:endParaRPr lang="en-US" dirty="0"/>
          </a:p>
          <a:p>
            <a:pPr lvl="0"/>
            <a:r>
              <a:rPr lang="en-US" dirty="0"/>
              <a:t>Did not know the nature and quality of his act </a:t>
            </a:r>
          </a:p>
          <a:p>
            <a:pPr lvl="1"/>
            <a:r>
              <a:rPr lang="en-US" dirty="0"/>
              <a:t>or did not know it</a:t>
            </a:r>
            <a:r>
              <a:rPr lang="en-US"/>
              <a:t>, </a:t>
            </a:r>
            <a:r>
              <a:rPr lang="en-US" smtClean="0"/>
              <a:t>but he </a:t>
            </a:r>
            <a:r>
              <a:rPr lang="en-US" dirty="0"/>
              <a:t>didn’t know what he was doing was wrong.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Irresistible impulse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Irresistible impulse</a:t>
            </a:r>
            <a:endParaRPr lang="en-US" dirty="0"/>
          </a:p>
          <a:p>
            <a:pPr lvl="0"/>
            <a:r>
              <a:rPr lang="en-US" dirty="0"/>
              <a:t>An irresistible impulse controlled the defendant’s will.</a:t>
            </a:r>
          </a:p>
          <a:p>
            <a:pPr lvl="1"/>
            <a:r>
              <a:rPr lang="en-US" dirty="0"/>
              <a:t>Unable to choose between the right and wrong behavior</a:t>
            </a:r>
          </a:p>
          <a:p>
            <a:pPr lvl="1"/>
            <a:r>
              <a:rPr lang="en-US" dirty="0"/>
              <a:t>His will was destroyed such that his actions were beyond his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MPC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MPC</a:t>
            </a:r>
            <a:endParaRPr lang="en-US" dirty="0"/>
          </a:p>
          <a:p>
            <a:pPr lvl="0"/>
            <a:r>
              <a:rPr lang="en-US" dirty="0"/>
              <a:t>Did not appreciate the “criminality” or wrongfulness of his conduct</a:t>
            </a:r>
          </a:p>
          <a:p>
            <a:r>
              <a:rPr lang="en-US" dirty="0"/>
              <a:t>Or to conform his conduct to the requirements of the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E70A-E3E4-4186-9989-8F28FAAFE9C9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2496</Words>
  <Application>Microsoft Office PowerPoint</Application>
  <PresentationFormat>On-screen Show (4:3)</PresentationFormat>
  <Paragraphs>535</Paragraphs>
  <Slides>127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127</vt:i4>
      </vt:variant>
    </vt:vector>
  </HeadingPairs>
  <TitlesOfParts>
    <vt:vector size="128" baseType="lpstr">
      <vt:lpstr>Office Theme</vt:lpstr>
      <vt:lpstr>Criminal Law</vt:lpstr>
      <vt:lpstr>General intent </vt:lpstr>
      <vt:lpstr>PowerPoint Presentation</vt:lpstr>
      <vt:lpstr>Specific intent </vt:lpstr>
      <vt:lpstr>PowerPoint Presentation</vt:lpstr>
      <vt:lpstr>PowerPoint Presentation</vt:lpstr>
      <vt:lpstr>PowerPoint Presentation</vt:lpstr>
      <vt:lpstr>Murder </vt:lpstr>
      <vt:lpstr>PowerPoint Presentation</vt:lpstr>
      <vt:lpstr>First degree murder </vt:lpstr>
      <vt:lpstr>PowerPoint Presentation</vt:lpstr>
      <vt:lpstr>Second degree murder </vt:lpstr>
      <vt:lpstr>PowerPoint Presentation</vt:lpstr>
      <vt:lpstr>Specific intent </vt:lpstr>
      <vt:lpstr>PowerPoint Presentation</vt:lpstr>
      <vt:lpstr>Intent to commit great bodily injury </vt:lpstr>
      <vt:lpstr>PowerPoint Presentation</vt:lpstr>
      <vt:lpstr>Malignant heart </vt:lpstr>
      <vt:lpstr> </vt:lpstr>
      <vt:lpstr>Felony murder rule </vt:lpstr>
      <vt:lpstr>PowerPoint Presentation</vt:lpstr>
      <vt:lpstr>3rd party killing rule FMR and death penalty  </vt:lpstr>
      <vt:lpstr>PowerPoint Presentation</vt:lpstr>
      <vt:lpstr>Malice aforethought</vt:lpstr>
      <vt:lpstr>PowerPoint Presentation</vt:lpstr>
      <vt:lpstr>Voluntary manslaughter </vt:lpstr>
      <vt:lpstr>PowerPoint Presentation</vt:lpstr>
      <vt:lpstr>Diminished capacity </vt:lpstr>
      <vt:lpstr>PowerPoint Presentation</vt:lpstr>
      <vt:lpstr>Involuntary manslaughter  </vt:lpstr>
      <vt:lpstr>PowerPoint Presentation</vt:lpstr>
      <vt:lpstr>Battery </vt:lpstr>
      <vt:lpstr>PowerPoint Presentation</vt:lpstr>
      <vt:lpstr>Assault </vt:lpstr>
      <vt:lpstr>PowerPoint Presentation</vt:lpstr>
      <vt:lpstr>Rape </vt:lpstr>
      <vt:lpstr>PowerPoint Presentation</vt:lpstr>
      <vt:lpstr>Robbery </vt:lpstr>
      <vt:lpstr>PowerPoint Presentation</vt:lpstr>
      <vt:lpstr>Larceny </vt:lpstr>
      <vt:lpstr>PowerPoint Presentation</vt:lpstr>
      <vt:lpstr>Continuing Trespass (larceny)</vt:lpstr>
      <vt:lpstr>PowerPoint Presentation</vt:lpstr>
      <vt:lpstr>False pretenses </vt:lpstr>
      <vt:lpstr>PowerPoint Presentation</vt:lpstr>
      <vt:lpstr>Larceny by trick </vt:lpstr>
      <vt:lpstr>PowerPoint Presentation</vt:lpstr>
      <vt:lpstr>Embezzlement </vt:lpstr>
      <vt:lpstr>PowerPoint Presentation</vt:lpstr>
      <vt:lpstr>Arson </vt:lpstr>
      <vt:lpstr>PowerPoint Presentation</vt:lpstr>
      <vt:lpstr>Burglary </vt:lpstr>
      <vt:lpstr>PowerPoint Presentation</vt:lpstr>
      <vt:lpstr>Mayhem </vt:lpstr>
      <vt:lpstr>PowerPoint Presentation</vt:lpstr>
      <vt:lpstr>False imprisonment </vt:lpstr>
      <vt:lpstr>PowerPoint Presentation</vt:lpstr>
      <vt:lpstr>Kidnapping </vt:lpstr>
      <vt:lpstr>PowerPoint Presentation</vt:lpstr>
      <vt:lpstr>Malicious mischief </vt:lpstr>
      <vt:lpstr>PowerPoint Presentation</vt:lpstr>
      <vt:lpstr>Forgery </vt:lpstr>
      <vt:lpstr>PowerPoint Presentation</vt:lpstr>
      <vt:lpstr>Uttering </vt:lpstr>
      <vt:lpstr>PowerPoint Presentation</vt:lpstr>
      <vt:lpstr>Perjury </vt:lpstr>
      <vt:lpstr>PowerPoint Presentation</vt:lpstr>
      <vt:lpstr>Extortion </vt:lpstr>
      <vt:lpstr>PowerPoint Presentation</vt:lpstr>
      <vt:lpstr>Receiving </vt:lpstr>
      <vt:lpstr>PowerPoint Presentation</vt:lpstr>
      <vt:lpstr>Criminal trespass</vt:lpstr>
      <vt:lpstr>PowerPoint Presentation</vt:lpstr>
      <vt:lpstr>Strict Liability crime</vt:lpstr>
      <vt:lpstr>PowerPoint Presentation</vt:lpstr>
      <vt:lpstr>Attempt </vt:lpstr>
      <vt:lpstr>PowerPoint Presentation</vt:lpstr>
      <vt:lpstr>Legal Impossibility</vt:lpstr>
      <vt:lpstr>PowerPoint Presentation</vt:lpstr>
      <vt:lpstr>Factual impossibility</vt:lpstr>
      <vt:lpstr>PowerPoint Presentation</vt:lpstr>
      <vt:lpstr>Solicitation </vt:lpstr>
      <vt:lpstr>PowerPoint Presentation</vt:lpstr>
      <vt:lpstr>Conspiracy </vt:lpstr>
      <vt:lpstr>PowerPoint Presentation</vt:lpstr>
      <vt:lpstr>Accomplice liability </vt:lpstr>
      <vt:lpstr>PowerPoint Presentation</vt:lpstr>
      <vt:lpstr>Accessory after the fact</vt:lpstr>
      <vt:lpstr>PowerPoint Presentation</vt:lpstr>
      <vt:lpstr>Infancy </vt:lpstr>
      <vt:lpstr>PowerPoint Presentation</vt:lpstr>
      <vt:lpstr>Durham rule </vt:lpstr>
      <vt:lpstr>PowerPoint Presentation</vt:lpstr>
      <vt:lpstr>Mcnauaghten rule </vt:lpstr>
      <vt:lpstr>PowerPoint Presentation</vt:lpstr>
      <vt:lpstr>Irresistible impulse </vt:lpstr>
      <vt:lpstr>PowerPoint Presentation</vt:lpstr>
      <vt:lpstr>MPC </vt:lpstr>
      <vt:lpstr>PowerPoint Presentation</vt:lpstr>
      <vt:lpstr>Intoxication </vt:lpstr>
      <vt:lpstr>PowerPoint Presentation</vt:lpstr>
      <vt:lpstr>Actus reas </vt:lpstr>
      <vt:lpstr>PowerPoint Presentation</vt:lpstr>
      <vt:lpstr>Duress </vt:lpstr>
      <vt:lpstr>PowerPoint Presentation</vt:lpstr>
      <vt:lpstr>Necessity </vt:lpstr>
      <vt:lpstr>PowerPoint Presentation</vt:lpstr>
      <vt:lpstr>Entrapment </vt:lpstr>
      <vt:lpstr>PowerPoint Presentation</vt:lpstr>
      <vt:lpstr>Self defense </vt:lpstr>
      <vt:lpstr>PowerPoint Presentation</vt:lpstr>
      <vt:lpstr>Protection of Dwelling</vt:lpstr>
      <vt:lpstr>PowerPoint Presentation</vt:lpstr>
      <vt:lpstr>Defense of others </vt:lpstr>
      <vt:lpstr>PowerPoint Presentation</vt:lpstr>
      <vt:lpstr>Protection of dwelling </vt:lpstr>
      <vt:lpstr>PowerPoint Presentation</vt:lpstr>
      <vt:lpstr>Proximate causation </vt:lpstr>
      <vt:lpstr>PowerPoint Presentation</vt:lpstr>
      <vt:lpstr>Factual causation </vt:lpstr>
      <vt:lpstr>PowerPoint Presentation</vt:lpstr>
      <vt:lpstr>Negative acts </vt:lpstr>
      <vt:lpstr>PowerPoint Presentation</vt:lpstr>
      <vt:lpstr>Mistake of law </vt:lpstr>
      <vt:lpstr>PowerPoint Presentation</vt:lpstr>
      <vt:lpstr>Mistake of fact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Murder</dc:title>
  <dc:creator>kris</dc:creator>
  <cp:lastModifiedBy>Kris</cp:lastModifiedBy>
  <cp:revision>40</cp:revision>
  <dcterms:created xsi:type="dcterms:W3CDTF">2012-11-28T23:23:03Z</dcterms:created>
  <dcterms:modified xsi:type="dcterms:W3CDTF">2014-01-21T00:49:37Z</dcterms:modified>
</cp:coreProperties>
</file>