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sldIdLst>
    <p:sldId id="256" r:id="rId2"/>
    <p:sldId id="407" r:id="rId3"/>
    <p:sldId id="408" r:id="rId4"/>
    <p:sldId id="345" r:id="rId5"/>
    <p:sldId id="346" r:id="rId6"/>
    <p:sldId id="409" r:id="rId7"/>
    <p:sldId id="410" r:id="rId8"/>
    <p:sldId id="347" r:id="rId9"/>
    <p:sldId id="348" r:id="rId10"/>
    <p:sldId id="417" r:id="rId11"/>
    <p:sldId id="419" r:id="rId12"/>
    <p:sldId id="411" r:id="rId13"/>
    <p:sldId id="412" r:id="rId14"/>
    <p:sldId id="413" r:id="rId15"/>
    <p:sldId id="414" r:id="rId16"/>
    <p:sldId id="415" r:id="rId17"/>
    <p:sldId id="416" r:id="rId18"/>
    <p:sldId id="349" r:id="rId19"/>
    <p:sldId id="350" r:id="rId20"/>
    <p:sldId id="421" r:id="rId21"/>
    <p:sldId id="420" r:id="rId22"/>
    <p:sldId id="353" r:id="rId23"/>
    <p:sldId id="354" r:id="rId24"/>
    <p:sldId id="355" r:id="rId25"/>
    <p:sldId id="356" r:id="rId26"/>
    <p:sldId id="357" r:id="rId27"/>
    <p:sldId id="358" r:id="rId28"/>
    <p:sldId id="403" r:id="rId29"/>
    <p:sldId id="404" r:id="rId30"/>
    <p:sldId id="405" r:id="rId31"/>
    <p:sldId id="406" r:id="rId32"/>
    <p:sldId id="359" r:id="rId33"/>
    <p:sldId id="360" r:id="rId34"/>
    <p:sldId id="361" r:id="rId35"/>
    <p:sldId id="362" r:id="rId36"/>
    <p:sldId id="363" r:id="rId37"/>
    <p:sldId id="364" r:id="rId38"/>
    <p:sldId id="365" r:id="rId39"/>
    <p:sldId id="366" r:id="rId40"/>
    <p:sldId id="367" r:id="rId41"/>
    <p:sldId id="368" r:id="rId42"/>
    <p:sldId id="369" r:id="rId43"/>
    <p:sldId id="370" r:id="rId44"/>
    <p:sldId id="371" r:id="rId45"/>
    <p:sldId id="372" r:id="rId46"/>
    <p:sldId id="373" r:id="rId47"/>
    <p:sldId id="374" r:id="rId48"/>
    <p:sldId id="375" r:id="rId49"/>
    <p:sldId id="376" r:id="rId50"/>
    <p:sldId id="377" r:id="rId51"/>
    <p:sldId id="378" r:id="rId52"/>
    <p:sldId id="379" r:id="rId53"/>
    <p:sldId id="380" r:id="rId54"/>
    <p:sldId id="389" r:id="rId55"/>
    <p:sldId id="390" r:id="rId56"/>
    <p:sldId id="391" r:id="rId57"/>
    <p:sldId id="392" r:id="rId58"/>
    <p:sldId id="393" r:id="rId59"/>
    <p:sldId id="394" r:id="rId60"/>
    <p:sldId id="395" r:id="rId61"/>
    <p:sldId id="396" r:id="rId62"/>
    <p:sldId id="397" r:id="rId63"/>
    <p:sldId id="398" r:id="rId64"/>
    <p:sldId id="399" r:id="rId65"/>
    <p:sldId id="400" r:id="rId66"/>
    <p:sldId id="402" r:id="rId67"/>
    <p:sldId id="401" r:id="rId68"/>
    <p:sldId id="337" r:id="rId69"/>
    <p:sldId id="338" r:id="rId70"/>
    <p:sldId id="259" r:id="rId71"/>
    <p:sldId id="260" r:id="rId72"/>
    <p:sldId id="341" r:id="rId73"/>
    <p:sldId id="342" r:id="rId74"/>
    <p:sldId id="261" r:id="rId75"/>
    <p:sldId id="262" r:id="rId76"/>
    <p:sldId id="339" r:id="rId77"/>
    <p:sldId id="340" r:id="rId78"/>
    <p:sldId id="343" r:id="rId79"/>
    <p:sldId id="344" r:id="rId80"/>
    <p:sldId id="263" r:id="rId81"/>
    <p:sldId id="264" r:id="rId82"/>
    <p:sldId id="265" r:id="rId83"/>
    <p:sldId id="266" r:id="rId84"/>
    <p:sldId id="267" r:id="rId85"/>
    <p:sldId id="268" r:id="rId86"/>
    <p:sldId id="269" r:id="rId87"/>
    <p:sldId id="270" r:id="rId88"/>
    <p:sldId id="277" r:id="rId89"/>
    <p:sldId id="278" r:id="rId90"/>
    <p:sldId id="279" r:id="rId91"/>
    <p:sldId id="280"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760"/>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372A4A-52E3-4096-9DD5-9AD8BD9DDA71}" type="datetimeFigureOut">
              <a:rPr lang="en-US" smtClean="0"/>
              <a:pPr/>
              <a:t>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09BC87-1097-4C15-BCB2-5065A48DA4E6}" type="slidenum">
              <a:rPr lang="en-US" smtClean="0"/>
              <a:pPr/>
              <a:t>‹#›</a:t>
            </a:fld>
            <a:endParaRPr lang="en-US"/>
          </a:p>
        </p:txBody>
      </p:sp>
    </p:spTree>
    <p:extLst>
      <p:ext uri="{BB962C8B-B14F-4D97-AF65-F5344CB8AC3E}">
        <p14:creationId xmlns:p14="http://schemas.microsoft.com/office/powerpoint/2010/main" val="172115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9BC87-1097-4C15-BCB2-5065A48DA4E6}" type="slidenum">
              <a:rPr lang="en-US" smtClean="0"/>
              <a:pPr/>
              <a:t>1</a:t>
            </a:fld>
            <a:endParaRPr lang="en-US"/>
          </a:p>
        </p:txBody>
      </p:sp>
    </p:spTree>
    <p:extLst>
      <p:ext uri="{BB962C8B-B14F-4D97-AF65-F5344CB8AC3E}">
        <p14:creationId xmlns:p14="http://schemas.microsoft.com/office/powerpoint/2010/main" val="361164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70AA85-E607-4F6B-AF38-0D171512F74E}" type="datetime1">
              <a:rPr lang="en-US" smtClean="0"/>
              <a:pPr/>
              <a:t>2/20/2014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2C724-9AF8-4BE8-BFF3-0A4305F2E0E6}" type="datetime1">
              <a:rPr lang="en-US" smtClean="0"/>
              <a:pPr/>
              <a:t>2/20/2014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DA6BA-B65B-4A6E-909B-289335544001}" type="datetime1">
              <a:rPr lang="en-US" smtClean="0"/>
              <a:pPr/>
              <a:t>2/20/2014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3007B-BDD8-4852-B1A8-6C1759898090}" type="datetime1">
              <a:rPr lang="en-US" smtClean="0"/>
              <a:pPr/>
              <a:t>2/20/2014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1D238-8F08-4EA5-AC6E-03ECD136C20F}" type="datetime1">
              <a:rPr lang="en-US" smtClean="0"/>
              <a:pPr/>
              <a:t>2/20/2014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3E25D7-FD8A-44D0-A038-629A7FA6A459}" type="datetime1">
              <a:rPr lang="en-US" smtClean="0"/>
              <a:pPr/>
              <a:t>2/20/2014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3A4055-ED5A-43E5-B20C-DAEC5F45CD57}" type="datetime1">
              <a:rPr lang="en-US" smtClean="0"/>
              <a:pPr/>
              <a:t>2/20/2014</a:t>
            </a:fld>
            <a:endParaRPr lang="en-US"/>
          </a:p>
        </p:txBody>
      </p:sp>
      <p:sp>
        <p:nvSpPr>
          <p:cNvPr id="8" name="Footer Placeholder 7"/>
          <p:cNvSpPr>
            <a:spLocks noGrp="1"/>
          </p:cNvSpPr>
          <p:nvPr>
            <p:ph type="ftr" sz="quarter" idx="11"/>
          </p:nvPr>
        </p:nvSpPr>
        <p:spPr/>
        <p:txBody>
          <a:bodyPr/>
          <a:lstStyle/>
          <a:p>
            <a:r>
              <a:rPr lang="en-US" smtClean="0"/>
              <a:t>Crawford's</a:t>
            </a:r>
            <a:endParaRPr lang="en-US"/>
          </a:p>
        </p:txBody>
      </p:sp>
      <p:sp>
        <p:nvSpPr>
          <p:cNvPr id="9" name="Slide Number Placeholder 8"/>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5060BC-7054-4505-896A-11AF30814149}" type="datetime1">
              <a:rPr lang="en-US" smtClean="0"/>
              <a:pPr/>
              <a:t>2/20/2014</a:t>
            </a:fld>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A354F-EEF7-4F3F-B35E-87AB923FF2D4}" type="datetime1">
              <a:rPr lang="en-US" smtClean="0"/>
              <a:pPr/>
              <a:t>2/20/2014</a:t>
            </a:fld>
            <a:endParaRPr lang="en-US"/>
          </a:p>
        </p:txBody>
      </p:sp>
      <p:sp>
        <p:nvSpPr>
          <p:cNvPr id="3" name="Footer Placeholder 2"/>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F546E-C8C9-40D9-B785-AC9ADC63D52F}" type="datetime1">
              <a:rPr lang="en-US" smtClean="0"/>
              <a:pPr/>
              <a:t>2/20/2014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9EE94-64D7-475C-8CEB-EF2DD2867D5F}" type="datetime1">
              <a:rPr lang="en-US" smtClean="0"/>
              <a:pPr/>
              <a:t>2/20/2014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58715F92-9A4F-42CF-8E3E-562EAB4C0D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9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4111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838200"/>
            <a:ext cx="8229600" cy="5287963"/>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3AB16-9499-4B62-8C89-A37E91E5B3BC}" type="datetime1">
              <a:rPr lang="en-US" smtClean="0"/>
              <a:pPr/>
              <a:t>2/20/2014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Crawford's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15F92-9A4F-42CF-8E3E-562EAB4C0DF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Wills</a:t>
            </a:r>
            <a:endParaRPr lang="en-US" sz="96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Clear and convincing standard for rebutting attested will</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10</a:t>
            </a:fld>
            <a:endParaRPr lang="en-US"/>
          </a:p>
        </p:txBody>
      </p:sp>
    </p:spTree>
    <p:extLst>
      <p:ext uri="{BB962C8B-B14F-4D97-AF65-F5344CB8AC3E}">
        <p14:creationId xmlns:p14="http://schemas.microsoft.com/office/powerpoint/2010/main" val="4056537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Clear and Convincing Standard </a:t>
            </a:r>
          </a:p>
        </p:txBody>
      </p:sp>
      <p:sp>
        <p:nvSpPr>
          <p:cNvPr id="3" name="Content Placeholder 2"/>
          <p:cNvSpPr>
            <a:spLocks noGrp="1"/>
          </p:cNvSpPr>
          <p:nvPr>
            <p:ph idx="1"/>
          </p:nvPr>
        </p:nvSpPr>
        <p:spPr/>
        <p:txBody>
          <a:bodyPr/>
          <a:lstStyle/>
          <a:p>
            <a:pPr marL="0" indent="0">
              <a:buNone/>
            </a:pPr>
            <a:endParaRPr lang="en-US" dirty="0"/>
          </a:p>
          <a:p>
            <a:r>
              <a:rPr lang="en-US" dirty="0"/>
              <a:t>If a will was not executed in compliance with the witnessing requirements, the will shall be treated as if it were executed in compliance with that standard if the proponent of the will establishes by clear and convincing evidence that, at the time the testator signed the will, the testator intended the document to constitute his will.</a:t>
            </a:r>
          </a:p>
          <a:p>
            <a:endParaRPr lang="en-US" dirty="0"/>
          </a:p>
        </p:txBody>
      </p:sp>
      <p:sp>
        <p:nvSpPr>
          <p:cNvPr id="4" name="Footer Placeholder 3"/>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58715F92-9A4F-42CF-8E3E-562EAB4C0DF2}" type="slidenum">
              <a:rPr lang="en-US" smtClean="0">
                <a:solidFill>
                  <a:prstClr val="white">
                    <a:tint val="75000"/>
                  </a:prstClr>
                </a:solidFill>
              </a:rPr>
              <a:pPr/>
              <a:t>11</a:t>
            </a:fld>
            <a:endParaRPr lang="en-US">
              <a:solidFill>
                <a:prstClr val="white">
                  <a:tint val="75000"/>
                </a:prstClr>
              </a:solidFill>
            </a:endParaRPr>
          </a:p>
        </p:txBody>
      </p:sp>
    </p:spTree>
    <p:extLst>
      <p:ext uri="{BB962C8B-B14F-4D97-AF65-F5344CB8AC3E}">
        <p14:creationId xmlns:p14="http://schemas.microsoft.com/office/powerpoint/2010/main" val="2369223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a:t>What is Undue influence? </a:t>
            </a:r>
            <a:br>
              <a:rPr lang="en-US" u="sng" dirty="0"/>
            </a:br>
            <a:r>
              <a:rPr lang="en-US" u="sng" dirty="0"/>
              <a:t> And what ways can it be established? </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12</a:t>
            </a:fld>
            <a:endParaRPr lang="en-US"/>
          </a:p>
        </p:txBody>
      </p:sp>
    </p:spTree>
    <p:extLst>
      <p:ext uri="{BB962C8B-B14F-4D97-AF65-F5344CB8AC3E}">
        <p14:creationId xmlns:p14="http://schemas.microsoft.com/office/powerpoint/2010/main" val="1736249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a:t>Testator's free agency is subjugated. </a:t>
            </a:r>
            <a:endParaRPr lang="en-US" dirty="0" smtClean="0"/>
          </a:p>
          <a:p>
            <a:r>
              <a:rPr lang="en-US" dirty="0" smtClean="0"/>
              <a:t>Established </a:t>
            </a:r>
            <a:r>
              <a:rPr lang="en-US" dirty="0"/>
              <a:t>3 ways</a:t>
            </a:r>
            <a:br>
              <a:rPr lang="en-US" dirty="0"/>
            </a:br>
            <a:r>
              <a:rPr lang="en-US" dirty="0" smtClean="0"/>
              <a:t>1) Prima </a:t>
            </a:r>
            <a:r>
              <a:rPr lang="en-US" dirty="0" err="1" smtClean="0"/>
              <a:t>facia</a:t>
            </a:r>
            <a:r>
              <a:rPr lang="en-US" dirty="0" smtClean="0"/>
              <a:t> case</a:t>
            </a:r>
            <a:br>
              <a:rPr lang="en-US" dirty="0" smtClean="0"/>
            </a:br>
            <a:r>
              <a:rPr lang="en-US" dirty="0" smtClean="0"/>
              <a:t>2) Presumption</a:t>
            </a:r>
            <a:br>
              <a:rPr lang="en-US" dirty="0" smtClean="0"/>
            </a:br>
            <a:r>
              <a:rPr lang="en-US" dirty="0" smtClean="0"/>
              <a:t>3) Statutory</a:t>
            </a:r>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13</a:t>
            </a:fld>
            <a:endParaRPr lang="en-US"/>
          </a:p>
        </p:txBody>
      </p:sp>
    </p:spTree>
    <p:extLst>
      <p:ext uri="{BB962C8B-B14F-4D97-AF65-F5344CB8AC3E}">
        <p14:creationId xmlns:p14="http://schemas.microsoft.com/office/powerpoint/2010/main" val="48950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What is Undue influence - prima </a:t>
            </a:r>
            <a:r>
              <a:rPr lang="en-US" u="sng" dirty="0" err="1"/>
              <a:t>facia</a:t>
            </a:r>
            <a:r>
              <a:rPr lang="en-US" u="sng" dirty="0"/>
              <a:t> case?</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14</a:t>
            </a:fld>
            <a:endParaRPr lang="en-US"/>
          </a:p>
        </p:txBody>
      </p:sp>
    </p:spTree>
    <p:extLst>
      <p:ext uri="{BB962C8B-B14F-4D97-AF65-F5344CB8AC3E}">
        <p14:creationId xmlns:p14="http://schemas.microsoft.com/office/powerpoint/2010/main" val="2452768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r>
              <a:rPr lang="en-US" dirty="0"/>
              <a:t>Testator has a weakness such that he is able to have his free will </a:t>
            </a:r>
            <a:r>
              <a:rPr lang="en-US" dirty="0" smtClean="0"/>
              <a:t>subjugated</a:t>
            </a:r>
          </a:p>
          <a:p>
            <a:pPr lvl="1"/>
            <a:r>
              <a:rPr lang="en-US" dirty="0" smtClean="0"/>
              <a:t>And the wrongdoer has participated in the making of the will which resulted in a unnatural disposition</a:t>
            </a:r>
            <a:endParaRPr lang="en-US" dirty="0"/>
          </a:p>
          <a:p>
            <a:r>
              <a:rPr lang="en-US" dirty="0"/>
              <a:t> Effect: only that part of the will affected by undue influence is invalid.</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15</a:t>
            </a:fld>
            <a:endParaRPr lang="en-US"/>
          </a:p>
        </p:txBody>
      </p:sp>
    </p:spTree>
    <p:extLst>
      <p:ext uri="{BB962C8B-B14F-4D97-AF65-F5344CB8AC3E}">
        <p14:creationId xmlns:p14="http://schemas.microsoft.com/office/powerpoint/2010/main" val="1568502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u="sng" dirty="0" smtClean="0"/>
              <a:t>What </a:t>
            </a:r>
            <a:r>
              <a:rPr lang="en-US" u="sng" dirty="0"/>
              <a:t>is the Presumption of undue influence? </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16</a:t>
            </a:fld>
            <a:endParaRPr lang="en-US"/>
          </a:p>
        </p:txBody>
      </p:sp>
    </p:spTree>
    <p:extLst>
      <p:ext uri="{BB962C8B-B14F-4D97-AF65-F5344CB8AC3E}">
        <p14:creationId xmlns:p14="http://schemas.microsoft.com/office/powerpoint/2010/main" val="2080154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smtClean="0"/>
              <a:t>CONFIDENTIAL </a:t>
            </a:r>
            <a:r>
              <a:rPr lang="en-US" dirty="0"/>
              <a:t>RELATIONSHIP </a:t>
            </a:r>
            <a:r>
              <a:rPr lang="en-US" dirty="0" smtClean="0"/>
              <a:t>– </a:t>
            </a:r>
          </a:p>
          <a:p>
            <a:r>
              <a:rPr lang="en-US" dirty="0" smtClean="0"/>
              <a:t>When someone in a confidential relationship </a:t>
            </a:r>
          </a:p>
          <a:p>
            <a:pPr lvl="1"/>
            <a:r>
              <a:rPr lang="en-US" dirty="0" smtClean="0"/>
              <a:t>actively participates in the making of the will </a:t>
            </a:r>
          </a:p>
          <a:p>
            <a:pPr lvl="1"/>
            <a:r>
              <a:rPr lang="en-US" dirty="0" smtClean="0"/>
              <a:t>and takes an unnatural disposition. </a:t>
            </a:r>
            <a:endParaRPr lang="en-US" dirty="0"/>
          </a:p>
          <a:p>
            <a:r>
              <a:rPr lang="en-US" dirty="0"/>
              <a:t> Effect: only that part of the will affected by undue influence is invalid.</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17</a:t>
            </a:fld>
            <a:endParaRPr lang="en-US"/>
          </a:p>
        </p:txBody>
      </p:sp>
    </p:spTree>
    <p:extLst>
      <p:ext uri="{BB962C8B-B14F-4D97-AF65-F5344CB8AC3E}">
        <p14:creationId xmlns:p14="http://schemas.microsoft.com/office/powerpoint/2010/main" val="3311587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u="sng" dirty="0"/>
              <a:t>What is Statutory undue influence? </a:t>
            </a:r>
            <a:br>
              <a:rPr lang="en-US" u="sng" dirty="0"/>
            </a:br>
            <a:r>
              <a:rPr lang="en-US" u="sng" dirty="0"/>
              <a:t>Interested Witness</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58715F92-9A4F-42CF-8E3E-562EAB4C0DF2}" type="slidenum">
              <a:rPr lang="en-US" smtClean="0">
                <a:solidFill>
                  <a:prstClr val="white">
                    <a:tint val="75000"/>
                  </a:prstClr>
                </a:solidFill>
              </a:rPr>
              <a:pPr/>
              <a:t>18</a:t>
            </a:fld>
            <a:endParaRPr lang="en-US">
              <a:solidFill>
                <a:prstClr val="white">
                  <a:tint val="75000"/>
                </a:prstClr>
              </a:solidFill>
            </a:endParaRPr>
          </a:p>
        </p:txBody>
      </p:sp>
    </p:spTree>
    <p:extLst>
      <p:ext uri="{BB962C8B-B14F-4D97-AF65-F5344CB8AC3E}">
        <p14:creationId xmlns:p14="http://schemas.microsoft.com/office/powerpoint/2010/main" val="3257825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Interested Witness</a:t>
            </a:r>
            <a:endParaRPr lang="en-US" dirty="0"/>
          </a:p>
        </p:txBody>
      </p:sp>
      <p:sp>
        <p:nvSpPr>
          <p:cNvPr id="3" name="Content Placeholder 2"/>
          <p:cNvSpPr>
            <a:spLocks noGrp="1"/>
          </p:cNvSpPr>
          <p:nvPr>
            <p:ph idx="1"/>
          </p:nvPr>
        </p:nvSpPr>
        <p:spPr/>
        <p:txBody>
          <a:bodyPr>
            <a:normAutofit/>
          </a:bodyPr>
          <a:lstStyle/>
          <a:p>
            <a:r>
              <a:rPr lang="en-US" dirty="0"/>
              <a:t>An interested witness is one who takes any gifts under the will. </a:t>
            </a:r>
            <a:r>
              <a:rPr lang="en-US" dirty="0" smtClean="0"/>
              <a:t> </a:t>
            </a:r>
          </a:p>
          <a:p>
            <a:r>
              <a:rPr lang="en-US" dirty="0" smtClean="0"/>
              <a:t>A </a:t>
            </a:r>
            <a:r>
              <a:rPr lang="en-US" dirty="0"/>
              <a:t>provision in a will that makes a devise to an interested witness creates a "presumption" that the witness procured the devise by duress, menace, fraud, or undue influence. </a:t>
            </a:r>
            <a:endParaRPr lang="en-US" dirty="0" smtClean="0"/>
          </a:p>
          <a:p>
            <a:r>
              <a:rPr lang="en-US" dirty="0" smtClean="0"/>
              <a:t>If </a:t>
            </a:r>
            <a:r>
              <a:rPr lang="en-US" dirty="0"/>
              <a:t>the witness fails to rebut the presumption, the witness can still take up to her intestate share but no more. </a:t>
            </a:r>
            <a:endParaRPr lang="en-US" dirty="0" smtClean="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219755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Will Defined</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2</a:t>
            </a:fld>
            <a:endParaRPr lang="en-US"/>
          </a:p>
        </p:txBody>
      </p:sp>
    </p:spTree>
    <p:extLst>
      <p:ext uri="{BB962C8B-B14F-4D97-AF65-F5344CB8AC3E}">
        <p14:creationId xmlns:p14="http://schemas.microsoft.com/office/powerpoint/2010/main" val="3874592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Rejection of part of will (undue influence)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20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687132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Rejection of part of will (undue influence)</a:t>
            </a:r>
            <a:endParaRPr lang="en-US" dirty="0"/>
          </a:p>
          <a:p>
            <a:pPr lvl="0"/>
            <a:r>
              <a:rPr lang="en-US" dirty="0"/>
              <a:t>If undue influence is alleged in respect to only part of the will,</a:t>
            </a:r>
          </a:p>
          <a:p>
            <a:pPr lvl="1"/>
            <a:r>
              <a:rPr lang="en-US" dirty="0"/>
              <a:t> the court may reject that part and admit the rest to probate.</a:t>
            </a:r>
          </a:p>
          <a:p>
            <a:pPr lvl="0"/>
            <a:r>
              <a:rPr lang="en-US" dirty="0"/>
              <a:t>If the entire will is tainted, </a:t>
            </a:r>
          </a:p>
          <a:p>
            <a:pPr lvl="1"/>
            <a:r>
              <a:rPr lang="en-US" dirty="0"/>
              <a:t>all the property passes by intestacy.</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660690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Holographic will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22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2573306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u="sng" dirty="0"/>
              <a:t>Holographic will</a:t>
            </a:r>
            <a:endParaRPr lang="en-US" dirty="0"/>
          </a:p>
          <a:p>
            <a:pPr lvl="0"/>
            <a:r>
              <a:rPr lang="en-US" dirty="0"/>
              <a:t>A will in the handwriting of the testator </a:t>
            </a:r>
          </a:p>
          <a:p>
            <a:pPr lvl="1"/>
            <a:r>
              <a:rPr lang="en-US" dirty="0"/>
              <a:t>and signed by the testator, </a:t>
            </a:r>
          </a:p>
          <a:p>
            <a:pPr lvl="1"/>
            <a:r>
              <a:rPr lang="en-US" dirty="0"/>
              <a:t>but unattested by witnesses.</a:t>
            </a:r>
          </a:p>
          <a:p>
            <a:pPr lvl="0"/>
            <a:r>
              <a:rPr lang="en-US" dirty="0"/>
              <a:t>California recognizes it if the material provisions are in the testator’s handwriting.</a:t>
            </a:r>
          </a:p>
          <a:p>
            <a:pPr lvl="0"/>
            <a:r>
              <a:rPr lang="en-US" dirty="0"/>
              <a:t>If it does not contain a “date” of its execution, </a:t>
            </a:r>
          </a:p>
          <a:p>
            <a:pPr lvl="1"/>
            <a:r>
              <a:rPr lang="en-US" dirty="0"/>
              <a:t>and its omission results in doubt as to whether its provisions </a:t>
            </a:r>
          </a:p>
          <a:p>
            <a:pPr lvl="1"/>
            <a:r>
              <a:rPr lang="en-US" dirty="0"/>
              <a:t>or the inconsistent provisions of another will are controlling, </a:t>
            </a:r>
          </a:p>
          <a:p>
            <a:pPr lvl="1"/>
            <a:r>
              <a:rPr lang="en-US" dirty="0"/>
              <a:t>the holographic will is invalid to the extent of the inconsistencies </a:t>
            </a:r>
          </a:p>
          <a:p>
            <a:pPr lvl="2"/>
            <a:r>
              <a:rPr lang="en-US" dirty="0"/>
              <a:t>unless the time of its execution is established </a:t>
            </a:r>
          </a:p>
          <a:p>
            <a:pPr lvl="2"/>
            <a:r>
              <a:rPr lang="en-US" dirty="0"/>
              <a:t>to be after the date of the execution of the other will. </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23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164699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Codicils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24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20696802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Codicils</a:t>
            </a:r>
            <a:endParaRPr lang="en-US" dirty="0"/>
          </a:p>
          <a:p>
            <a:pPr lvl="0"/>
            <a:r>
              <a:rPr lang="en-US" dirty="0"/>
              <a:t>The word “will” as used in California statutes includes codicil. </a:t>
            </a:r>
          </a:p>
          <a:p>
            <a:pPr lvl="0"/>
            <a:r>
              <a:rPr lang="en-US" dirty="0"/>
              <a:t>A codicil is an addition to, or alteration of, a will, </a:t>
            </a:r>
          </a:p>
          <a:p>
            <a:pPr lvl="1"/>
            <a:r>
              <a:rPr lang="en-US" dirty="0"/>
              <a:t>and must be executed with the same formalities.</a:t>
            </a:r>
          </a:p>
          <a:p>
            <a:pPr lvl="0"/>
            <a:r>
              <a:rPr lang="en-US" dirty="0"/>
              <a:t>Absent contrary language or inconsistency, a codicil modifies </a:t>
            </a:r>
          </a:p>
          <a:p>
            <a:pPr lvl="1"/>
            <a:r>
              <a:rPr lang="en-US" dirty="0"/>
              <a:t>rather than replaces the will’s provisions.</a:t>
            </a:r>
          </a:p>
          <a:p>
            <a:pPr lvl="0"/>
            <a:r>
              <a:rPr lang="en-US" dirty="0"/>
              <a:t>A validly executed codicil validates an invalid will</a:t>
            </a:r>
          </a:p>
          <a:p>
            <a:pPr lvl="1"/>
            <a:r>
              <a:rPr lang="en-US" dirty="0"/>
              <a:t> if the codicil refers to it with sufficient certainty to identify and incorporate it, </a:t>
            </a:r>
          </a:p>
          <a:p>
            <a:pPr lvl="1"/>
            <a:r>
              <a:rPr lang="en-US" dirty="0"/>
              <a:t>or if the codicil is on the same paper as the invalid will.</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030019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Incorporation by reference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26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626066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Incorporation by reference</a:t>
            </a:r>
            <a:endParaRPr lang="en-US" dirty="0"/>
          </a:p>
          <a:p>
            <a:pPr lvl="0"/>
            <a:r>
              <a:rPr lang="en-US" dirty="0"/>
              <a:t>In California, a writing in existence when a will is executed may be incorporated by reference</a:t>
            </a:r>
          </a:p>
          <a:p>
            <a:pPr lvl="1"/>
            <a:r>
              <a:rPr lang="en-US" dirty="0"/>
              <a:t> if the language of the will manifests this intent </a:t>
            </a:r>
          </a:p>
          <a:p>
            <a:pPr lvl="1"/>
            <a:r>
              <a:rPr lang="en-US" dirty="0"/>
              <a:t>and describes the writing sufficiently to permit its identification.</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27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2030966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Doctrine of independent significance</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28</a:t>
            </a:fld>
            <a:endParaRPr lang="en-US"/>
          </a:p>
        </p:txBody>
      </p:sp>
    </p:spTree>
    <p:extLst>
      <p:ext uri="{BB962C8B-B14F-4D97-AF65-F5344CB8AC3E}">
        <p14:creationId xmlns:p14="http://schemas.microsoft.com/office/powerpoint/2010/main" val="1740855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sz="2800" dirty="0">
                <a:solidFill>
                  <a:prstClr val="white"/>
                </a:solidFill>
              </a:rPr>
              <a:t>Doctrine of independent </a:t>
            </a:r>
            <a:r>
              <a:rPr lang="en-US" sz="2800" dirty="0" smtClean="0">
                <a:solidFill>
                  <a:prstClr val="white"/>
                </a:solidFill>
              </a:rPr>
              <a:t>significance</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a:t>testator may refer to some unrelated act or event that has some independent significance (i.e., not testamentary in nature), for the purpose of either designating the beneficiaries or the property to be given away via the will. </a:t>
            </a:r>
            <a:endParaRPr lang="en-US" dirty="0" smtClean="0"/>
          </a:p>
          <a:p>
            <a:r>
              <a:rPr lang="en-US" dirty="0" smtClean="0"/>
              <a:t>The </a:t>
            </a:r>
            <a:r>
              <a:rPr lang="en-US" dirty="0"/>
              <a:t>crucial question is whether the act has a legal significance apart from and independent of its impact on the will. </a:t>
            </a:r>
            <a:endParaRPr lang="en-US" dirty="0" smtClean="0"/>
          </a:p>
          <a:p>
            <a:r>
              <a:rPr lang="en-US" dirty="0" smtClean="0"/>
              <a:t>This </a:t>
            </a:r>
            <a:r>
              <a:rPr lang="en-US" dirty="0"/>
              <a:t>is because the extrinsic act must not have a testamentary function. Testamentary actions (actions that cause the disposition of property after death) must be written into the will, or they are void.</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29</a:t>
            </a:fld>
            <a:endParaRPr lang="en-US"/>
          </a:p>
        </p:txBody>
      </p:sp>
    </p:spTree>
    <p:extLst>
      <p:ext uri="{BB962C8B-B14F-4D97-AF65-F5344CB8AC3E}">
        <p14:creationId xmlns:p14="http://schemas.microsoft.com/office/powerpoint/2010/main" val="2255953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smtClean="0"/>
              <a:t>A </a:t>
            </a:r>
            <a:r>
              <a:rPr lang="en-US" dirty="0"/>
              <a:t>will is a document that disposes of the real and personal property of the decedent/testator.  </a:t>
            </a:r>
            <a:endParaRPr lang="en-US" dirty="0" smtClean="0"/>
          </a:p>
          <a:p>
            <a:r>
              <a:rPr lang="en-US" dirty="0" smtClean="0"/>
              <a:t>Will </a:t>
            </a:r>
            <a:r>
              <a:rPr lang="en-US" dirty="0"/>
              <a:t>is executed during testators life and does not take effect until death.  </a:t>
            </a:r>
            <a:endParaRPr lang="en-US" dirty="0" smtClean="0"/>
          </a:p>
          <a:p>
            <a:r>
              <a:rPr lang="en-US" dirty="0" smtClean="0"/>
              <a:t>Testator </a:t>
            </a:r>
            <a:r>
              <a:rPr lang="en-US" dirty="0"/>
              <a:t>can change or revoke will during his lifetime.  Beneficiaries of the will have no present interest, only an expectancy.  </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3</a:t>
            </a:fld>
            <a:endParaRPr lang="en-US"/>
          </a:p>
        </p:txBody>
      </p:sp>
    </p:spTree>
    <p:extLst>
      <p:ext uri="{BB962C8B-B14F-4D97-AF65-F5344CB8AC3E}">
        <p14:creationId xmlns:p14="http://schemas.microsoft.com/office/powerpoint/2010/main" val="3214319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30</a:t>
            </a:fld>
            <a:endParaRPr lang="en-US"/>
          </a:p>
        </p:txBody>
      </p:sp>
      <p:sp>
        <p:nvSpPr>
          <p:cNvPr id="7" name="Title 1"/>
          <p:cNvSpPr>
            <a:spLocks noGrp="1"/>
          </p:cNvSpPr>
          <p:nvPr>
            <p:ph type="ctrTitle"/>
          </p:nvPr>
        </p:nvSpPr>
        <p:spPr/>
        <p:txBody>
          <a:bodyPr>
            <a:normAutofit/>
          </a:bodyPr>
          <a:lstStyle/>
          <a:p>
            <a:r>
              <a:rPr lang="en-US" dirty="0" smtClean="0"/>
              <a:t>Example of acts of independent significance</a:t>
            </a:r>
            <a:endParaRPr lang="en-US" dirty="0"/>
          </a:p>
        </p:txBody>
      </p:sp>
    </p:spTree>
    <p:extLst>
      <p:ext uri="{BB962C8B-B14F-4D97-AF65-F5344CB8AC3E}">
        <p14:creationId xmlns:p14="http://schemas.microsoft.com/office/powerpoint/2010/main" val="584405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acts of independent significance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a:t>Kevin’s will bequeathed “$2,000 to each person employed in his business at the time of his death.” This is a valid designation because the testator’s hiring or firing of employees is normally done for business reasons rather than as a means to designate beneficiaries in a will. Thus, Kevin’s employment policy has “independent significance” and not a testamentary purpose. </a:t>
            </a:r>
            <a:endParaRPr lang="en-US" dirty="0" smtClean="0"/>
          </a:p>
          <a:p>
            <a:r>
              <a:rPr lang="en-US" dirty="0"/>
              <a:t>Renée’s will devises “the car that I own at my death” to the beneficiaries in my brother, Roger’s will. At the time she executed the will, Renée owned a 15-year-old Toyota (value $2,000). Shortly before her death, Renée had sold the Toyota and purchased a Mercedes (value $55,000). This is a valid designation because Renée’s motive for buying the car was to own and drive a Mercedes; not to have an effect on her will. In addition, the designation of the beneficiaries in Roger’s will was also permitted, since acts by a third party are an acceptable part of the doctrine of independent significance. Thus, the beneficiaries of Roger’s will get the Mercedes at the time of Renee’s death</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31</a:t>
            </a:fld>
            <a:endParaRPr lang="en-US"/>
          </a:p>
        </p:txBody>
      </p:sp>
    </p:spTree>
    <p:extLst>
      <p:ext uri="{BB962C8B-B14F-4D97-AF65-F5344CB8AC3E}">
        <p14:creationId xmlns:p14="http://schemas.microsoft.com/office/powerpoint/2010/main" val="3511142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Revocation by subsequent will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32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4101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Revocation by subsequent will</a:t>
            </a:r>
            <a:endParaRPr lang="en-US" dirty="0"/>
          </a:p>
          <a:p>
            <a:pPr lvl="0"/>
            <a:r>
              <a:rPr lang="en-US" dirty="0"/>
              <a:t>A will may be revoked in whole or in part by a subsequent will </a:t>
            </a:r>
          </a:p>
          <a:p>
            <a:pPr lvl="1"/>
            <a:r>
              <a:rPr lang="en-US" dirty="0"/>
              <a:t>that revokes the prior will or part or it </a:t>
            </a:r>
          </a:p>
          <a:p>
            <a:pPr lvl="1"/>
            <a:r>
              <a:rPr lang="en-US" dirty="0"/>
              <a:t>either expressly or by inconsistency.</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33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42505462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Revocation by physical 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34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0203587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Revocation by physical act</a:t>
            </a:r>
            <a:endParaRPr lang="en-US" dirty="0"/>
          </a:p>
          <a:p>
            <a:pPr lvl="0"/>
            <a:r>
              <a:rPr lang="en-US" dirty="0"/>
              <a:t>A will may be revoked by being burned, torn, canceled, obliterated, or destroyed, </a:t>
            </a:r>
          </a:p>
          <a:p>
            <a:pPr lvl="1"/>
            <a:r>
              <a:rPr lang="en-US" dirty="0"/>
              <a:t>with the intent and for the purpose of revoking it, (same as testamentary capacity)</a:t>
            </a:r>
          </a:p>
          <a:p>
            <a:pPr lvl="1"/>
            <a:r>
              <a:rPr lang="en-US" dirty="0"/>
              <a:t>by either testator or another person in the testator’s presence,</a:t>
            </a:r>
          </a:p>
          <a:p>
            <a:pPr lvl="1"/>
            <a:r>
              <a:rPr lang="en-US" dirty="0"/>
              <a:t> and by the testator’s direction.</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35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4521633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Revocation by canceling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36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58920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Revocation by canceling</a:t>
            </a:r>
            <a:endParaRPr lang="en-US" dirty="0"/>
          </a:p>
          <a:p>
            <a:pPr lvl="0"/>
            <a:r>
              <a:rPr lang="en-US" dirty="0"/>
              <a:t>There must be defacement of the words or signature of the will </a:t>
            </a:r>
          </a:p>
          <a:p>
            <a:pPr lvl="1"/>
            <a:r>
              <a:rPr lang="en-US" dirty="0"/>
              <a:t>Coupled with the intent to revoke. </a:t>
            </a:r>
          </a:p>
          <a:p>
            <a:pPr lvl="2"/>
            <a:r>
              <a:rPr lang="en-US" dirty="0"/>
              <a:t>E.g. no revocation when testator crossed out several legacies </a:t>
            </a:r>
          </a:p>
          <a:p>
            <a:pPr lvl="2"/>
            <a:r>
              <a:rPr lang="en-US" dirty="0"/>
              <a:t>and made penciled notations changing amounts, </a:t>
            </a:r>
          </a:p>
          <a:p>
            <a:pPr lvl="2"/>
            <a:r>
              <a:rPr lang="en-US" dirty="0"/>
              <a:t>but intended to call a lawyer to change will.</a:t>
            </a:r>
          </a:p>
          <a:p>
            <a:pPr lvl="2"/>
            <a:r>
              <a:rPr lang="en-US" dirty="0"/>
              <a:t> (original was probated)</a:t>
            </a:r>
          </a:p>
          <a:p>
            <a:pPr lvl="0"/>
            <a:r>
              <a:rPr lang="en-US" dirty="0"/>
              <a:t>A partial revocation may be made by crossing out or drawing lines through particular clauses.</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37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6197226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Last will missing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38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2693902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Last will missing</a:t>
            </a:r>
            <a:endParaRPr lang="en-US" dirty="0"/>
          </a:p>
          <a:p>
            <a:pPr lvl="0"/>
            <a:r>
              <a:rPr lang="en-US" dirty="0"/>
              <a:t>Where a will once known to exist cannot be found after the decedent’s death, </a:t>
            </a:r>
          </a:p>
          <a:p>
            <a:pPr lvl="1"/>
            <a:r>
              <a:rPr lang="en-US" dirty="0"/>
              <a:t>and last known to be in the possession of the testator, </a:t>
            </a:r>
          </a:p>
          <a:p>
            <a:pPr lvl="1"/>
            <a:r>
              <a:rPr lang="en-US" dirty="0"/>
              <a:t>who was competent until death, </a:t>
            </a:r>
          </a:p>
          <a:p>
            <a:pPr lvl="1"/>
            <a:r>
              <a:rPr lang="en-US" dirty="0"/>
              <a:t>there is a presumption that it was destroyed by the decedent </a:t>
            </a:r>
          </a:p>
          <a:p>
            <a:pPr lvl="1"/>
            <a:r>
              <a:rPr lang="en-US" dirty="0"/>
              <a:t>with the intention of revoking it.</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39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4139418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Capacity to make a will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4103181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Alterations after the execution of the will</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6051543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Alterations after the execution of the will</a:t>
            </a:r>
            <a:endParaRPr lang="en-US" dirty="0"/>
          </a:p>
          <a:p>
            <a:pPr lvl="0"/>
            <a:r>
              <a:rPr lang="en-US" dirty="0"/>
              <a:t>It may be that the testator planned to revoke some bequests. </a:t>
            </a:r>
          </a:p>
          <a:p>
            <a:pPr lvl="1"/>
            <a:r>
              <a:rPr lang="en-US" dirty="0"/>
              <a:t>These changes are effective if the remainder standing alone</a:t>
            </a:r>
          </a:p>
          <a:p>
            <a:pPr lvl="1"/>
            <a:r>
              <a:rPr lang="en-US" dirty="0"/>
              <a:t> would be an understandable testamentary disposition.</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9870075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Revocation due to changed circumstances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6741531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Revocation due to changed circumstances</a:t>
            </a:r>
            <a:endParaRPr lang="en-US" dirty="0"/>
          </a:p>
          <a:p>
            <a:pPr lvl="0"/>
            <a:r>
              <a:rPr lang="en-US" dirty="0"/>
              <a:t>There is an implied revocation when the testator’s marriage is dissolved; </a:t>
            </a:r>
          </a:p>
          <a:p>
            <a:pPr lvl="1"/>
            <a:r>
              <a:rPr lang="en-US" dirty="0"/>
              <a:t>it also includes gifts to “my spouses children or issue” </a:t>
            </a:r>
          </a:p>
          <a:p>
            <a:pPr lvl="2"/>
            <a:r>
              <a:rPr lang="en-US" dirty="0"/>
              <a:t>unless contrary intent is expressed in the will.</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4110875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Dependent relative revocation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6962568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Dependent relative revocation</a:t>
            </a:r>
            <a:endParaRPr lang="en-US" dirty="0"/>
          </a:p>
          <a:p>
            <a:pPr lvl="0"/>
            <a:r>
              <a:rPr lang="en-US" dirty="0"/>
              <a:t>If a testator revokes an old will with the intention that a newly executed will shall replace it, </a:t>
            </a:r>
          </a:p>
          <a:p>
            <a:pPr lvl="1"/>
            <a:r>
              <a:rPr lang="en-US" dirty="0"/>
              <a:t>and the new will is never made or is invalid, </a:t>
            </a:r>
          </a:p>
          <a:p>
            <a:pPr lvl="1"/>
            <a:r>
              <a:rPr lang="en-US" dirty="0"/>
              <a:t>California will admit the old will. </a:t>
            </a:r>
          </a:p>
          <a:p>
            <a:pPr lvl="1"/>
            <a:r>
              <a:rPr lang="en-US" dirty="0"/>
              <a:t>(conditional revocation</a:t>
            </a:r>
            <a:r>
              <a:rPr lang="en-US" dirty="0" smtClean="0"/>
              <a:t>)</a:t>
            </a:r>
          </a:p>
          <a:p>
            <a:pPr lvl="1"/>
            <a:r>
              <a:rPr lang="en-US" dirty="0" smtClean="0"/>
              <a:t>Can be partial (crossed out part but no signature, reverts to old bequest)</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9450249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Classifications of gifts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6321512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Classifications of gifts</a:t>
            </a:r>
            <a:endParaRPr lang="en-US" dirty="0"/>
          </a:p>
          <a:p>
            <a:pPr lvl="0"/>
            <a:r>
              <a:rPr lang="en-US" dirty="0"/>
              <a:t>Specific gift: a transfer of specifically identifiable property</a:t>
            </a:r>
          </a:p>
          <a:p>
            <a:pPr lvl="0"/>
            <a:r>
              <a:rPr lang="en-US" dirty="0"/>
              <a:t>General gift: a transfer from general assets of the transferor</a:t>
            </a:r>
          </a:p>
          <a:p>
            <a:pPr lvl="0"/>
            <a:r>
              <a:rPr lang="en-US" dirty="0"/>
              <a:t>Demonstrative gift: a general gift that specifies the fund or property</a:t>
            </a:r>
          </a:p>
          <a:p>
            <a:pPr lvl="1"/>
            <a:r>
              <a:rPr lang="en-US" dirty="0"/>
              <a:t> from which the transfer is primarily to be made.</a:t>
            </a:r>
          </a:p>
          <a:p>
            <a:pPr lvl="0"/>
            <a:r>
              <a:rPr lang="en-US" dirty="0"/>
              <a:t>Pecuniary gift: either expressly stated as a fixed dollar amount </a:t>
            </a:r>
          </a:p>
          <a:p>
            <a:pPr lvl="1"/>
            <a:r>
              <a:rPr lang="en-US" dirty="0"/>
              <a:t>or is a dollar amount determinable by the provisions of the instrument.</a:t>
            </a:r>
          </a:p>
          <a:p>
            <a:pPr lvl="0"/>
            <a:r>
              <a:rPr lang="en-US" dirty="0"/>
              <a:t>Residuary gift: a transfer of property that remains after all specific </a:t>
            </a:r>
          </a:p>
          <a:p>
            <a:pPr lvl="1"/>
            <a:r>
              <a:rPr lang="en-US" dirty="0"/>
              <a:t>and general gifts have been satisfied.</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42052786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Ademption by extinction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0770345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Ademption by extinction</a:t>
            </a:r>
            <a:endParaRPr lang="en-US" dirty="0"/>
          </a:p>
          <a:p>
            <a:pPr lvl="0"/>
            <a:r>
              <a:rPr lang="en-US" dirty="0"/>
              <a:t>A testamentary gift fails when the property </a:t>
            </a:r>
            <a:r>
              <a:rPr lang="en-US" i="1" dirty="0"/>
              <a:t>specifically </a:t>
            </a:r>
            <a:r>
              <a:rPr lang="en-US" dirty="0"/>
              <a:t>bequeathed or devised</a:t>
            </a:r>
          </a:p>
          <a:p>
            <a:pPr lvl="1"/>
            <a:r>
              <a:rPr lang="en-US" dirty="0"/>
              <a:t> is not in the testator’s estate at the time of the testator’s death.</a:t>
            </a:r>
          </a:p>
          <a:p>
            <a:pPr lvl="0"/>
            <a:r>
              <a:rPr lang="en-US" dirty="0"/>
              <a:t>In California, after the execution of a will containing a specific devise, </a:t>
            </a:r>
          </a:p>
          <a:p>
            <a:pPr lvl="1"/>
            <a:r>
              <a:rPr lang="en-US" dirty="0"/>
              <a:t>the decedent alters but does not wholly divest his interest in the property,</a:t>
            </a:r>
          </a:p>
          <a:p>
            <a:pPr lvl="1"/>
            <a:r>
              <a:rPr lang="en-US" dirty="0"/>
              <a:t> the beneficiary has the right to the remaining interest of the transferor in the property.</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49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559583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Capacity to make a will</a:t>
            </a:r>
            <a:endParaRPr lang="en-US" dirty="0"/>
          </a:p>
          <a:p>
            <a:r>
              <a:rPr lang="en-US" dirty="0" smtClean="0"/>
              <a:t>Testator </a:t>
            </a:r>
            <a:r>
              <a:rPr lang="en-US" dirty="0"/>
              <a:t>must have testamentary </a:t>
            </a:r>
            <a:r>
              <a:rPr lang="en-US" dirty="0" smtClean="0"/>
              <a:t>capacity.</a:t>
            </a:r>
          </a:p>
          <a:p>
            <a:pPr lvl="1"/>
            <a:r>
              <a:rPr lang="en-US" dirty="0" smtClean="0"/>
              <a:t>Must </a:t>
            </a:r>
            <a:r>
              <a:rPr lang="en-US" dirty="0"/>
              <a:t>be 18 years old at time of execution.</a:t>
            </a:r>
          </a:p>
          <a:p>
            <a:pPr lvl="1"/>
            <a:r>
              <a:rPr lang="en-US" dirty="0" smtClean="0"/>
              <a:t>Must </a:t>
            </a:r>
            <a:r>
              <a:rPr lang="en-US" dirty="0"/>
              <a:t>have mental capacity.  Not the same as contractual capacity.  </a:t>
            </a:r>
            <a:endParaRPr lang="en-US" dirty="0" smtClean="0"/>
          </a:p>
          <a:p>
            <a:pPr lvl="1"/>
            <a:r>
              <a:rPr lang="en-US" dirty="0" smtClean="0"/>
              <a:t>T </a:t>
            </a:r>
            <a:r>
              <a:rPr lang="en-US" dirty="0"/>
              <a:t>must </a:t>
            </a:r>
            <a:r>
              <a:rPr lang="en-US" dirty="0" smtClean="0"/>
              <a:t>understand:</a:t>
            </a:r>
          </a:p>
          <a:p>
            <a:pPr lvl="2"/>
            <a:r>
              <a:rPr lang="en-US" dirty="0" smtClean="0"/>
              <a:t>that </a:t>
            </a:r>
            <a:r>
              <a:rPr lang="en-US" dirty="0"/>
              <a:t>he is executing a will;</a:t>
            </a:r>
          </a:p>
          <a:p>
            <a:pPr lvl="2"/>
            <a:r>
              <a:rPr lang="en-US" dirty="0" smtClean="0"/>
              <a:t>The nature </a:t>
            </a:r>
            <a:r>
              <a:rPr lang="en-US" dirty="0"/>
              <a:t>and extent of his </a:t>
            </a:r>
            <a:r>
              <a:rPr lang="en-US" dirty="0" smtClean="0"/>
              <a:t>property (bounty);</a:t>
            </a:r>
            <a:endParaRPr lang="en-US" dirty="0"/>
          </a:p>
          <a:p>
            <a:pPr lvl="2"/>
            <a:r>
              <a:rPr lang="en-US" dirty="0" smtClean="0"/>
              <a:t>The persons </a:t>
            </a:r>
            <a:r>
              <a:rPr lang="en-US" dirty="0"/>
              <a:t>who are the natural object of his bounty;</a:t>
            </a:r>
          </a:p>
          <a:p>
            <a:pPr lvl="2"/>
            <a:r>
              <a:rPr lang="en-US" dirty="0" smtClean="0"/>
              <a:t>The nature </a:t>
            </a:r>
            <a:r>
              <a:rPr lang="en-US" dirty="0"/>
              <a:t>of the disposition he is making</a:t>
            </a:r>
            <a:r>
              <a:rPr lang="en-US" dirty="0" smtClean="0"/>
              <a:t>.</a:t>
            </a:r>
          </a:p>
          <a:p>
            <a:pPr lvl="2"/>
            <a:r>
              <a:rPr lang="en-US" smtClean="0"/>
              <a:t>18CEBND</a:t>
            </a:r>
            <a:endParaRPr lang="en-US" dirty="0"/>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4290725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Class gifts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29370109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Class gifts</a:t>
            </a:r>
            <a:endParaRPr lang="en-US" dirty="0"/>
          </a:p>
          <a:p>
            <a:pPr lvl="0"/>
            <a:r>
              <a:rPr lang="en-US" dirty="0"/>
              <a:t>Exists when a testator makes a gift to a number of persons as a group, </a:t>
            </a:r>
          </a:p>
          <a:p>
            <a:pPr lvl="1"/>
            <a:r>
              <a:rPr lang="en-US" dirty="0"/>
              <a:t>and the group may either increase or decrease in number.</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48840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Anti-lapse statute (California)</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6395619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Anti-lapse statute (California)</a:t>
            </a:r>
            <a:endParaRPr lang="en-US" dirty="0"/>
          </a:p>
          <a:p>
            <a:pPr lvl="0"/>
            <a:r>
              <a:rPr lang="en-US" dirty="0"/>
              <a:t>Unless a different interpretation is made or required by the will,</a:t>
            </a:r>
          </a:p>
          <a:p>
            <a:pPr lvl="1"/>
            <a:r>
              <a:rPr lang="en-US" dirty="0"/>
              <a:t> if a beneficiary dies before the testator, </a:t>
            </a:r>
          </a:p>
          <a:p>
            <a:pPr lvl="1"/>
            <a:r>
              <a:rPr lang="en-US" dirty="0"/>
              <a:t>Leaving issue who survive the testator, </a:t>
            </a:r>
          </a:p>
          <a:p>
            <a:pPr lvl="1"/>
            <a:r>
              <a:rPr lang="en-US" dirty="0"/>
              <a:t>the issue take the estate as the beneficiary would have </a:t>
            </a:r>
          </a:p>
          <a:p>
            <a:pPr lvl="1"/>
            <a:r>
              <a:rPr lang="en-US" dirty="0"/>
              <a:t>if the beneficiary had survived the testator.</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7794395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Gifts causa mortis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20465353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Gifts causa mortis</a:t>
            </a:r>
            <a:endParaRPr lang="en-US" dirty="0"/>
          </a:p>
          <a:p>
            <a:pPr lvl="0"/>
            <a:r>
              <a:rPr lang="en-US" dirty="0"/>
              <a:t>A gift of personal property made by the donor in anticipation of imminent death,</a:t>
            </a:r>
          </a:p>
          <a:p>
            <a:pPr lvl="1"/>
            <a:r>
              <a:rPr lang="en-US" dirty="0"/>
              <a:t> from a specific cause, such as an illness. </a:t>
            </a:r>
          </a:p>
          <a:p>
            <a:pPr lvl="0"/>
            <a:r>
              <a:rPr lang="en-US" dirty="0"/>
              <a:t>The gift may not be revoked by the donor’s will,</a:t>
            </a:r>
          </a:p>
          <a:p>
            <a:pPr lvl="1"/>
            <a:r>
              <a:rPr lang="en-US" dirty="0"/>
              <a:t> gift passes outside the probate estate. </a:t>
            </a:r>
          </a:p>
          <a:p>
            <a:pPr lvl="0"/>
            <a:r>
              <a:rPr lang="en-US" dirty="0"/>
              <a:t>Revocation of the gift is automatic if the donor does not die as anticipated.</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25760524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General spousal rights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28458691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General spousal rights</a:t>
            </a:r>
            <a:endParaRPr lang="en-US" dirty="0"/>
          </a:p>
          <a:p>
            <a:pPr lvl="0"/>
            <a:r>
              <a:rPr lang="en-US" dirty="0"/>
              <a:t>The community property concept prevents the decedent from totally disinheriting a spouse. </a:t>
            </a:r>
          </a:p>
          <a:p>
            <a:pPr lvl="0"/>
            <a:r>
              <a:rPr lang="en-US" dirty="0"/>
              <a:t>A spouse that has been omitted from a will executed before the marriage </a:t>
            </a:r>
          </a:p>
          <a:p>
            <a:pPr lvl="1"/>
            <a:r>
              <a:rPr lang="en-US" dirty="0"/>
              <a:t>may also be protected.</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8908014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Waiver of the will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9772280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Waiver of the will</a:t>
            </a:r>
            <a:endParaRPr lang="en-US" dirty="0"/>
          </a:p>
          <a:p>
            <a:pPr lvl="0"/>
            <a:r>
              <a:rPr lang="en-US" dirty="0"/>
              <a:t>A waiver of “all rights” such as in a complete property settlement agreement, </a:t>
            </a:r>
          </a:p>
          <a:p>
            <a:pPr lvl="1"/>
            <a:r>
              <a:rPr lang="en-US" dirty="0"/>
              <a:t>means a waiver of, among other things:</a:t>
            </a:r>
          </a:p>
          <a:p>
            <a:pPr lvl="2"/>
            <a:r>
              <a:rPr lang="en-US" dirty="0"/>
              <a:t>the right to take community or quasi-community property against the decedent’s will.</a:t>
            </a:r>
          </a:p>
          <a:p>
            <a:pPr lvl="2"/>
            <a:r>
              <a:rPr lang="en-US" dirty="0"/>
              <a:t>The right to take the statutory share of an omitted spouse.</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59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839245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Testamentary intent</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6</a:t>
            </a:fld>
            <a:endParaRPr lang="en-US"/>
          </a:p>
        </p:txBody>
      </p:sp>
    </p:spTree>
    <p:extLst>
      <p:ext uri="{BB962C8B-B14F-4D97-AF65-F5344CB8AC3E}">
        <p14:creationId xmlns:p14="http://schemas.microsoft.com/office/powerpoint/2010/main" val="20779104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Omitted spouse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60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9333854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Omitted spouse</a:t>
            </a:r>
            <a:endParaRPr lang="en-US" dirty="0"/>
          </a:p>
          <a:p>
            <a:pPr lvl="0"/>
            <a:r>
              <a:rPr lang="en-US" dirty="0"/>
              <a:t>If the surviving spouse is left out, and</a:t>
            </a:r>
          </a:p>
          <a:p>
            <a:pPr lvl="1"/>
            <a:r>
              <a:rPr lang="en-US" dirty="0"/>
              <a:t> married the decedent  after the execution of all the decedent’s “wills”</a:t>
            </a:r>
          </a:p>
          <a:p>
            <a:pPr lvl="1"/>
            <a:r>
              <a:rPr lang="en-US" dirty="0"/>
              <a:t> the omitted spouse receives :</a:t>
            </a:r>
          </a:p>
          <a:p>
            <a:pPr lvl="2"/>
            <a:r>
              <a:rPr lang="en-US" dirty="0"/>
              <a:t>the one-half community property and quasi-community property belonging to the decedent</a:t>
            </a:r>
          </a:p>
          <a:p>
            <a:pPr lvl="2"/>
            <a:r>
              <a:rPr lang="en-US" dirty="0"/>
              <a:t>a share of the separate property of the decedent equal to what the spouse </a:t>
            </a:r>
          </a:p>
          <a:p>
            <a:pPr lvl="3"/>
            <a:r>
              <a:rPr lang="en-US" dirty="0"/>
              <a:t>would have received if the decedent had died without leaving a will,</a:t>
            </a:r>
          </a:p>
          <a:p>
            <a:pPr lvl="3"/>
            <a:r>
              <a:rPr lang="en-US" dirty="0"/>
              <a:t> but only up to one-half of the value </a:t>
            </a:r>
          </a:p>
          <a:p>
            <a:pPr lvl="3"/>
            <a:r>
              <a:rPr lang="en-US" dirty="0"/>
              <a:t>of the separate property in the estate.</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61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6769897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Omitted children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62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85577903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Omitted </a:t>
            </a:r>
            <a:r>
              <a:rPr lang="en-US" b="1" u="sng" dirty="0" smtClean="0"/>
              <a:t>children (or pretermitted child)</a:t>
            </a:r>
            <a:endParaRPr lang="en-US" dirty="0"/>
          </a:p>
          <a:p>
            <a:pPr lvl="0"/>
            <a:r>
              <a:rPr lang="en-US" dirty="0"/>
              <a:t>The omitted child will receive a share</a:t>
            </a:r>
          </a:p>
          <a:p>
            <a:pPr lvl="1"/>
            <a:r>
              <a:rPr lang="en-US" dirty="0"/>
              <a:t>equal to what the child would have received </a:t>
            </a:r>
          </a:p>
          <a:p>
            <a:pPr lvl="1"/>
            <a:r>
              <a:rPr lang="en-US" dirty="0"/>
              <a:t>if the decedent had died intestate.</a:t>
            </a:r>
          </a:p>
          <a:p>
            <a:pPr lvl="0"/>
            <a:r>
              <a:rPr lang="en-US" dirty="0"/>
              <a:t>The omitted child’s share is first taken from the decedent’s estate</a:t>
            </a:r>
          </a:p>
          <a:p>
            <a:pPr lvl="1"/>
            <a:r>
              <a:rPr lang="en-US" dirty="0"/>
              <a:t> that was not disposed of by will or trust, if any, </a:t>
            </a:r>
          </a:p>
          <a:p>
            <a:pPr lvl="1"/>
            <a:r>
              <a:rPr lang="en-US" dirty="0"/>
              <a:t>and then from the shares of all beneficiaries </a:t>
            </a:r>
          </a:p>
          <a:p>
            <a:pPr lvl="1"/>
            <a:r>
              <a:rPr lang="en-US" dirty="0"/>
              <a:t>under decedent’s testamentary instruments proportionately, </a:t>
            </a:r>
          </a:p>
          <a:p>
            <a:pPr lvl="1"/>
            <a:r>
              <a:rPr lang="en-US" dirty="0"/>
              <a:t>as far as necessary to satisfy the omitted child’s share.</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63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42709355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Child won’t receive share if:</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64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42808116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Child won’t receive share if:</a:t>
            </a:r>
            <a:endParaRPr lang="en-US" dirty="0"/>
          </a:p>
          <a:p>
            <a:pPr lvl="0"/>
            <a:r>
              <a:rPr lang="en-US" dirty="0" smtClean="0"/>
              <a:t>They were intentionally left out demonstrated by the face of the document</a:t>
            </a:r>
            <a:endParaRPr lang="en-US" dirty="0"/>
          </a:p>
          <a:p>
            <a:pPr lvl="0"/>
            <a:r>
              <a:rPr lang="en-US" dirty="0" smtClean="0"/>
              <a:t>The bulk of the estate was left to the other parent of the pretermitted child.</a:t>
            </a:r>
            <a:endParaRPr lang="en-US" dirty="0"/>
          </a:p>
          <a:p>
            <a:r>
              <a:rPr lang="en-US" dirty="0" smtClean="0"/>
              <a:t>They were provided for outside of the testamentary documents.</a:t>
            </a:r>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65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55946588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Advancements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66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9948208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Advancements</a:t>
            </a:r>
            <a:endParaRPr lang="en-US" dirty="0"/>
          </a:p>
          <a:p>
            <a:pPr lvl="0"/>
            <a:r>
              <a:rPr lang="en-US" dirty="0"/>
              <a:t>Property given inter vivos to an heir by an intestate </a:t>
            </a:r>
          </a:p>
          <a:p>
            <a:pPr lvl="1"/>
            <a:r>
              <a:rPr lang="en-US" dirty="0"/>
              <a:t>may be treated as an advancement of the heir’s share of the estate. </a:t>
            </a:r>
          </a:p>
          <a:p>
            <a:pPr lvl="0"/>
            <a:r>
              <a:rPr lang="en-US" dirty="0"/>
              <a:t>California requires a contemporaneous writing by the decedent </a:t>
            </a:r>
          </a:p>
          <a:p>
            <a:pPr lvl="1"/>
            <a:r>
              <a:rPr lang="en-US" dirty="0"/>
              <a:t>or acknowledgement in writing by the heir </a:t>
            </a:r>
          </a:p>
          <a:p>
            <a:pPr lvl="1"/>
            <a:r>
              <a:rPr lang="en-US" dirty="0"/>
              <a:t>for the gift to be considered an advancement.</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67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2180388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Intestate passes in this order</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Surviving spouse</a:t>
            </a:r>
          </a:p>
          <a:p>
            <a:pPr marL="514350" indent="-514350">
              <a:buFont typeface="+mj-lt"/>
              <a:buAutoNum type="arabicPeriod"/>
            </a:pPr>
            <a:r>
              <a:rPr lang="en-US" dirty="0" smtClean="0"/>
              <a:t>Descendant’s of the decedent</a:t>
            </a:r>
          </a:p>
          <a:p>
            <a:pPr marL="514350" indent="-514350">
              <a:buFont typeface="+mj-lt"/>
              <a:buAutoNum type="arabicPeriod"/>
            </a:pPr>
            <a:r>
              <a:rPr lang="en-US" dirty="0" smtClean="0"/>
              <a:t>Parent’s of the decedent</a:t>
            </a:r>
          </a:p>
          <a:p>
            <a:pPr marL="514350" indent="-514350">
              <a:buFont typeface="+mj-lt"/>
              <a:buAutoNum type="arabicPeriod"/>
            </a:pPr>
            <a:r>
              <a:rPr lang="en-US" dirty="0" smtClean="0"/>
              <a:t>Descendant of Parents</a:t>
            </a:r>
          </a:p>
          <a:p>
            <a:pPr marL="514350" indent="-514350">
              <a:buFont typeface="+mj-lt"/>
              <a:buAutoNum type="arabicPeriod"/>
            </a:pPr>
            <a:r>
              <a:rPr lang="en-US" dirty="0" smtClean="0"/>
              <a:t>Grandparents and their descendants</a:t>
            </a:r>
          </a:p>
          <a:p>
            <a:pPr marL="514350" indent="-514350">
              <a:buFont typeface="+mj-lt"/>
              <a:buAutoNum type="arabicPeriod"/>
            </a:pPr>
            <a:r>
              <a:rPr lang="en-US" dirty="0" smtClean="0"/>
              <a:t>Nearest kin ( ½ maternal ½ paternal)</a:t>
            </a:r>
          </a:p>
          <a:p>
            <a:pPr marL="514350" indent="-514350">
              <a:buFont typeface="+mj-lt"/>
              <a:buAutoNum type="arabicPeriod"/>
            </a:pPr>
            <a:r>
              <a:rPr lang="en-US" dirty="0" smtClean="0"/>
              <a:t>The state (escheat)</a:t>
            </a:r>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smtClean="0"/>
              <a:t>T </a:t>
            </a:r>
            <a:r>
              <a:rPr lang="en-US" dirty="0"/>
              <a:t>must have testamentary intent.  Usually a declaration in the instrument: "I, T, declare this is my last will and testament."</a:t>
            </a:r>
          </a:p>
          <a:p>
            <a:pPr lvl="1"/>
            <a:r>
              <a:rPr lang="en-US" dirty="0" smtClean="0"/>
              <a:t>If </a:t>
            </a:r>
            <a:r>
              <a:rPr lang="en-US" dirty="0"/>
              <a:t>no declaration must show:</a:t>
            </a:r>
          </a:p>
          <a:p>
            <a:pPr lvl="2"/>
            <a:r>
              <a:rPr lang="en-US" dirty="0" smtClean="0"/>
              <a:t>T </a:t>
            </a:r>
            <a:r>
              <a:rPr lang="en-US" dirty="0"/>
              <a:t>intended to dispose of property;</a:t>
            </a:r>
          </a:p>
          <a:p>
            <a:pPr lvl="2"/>
            <a:r>
              <a:rPr lang="en-US" dirty="0" smtClean="0"/>
              <a:t>T </a:t>
            </a:r>
            <a:r>
              <a:rPr lang="en-US" dirty="0"/>
              <a:t>intended the disposition to occur only on his death;</a:t>
            </a:r>
          </a:p>
          <a:p>
            <a:pPr lvl="2"/>
            <a:r>
              <a:rPr lang="en-US" dirty="0" smtClean="0"/>
              <a:t>T </a:t>
            </a:r>
            <a:r>
              <a:rPr lang="en-US" dirty="0"/>
              <a:t>intended the instrument to dispose of that property.</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7</a:t>
            </a:fld>
            <a:endParaRPr lang="en-US"/>
          </a:p>
        </p:txBody>
      </p:sp>
    </p:spTree>
    <p:extLst>
      <p:ext uri="{BB962C8B-B14F-4D97-AF65-F5344CB8AC3E}">
        <p14:creationId xmlns:p14="http://schemas.microsoft.com/office/powerpoint/2010/main" val="12077311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Per capita with representation</a:t>
            </a:r>
            <a:r>
              <a:rPr lang="en-US" dirty="0" smtClean="0"/>
              <a:t/>
            </a:r>
            <a:br>
              <a:rPr lang="en-US" dirty="0" smtClean="0"/>
            </a:br>
            <a:r>
              <a:rPr lang="en-US" dirty="0" smtClean="0"/>
              <a:t>CA</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70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Per </a:t>
            </a:r>
            <a:r>
              <a:rPr lang="en-US" b="1" u="sng" dirty="0" smtClean="0"/>
              <a:t>capita with representation</a:t>
            </a:r>
            <a:endParaRPr lang="en-US" dirty="0"/>
          </a:p>
          <a:p>
            <a:pPr lvl="0"/>
            <a:r>
              <a:rPr lang="en-US" dirty="0"/>
              <a:t>The property is divided into as many equal shares </a:t>
            </a:r>
          </a:p>
          <a:p>
            <a:pPr lvl="1"/>
            <a:r>
              <a:rPr lang="en-US" dirty="0" smtClean="0"/>
              <a:t>At the first generational level at which there are living takers.</a:t>
            </a:r>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pPr/>
              <a:t>71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of Per Capita with representation</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err="1" smtClean="0"/>
              <a:t>Buckholtz</a:t>
            </a:r>
            <a:r>
              <a:rPr lang="en-US" dirty="0" smtClean="0"/>
              <a:t> dies, had three children, A,B &amp; C</a:t>
            </a:r>
          </a:p>
          <a:p>
            <a:r>
              <a:rPr lang="en-US" dirty="0" smtClean="0"/>
              <a:t>A is alive and has child U</a:t>
            </a:r>
          </a:p>
          <a:p>
            <a:r>
              <a:rPr lang="en-US" dirty="0" smtClean="0"/>
              <a:t>B is dead and has two children V &amp; W</a:t>
            </a:r>
          </a:p>
          <a:p>
            <a:r>
              <a:rPr lang="en-US" dirty="0" smtClean="0"/>
              <a:t>C is dead and has three children X, Y, Z</a:t>
            </a:r>
          </a:p>
          <a:p>
            <a:r>
              <a:rPr lang="en-US" dirty="0" smtClean="0"/>
              <a:t>A (1rst generational taker) takes 1/3, B &amp; C’s would have received 1/3 but now goes to the next level split equally</a:t>
            </a:r>
          </a:p>
          <a:p>
            <a:r>
              <a:rPr lang="en-US" dirty="0" smtClean="0"/>
              <a:t>V, W= 1/6 each</a:t>
            </a:r>
          </a:p>
          <a:p>
            <a:r>
              <a:rPr lang="en-US" dirty="0" smtClean="0"/>
              <a:t>X, Y, Z = 1/9 each</a:t>
            </a:r>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u="sng" dirty="0" smtClean="0"/>
              <a:t>Per capita at each generation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74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smtClean="0"/>
              <a:t>Per capita each generation </a:t>
            </a:r>
            <a:endParaRPr lang="en-US" dirty="0"/>
          </a:p>
          <a:p>
            <a:pPr lvl="0"/>
            <a:r>
              <a:rPr lang="en-US" dirty="0"/>
              <a:t>Has per capita distribution for both descendents and collaterals, </a:t>
            </a:r>
          </a:p>
          <a:p>
            <a:pPr lvl="1"/>
            <a:r>
              <a:rPr lang="en-US" dirty="0"/>
              <a:t>whereby all those of the same degree of kinship to the descendent take equally </a:t>
            </a:r>
          </a:p>
          <a:p>
            <a:pPr lvl="1"/>
            <a:r>
              <a:rPr lang="en-US" dirty="0"/>
              <a:t>and those of more remote degree take by representation.</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pPr/>
              <a:t>75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of per capita at each generation</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err="1" smtClean="0"/>
              <a:t>Buckholtz</a:t>
            </a:r>
            <a:r>
              <a:rPr lang="en-US" dirty="0" smtClean="0"/>
              <a:t> dies, had three children, A,B &amp; C</a:t>
            </a:r>
          </a:p>
          <a:p>
            <a:r>
              <a:rPr lang="en-US" dirty="0" smtClean="0"/>
              <a:t>A is alive and has child U</a:t>
            </a:r>
          </a:p>
          <a:p>
            <a:r>
              <a:rPr lang="en-US" dirty="0" smtClean="0"/>
              <a:t>B is dead and has two children V &amp; W</a:t>
            </a:r>
          </a:p>
          <a:p>
            <a:r>
              <a:rPr lang="en-US" dirty="0" smtClean="0"/>
              <a:t>C is dead and has three children X, Y, Z</a:t>
            </a:r>
          </a:p>
          <a:p>
            <a:r>
              <a:rPr lang="en-US" dirty="0" smtClean="0"/>
              <a:t>A takes 1/3</a:t>
            </a:r>
          </a:p>
          <a:p>
            <a:r>
              <a:rPr lang="en-US" dirty="0" smtClean="0"/>
              <a:t>The other two 1/3 shares are combined into a single share (2/3) and distributed at the next generation level.</a:t>
            </a:r>
          </a:p>
          <a:p>
            <a:r>
              <a:rPr lang="en-US" dirty="0" smtClean="0"/>
              <a:t>V, W, X, Y, Z TAKE 2/15 each (total=10/15=2/3)</a:t>
            </a:r>
          </a:p>
          <a:p>
            <a:endParaRPr lang="en-US" dirty="0" smtClean="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 </a:t>
            </a:r>
            <a:r>
              <a:rPr lang="en-US" dirty="0" err="1" smtClean="0"/>
              <a:t>stirpes</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smtClean="0"/>
              <a:t>Shares are always divided at the child level.</a:t>
            </a:r>
          </a:p>
          <a:p>
            <a:r>
              <a:rPr lang="en-US" dirty="0" smtClean="0"/>
              <a:t>If child is dead then that share passes to their children.</a:t>
            </a:r>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58715F92-9A4F-42CF-8E3E-562EAB4C0DF2}"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Attested will signature requirements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solidFill>
                  <a:prstClr val="white">
                    <a:tint val="75000"/>
                  </a:prstClr>
                </a:solidFill>
              </a:rPr>
              <a:pPr/>
              <a:t>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24172067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Complete intestacy / partial intestacy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80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Complete intestacy / partial intestacy</a:t>
            </a:r>
            <a:endParaRPr lang="en-US" dirty="0"/>
          </a:p>
          <a:p>
            <a:pPr lvl="0"/>
            <a:r>
              <a:rPr lang="en-US" dirty="0"/>
              <a:t>Complete</a:t>
            </a:r>
          </a:p>
          <a:p>
            <a:pPr lvl="1"/>
            <a:r>
              <a:rPr lang="en-US" dirty="0"/>
              <a:t> if a person dies without a will, </a:t>
            </a:r>
          </a:p>
          <a:p>
            <a:pPr lvl="1"/>
            <a:r>
              <a:rPr lang="en-US" dirty="0"/>
              <a:t>or if his will is totally invalid</a:t>
            </a:r>
          </a:p>
          <a:p>
            <a:pPr lvl="0"/>
            <a:r>
              <a:rPr lang="en-US" dirty="0"/>
              <a:t>Partial </a:t>
            </a:r>
          </a:p>
          <a:p>
            <a:pPr lvl="0"/>
            <a:r>
              <a:rPr lang="en-US" dirty="0"/>
              <a:t>decedent made will but not all his property is disposed of by the will </a:t>
            </a:r>
          </a:p>
          <a:p>
            <a:pPr lvl="0"/>
            <a:r>
              <a:rPr lang="en-US" dirty="0"/>
              <a:t>(no residuary clause)</a:t>
            </a:r>
          </a:p>
          <a:p>
            <a:pPr lvl="0"/>
            <a:r>
              <a:rPr lang="en-US" dirty="0"/>
              <a:t>A disclaimer by the residuary legatee will likely result in partial intestacy</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pPr/>
              <a:t>81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Intestate succession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82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Intestate succession</a:t>
            </a:r>
            <a:endParaRPr lang="en-US" dirty="0"/>
          </a:p>
          <a:p>
            <a:pPr lvl="0"/>
            <a:r>
              <a:rPr lang="en-US" dirty="0"/>
              <a:t>Any part of the estate not effectively disposed of by will </a:t>
            </a:r>
          </a:p>
          <a:p>
            <a:pPr lvl="1"/>
            <a:r>
              <a:rPr lang="en-US" dirty="0"/>
              <a:t>Passes to the heirs as prescribed by intestacy laws.  </a:t>
            </a:r>
          </a:p>
          <a:p>
            <a:pPr lvl="0"/>
            <a:r>
              <a:rPr lang="en-US" dirty="0"/>
              <a:t>A married person in California consists of one-half of the community property</a:t>
            </a:r>
          </a:p>
          <a:p>
            <a:pPr lvl="1"/>
            <a:r>
              <a:rPr lang="en-US" dirty="0"/>
              <a:t> And one-half of the quasi-community property.</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pPr/>
              <a:t>83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Spousal share intestate community property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84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Spousal share intestate community property</a:t>
            </a:r>
            <a:endParaRPr lang="en-US" dirty="0"/>
          </a:p>
          <a:p>
            <a:pPr lvl="0"/>
            <a:r>
              <a:rPr lang="en-US" dirty="0"/>
              <a:t>Because the marital community is severed at death, </a:t>
            </a:r>
          </a:p>
          <a:p>
            <a:pPr lvl="1"/>
            <a:r>
              <a:rPr lang="en-US" dirty="0"/>
              <a:t>one-half of the community property and quasi-community property</a:t>
            </a:r>
          </a:p>
          <a:p>
            <a:pPr lvl="1"/>
            <a:r>
              <a:rPr lang="en-US" dirty="0"/>
              <a:t> automatically belongs to the surviving spouse.  </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pPr/>
              <a:t>85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Spousal share intestate for the separate property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86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b="1" u="sng" dirty="0"/>
              <a:t>Spousal share intestate for the separate property</a:t>
            </a:r>
            <a:endParaRPr lang="en-US" dirty="0"/>
          </a:p>
          <a:p>
            <a:pPr lvl="0"/>
            <a:r>
              <a:rPr lang="en-US" dirty="0"/>
              <a:t>If the decedent is survived </a:t>
            </a:r>
          </a:p>
          <a:p>
            <a:pPr lvl="1"/>
            <a:r>
              <a:rPr lang="en-US" dirty="0"/>
              <a:t>by more than one child, </a:t>
            </a:r>
          </a:p>
          <a:p>
            <a:pPr lvl="1"/>
            <a:r>
              <a:rPr lang="en-US" dirty="0"/>
              <a:t>by one child and the issue of one or more deceased children, </a:t>
            </a:r>
          </a:p>
          <a:p>
            <a:pPr lvl="1"/>
            <a:r>
              <a:rPr lang="en-US" dirty="0"/>
              <a:t>or by issue of two or more deceased children, </a:t>
            </a:r>
          </a:p>
          <a:p>
            <a:pPr lvl="2"/>
            <a:r>
              <a:rPr lang="en-US" dirty="0"/>
              <a:t>the surviving spouse takes one-third of the decedent’s </a:t>
            </a:r>
          </a:p>
          <a:p>
            <a:pPr lvl="2"/>
            <a:r>
              <a:rPr lang="en-US" dirty="0"/>
              <a:t>separate realty and personalty </a:t>
            </a:r>
          </a:p>
          <a:p>
            <a:pPr lvl="2"/>
            <a:r>
              <a:rPr lang="en-US" dirty="0"/>
              <a:t>and the remainder goes to the issue.</a:t>
            </a:r>
          </a:p>
          <a:p>
            <a:pPr lvl="0"/>
            <a:r>
              <a:rPr lang="en-US" dirty="0"/>
              <a:t>If the decedent is survived </a:t>
            </a:r>
          </a:p>
          <a:p>
            <a:pPr lvl="1"/>
            <a:r>
              <a:rPr lang="en-US" dirty="0"/>
              <a:t>By one child</a:t>
            </a:r>
          </a:p>
          <a:p>
            <a:pPr lvl="1"/>
            <a:r>
              <a:rPr lang="en-US" dirty="0"/>
              <a:t>Or the issue of one deceased child,</a:t>
            </a:r>
          </a:p>
          <a:p>
            <a:pPr lvl="1"/>
            <a:r>
              <a:rPr lang="en-US" dirty="0"/>
              <a:t>Or by no issue but by a parent or parents or their issue,</a:t>
            </a:r>
          </a:p>
          <a:p>
            <a:pPr lvl="1"/>
            <a:r>
              <a:rPr lang="en-US" dirty="0"/>
              <a:t>Or the issue of either parent,</a:t>
            </a:r>
          </a:p>
          <a:p>
            <a:pPr lvl="2"/>
            <a:r>
              <a:rPr lang="en-US" dirty="0"/>
              <a:t>The surviving spouse is entitled to one-half of the decedent’s separate property</a:t>
            </a:r>
          </a:p>
          <a:p>
            <a:pPr lvl="0"/>
            <a:r>
              <a:rPr lang="en-US" dirty="0"/>
              <a:t>If the decedent is not survived by</a:t>
            </a:r>
          </a:p>
          <a:p>
            <a:pPr lvl="1"/>
            <a:r>
              <a:rPr lang="en-US" dirty="0"/>
              <a:t> issue, parents, siblings, or the descendents of siblings, </a:t>
            </a:r>
          </a:p>
          <a:p>
            <a:pPr lvl="2"/>
            <a:r>
              <a:rPr lang="en-US" dirty="0"/>
              <a:t>the surviving spouse takes all the decedent’s separate property.</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pPr/>
              <a:t>87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Share of adopted children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88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Share of adopted children</a:t>
            </a:r>
            <a:endParaRPr lang="en-US" dirty="0"/>
          </a:p>
          <a:p>
            <a:r>
              <a:rPr lang="en-US" dirty="0" smtClean="0"/>
              <a:t>The </a:t>
            </a:r>
            <a:r>
              <a:rPr lang="en-US" dirty="0"/>
              <a:t>relationship of parent and child is deemed to exist between </a:t>
            </a:r>
            <a:r>
              <a:rPr lang="en-US" dirty="0" smtClean="0"/>
              <a:t>an </a:t>
            </a:r>
            <a:r>
              <a:rPr lang="en-US" dirty="0"/>
              <a:t>adopted person and his adopting parent or parents.</a:t>
            </a:r>
          </a:p>
          <a:p>
            <a:pPr lvl="0"/>
            <a:r>
              <a:rPr lang="en-US" dirty="0"/>
              <a:t>An adopted child has full rights to inherit by, from, and through </a:t>
            </a:r>
            <a:r>
              <a:rPr lang="en-US" dirty="0" smtClean="0"/>
              <a:t>his </a:t>
            </a:r>
            <a:r>
              <a:rPr lang="en-US" dirty="0"/>
              <a:t>adopting parents (and their relatives), </a:t>
            </a:r>
          </a:p>
          <a:p>
            <a:pPr lvl="1"/>
            <a:r>
              <a:rPr lang="en-US" dirty="0"/>
              <a:t>and they in turn are able to inherit by, from, and through the adoptee.</a:t>
            </a:r>
          </a:p>
          <a:p>
            <a:pPr lvl="0"/>
            <a:r>
              <a:rPr lang="en-US" dirty="0"/>
              <a:t>If the adopted person dies intestate, </a:t>
            </a:r>
            <a:r>
              <a:rPr lang="en-US" dirty="0" smtClean="0"/>
              <a:t>the </a:t>
            </a:r>
            <a:r>
              <a:rPr lang="en-US" dirty="0"/>
              <a:t>decedent’s property is distributed among those persons </a:t>
            </a:r>
            <a:r>
              <a:rPr lang="en-US" dirty="0" smtClean="0"/>
              <a:t>who </a:t>
            </a:r>
            <a:r>
              <a:rPr lang="en-US" dirty="0"/>
              <a:t>would have been kindred if the decedent </a:t>
            </a:r>
            <a:r>
              <a:rPr lang="en-US" dirty="0" smtClean="0"/>
              <a:t>had </a:t>
            </a:r>
            <a:r>
              <a:rPr lang="en-US" dirty="0"/>
              <a:t>actually been born to the adopting parents.</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pPr/>
              <a:t>89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Attested will signature requirements</a:t>
            </a:r>
          </a:p>
        </p:txBody>
      </p:sp>
      <p:sp>
        <p:nvSpPr>
          <p:cNvPr id="3" name="Content Placeholder 2"/>
          <p:cNvSpPr>
            <a:spLocks noGrp="1"/>
          </p:cNvSpPr>
          <p:nvPr>
            <p:ph idx="1"/>
          </p:nvPr>
        </p:nvSpPr>
        <p:spPr/>
        <p:txBody>
          <a:bodyPr>
            <a:normAutofit fontScale="92500" lnSpcReduction="10000"/>
          </a:bodyPr>
          <a:lstStyle/>
          <a:p>
            <a:r>
              <a:rPr lang="en-US" dirty="0" smtClean="0"/>
              <a:t>Needs to be signed by the testator and signed by two witnesses.</a:t>
            </a:r>
          </a:p>
          <a:p>
            <a:pPr lvl="1"/>
            <a:r>
              <a:rPr lang="en-US" dirty="0" smtClean="0"/>
              <a:t>another </a:t>
            </a:r>
            <a:r>
              <a:rPr lang="en-US" dirty="0"/>
              <a:t>person may sign the testator's name so long as that person does so in the testator's presence and at the testator's direction; </a:t>
            </a:r>
            <a:endParaRPr lang="en-US" dirty="0" smtClean="0"/>
          </a:p>
          <a:p>
            <a:r>
              <a:rPr lang="en-US" dirty="0" smtClean="0"/>
              <a:t>Testator’s signing </a:t>
            </a:r>
            <a:r>
              <a:rPr lang="en-US" dirty="0"/>
              <a:t>must occur in the joint presence of at least two witnesses or the testator may acknowledge his signature or acknowledge the will in the presence of both witnesses; </a:t>
            </a:r>
            <a:endParaRPr lang="en-US" dirty="0" smtClean="0"/>
          </a:p>
          <a:p>
            <a:r>
              <a:rPr lang="en-US" dirty="0" smtClean="0"/>
              <a:t>The </a:t>
            </a:r>
            <a:r>
              <a:rPr lang="en-US" dirty="0"/>
              <a:t>witnesses must sign the will during the testator's lifetime, but the witnesses do not have to sign the will in the presence of the testator or in the presence of each other; </a:t>
            </a:r>
            <a:r>
              <a:rPr lang="en-US" dirty="0" smtClean="0"/>
              <a:t>and understand that it is a will</a:t>
            </a:r>
          </a:p>
        </p:txBody>
      </p:sp>
      <p:sp>
        <p:nvSpPr>
          <p:cNvPr id="4" name="Footer Placeholder 3"/>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58715F92-9A4F-42CF-8E3E-562EAB4C0DF2}" type="slidenum">
              <a:rPr lang="en-US" smtClean="0">
                <a:solidFill>
                  <a:prstClr val="white">
                    <a:tint val="75000"/>
                  </a:prstClr>
                </a:solidFill>
              </a:rPr>
              <a:pPr/>
              <a:t>9</a:t>
            </a:fld>
            <a:endParaRPr lang="en-US">
              <a:solidFill>
                <a:prstClr val="white">
                  <a:tint val="75000"/>
                </a:prstClr>
              </a:solidFill>
            </a:endParaRPr>
          </a:p>
        </p:txBody>
      </p:sp>
    </p:spTree>
    <p:extLst>
      <p:ext uri="{BB962C8B-B14F-4D97-AF65-F5344CB8AC3E}">
        <p14:creationId xmlns:p14="http://schemas.microsoft.com/office/powerpoint/2010/main" val="8884081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Children born out of wedlock</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8715F92-9A4F-42CF-8E3E-562EAB4C0DF2}" type="slidenum">
              <a:rPr lang="en-US" smtClean="0"/>
              <a:pPr/>
              <a:t>90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Children born out of wedlock</a:t>
            </a:r>
            <a:endParaRPr lang="en-US" dirty="0"/>
          </a:p>
          <a:p>
            <a:pPr lvl="0"/>
            <a:r>
              <a:rPr lang="en-US" dirty="0"/>
              <a:t>A child may inherit from its natural parents </a:t>
            </a:r>
          </a:p>
          <a:p>
            <a:pPr lvl="1"/>
            <a:r>
              <a:rPr lang="en-US" dirty="0"/>
              <a:t>regardless of the marital status of the natural parents.</a:t>
            </a:r>
          </a:p>
          <a:p>
            <a:pPr lvl="0"/>
            <a:r>
              <a:rPr lang="en-US" dirty="0"/>
              <a:t> If a child is born out of wedlock, neither a natural parent nor a relative of the parent </a:t>
            </a:r>
          </a:p>
          <a:p>
            <a:pPr lvl="1"/>
            <a:r>
              <a:rPr lang="en-US" dirty="0"/>
              <a:t>inherits from or through the child </a:t>
            </a:r>
          </a:p>
          <a:p>
            <a:pPr lvl="1"/>
            <a:r>
              <a:rPr lang="en-US" dirty="0"/>
              <a:t>unless the parent or a relative of the parent </a:t>
            </a:r>
          </a:p>
          <a:p>
            <a:pPr lvl="1"/>
            <a:r>
              <a:rPr lang="en-US" dirty="0"/>
              <a:t>both acknowledged the child and contributed to the support or care of the child.</a:t>
            </a:r>
          </a:p>
          <a:p>
            <a:endParaRPr lang="en-US" dirty="0"/>
          </a:p>
        </p:txBody>
      </p:sp>
      <p:sp>
        <p:nvSpPr>
          <p:cNvPr id="4" name="Slide Number Placeholder 3"/>
          <p:cNvSpPr>
            <a:spLocks noGrp="1"/>
          </p:cNvSpPr>
          <p:nvPr>
            <p:ph type="sldNum" sz="quarter" idx="12"/>
          </p:nvPr>
        </p:nvSpPr>
        <p:spPr/>
        <p:txBody>
          <a:bodyPr/>
          <a:lstStyle/>
          <a:p>
            <a:fld id="{58715F92-9A4F-42CF-8E3E-562EAB4C0DF2}" type="slidenum">
              <a:rPr lang="en-US" smtClean="0"/>
              <a:pPr/>
              <a:t>91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3215</Words>
  <Application>Microsoft Office PowerPoint</Application>
  <PresentationFormat>On-screen Show (4:3)</PresentationFormat>
  <Paragraphs>485</Paragraphs>
  <Slides>91</Slides>
  <Notes>1</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Office Theme</vt:lpstr>
      <vt:lpstr>Wills</vt:lpstr>
      <vt:lpstr>Will Defined</vt:lpstr>
      <vt:lpstr>PowerPoint Presentation</vt:lpstr>
      <vt:lpstr>Capacity to make a will </vt:lpstr>
      <vt:lpstr>PowerPoint Presentation</vt:lpstr>
      <vt:lpstr>Testamentary intent</vt:lpstr>
      <vt:lpstr>PowerPoint Presentation</vt:lpstr>
      <vt:lpstr>Attested will signature requirements </vt:lpstr>
      <vt:lpstr>Attested will signature requirements</vt:lpstr>
      <vt:lpstr>Clear and convincing standard for rebutting attested will</vt:lpstr>
      <vt:lpstr>Clear and Convincing Standard </vt:lpstr>
      <vt:lpstr>What is Undue influence?   And what ways can it be established?  </vt:lpstr>
      <vt:lpstr>PowerPoint Presentation</vt:lpstr>
      <vt:lpstr>What is Undue influence - prima facia case?</vt:lpstr>
      <vt:lpstr>PowerPoint Presentation</vt:lpstr>
      <vt:lpstr>What is the Presumption of undue influence? </vt:lpstr>
      <vt:lpstr>PowerPoint Presentation</vt:lpstr>
      <vt:lpstr> What is Statutory undue influence?  Interested Witness</vt:lpstr>
      <vt:lpstr>Interested Witness</vt:lpstr>
      <vt:lpstr>Rejection of part of will (undue influence) </vt:lpstr>
      <vt:lpstr>PowerPoint Presentation</vt:lpstr>
      <vt:lpstr>Holographic will </vt:lpstr>
      <vt:lpstr>PowerPoint Presentation</vt:lpstr>
      <vt:lpstr>Codicils </vt:lpstr>
      <vt:lpstr>PowerPoint Presentation</vt:lpstr>
      <vt:lpstr>Incorporation by reference </vt:lpstr>
      <vt:lpstr>PowerPoint Presentation</vt:lpstr>
      <vt:lpstr>Doctrine of independent significance</vt:lpstr>
      <vt:lpstr>Doctrine of independent significance</vt:lpstr>
      <vt:lpstr>Example of acts of independent significance</vt:lpstr>
      <vt:lpstr>Example of acts of independent significance</vt:lpstr>
      <vt:lpstr>Revocation by subsequent will </vt:lpstr>
      <vt:lpstr>PowerPoint Presentation</vt:lpstr>
      <vt:lpstr>Revocation by physical act </vt:lpstr>
      <vt:lpstr>PowerPoint Presentation</vt:lpstr>
      <vt:lpstr>Revocation by canceling </vt:lpstr>
      <vt:lpstr>PowerPoint Presentation</vt:lpstr>
      <vt:lpstr>Last will missing </vt:lpstr>
      <vt:lpstr>PowerPoint Presentation</vt:lpstr>
      <vt:lpstr>Alterations after the execution of the will</vt:lpstr>
      <vt:lpstr>PowerPoint Presentation</vt:lpstr>
      <vt:lpstr>Revocation due to changed circumstances </vt:lpstr>
      <vt:lpstr>PowerPoint Presentation</vt:lpstr>
      <vt:lpstr>Dependent relative revocation </vt:lpstr>
      <vt:lpstr>PowerPoint Presentation</vt:lpstr>
      <vt:lpstr>Classifications of gifts </vt:lpstr>
      <vt:lpstr>PowerPoint Presentation</vt:lpstr>
      <vt:lpstr>Ademption by extinction </vt:lpstr>
      <vt:lpstr>PowerPoint Presentation</vt:lpstr>
      <vt:lpstr>Class gifts </vt:lpstr>
      <vt:lpstr>PowerPoint Presentation</vt:lpstr>
      <vt:lpstr>Anti-lapse statute (California) </vt:lpstr>
      <vt:lpstr>PowerPoint Presentation</vt:lpstr>
      <vt:lpstr>Gifts causa mortis </vt:lpstr>
      <vt:lpstr>PowerPoint Presentation</vt:lpstr>
      <vt:lpstr>General spousal rights </vt:lpstr>
      <vt:lpstr>PowerPoint Presentation</vt:lpstr>
      <vt:lpstr>Waiver of the will </vt:lpstr>
      <vt:lpstr>PowerPoint Presentation</vt:lpstr>
      <vt:lpstr>Omitted spouse </vt:lpstr>
      <vt:lpstr>PowerPoint Presentation</vt:lpstr>
      <vt:lpstr>Omitted children </vt:lpstr>
      <vt:lpstr>PowerPoint Presentation</vt:lpstr>
      <vt:lpstr>Child won’t receive share if: </vt:lpstr>
      <vt:lpstr>PowerPoint Presentation</vt:lpstr>
      <vt:lpstr>Advancements </vt:lpstr>
      <vt:lpstr>PowerPoint Presentation</vt:lpstr>
      <vt:lpstr>Intestate passes in this order</vt:lpstr>
      <vt:lpstr>PowerPoint Presentation</vt:lpstr>
      <vt:lpstr>Per capita with representation CA</vt:lpstr>
      <vt:lpstr>PowerPoint Presentation</vt:lpstr>
      <vt:lpstr>Example of Per Capita with representation</vt:lpstr>
      <vt:lpstr>PowerPoint Presentation</vt:lpstr>
      <vt:lpstr>Per capita at each generation </vt:lpstr>
      <vt:lpstr>PowerPoint Presentation</vt:lpstr>
      <vt:lpstr>Example of per capita at each generation</vt:lpstr>
      <vt:lpstr>PowerPoint Presentation</vt:lpstr>
      <vt:lpstr>Per stirpes</vt:lpstr>
      <vt:lpstr>PowerPoint Presentation</vt:lpstr>
      <vt:lpstr>Complete intestacy / partial intestacy </vt:lpstr>
      <vt:lpstr>PowerPoint Presentation</vt:lpstr>
      <vt:lpstr>Intestate succession </vt:lpstr>
      <vt:lpstr>PowerPoint Presentation</vt:lpstr>
      <vt:lpstr>Spousal share intestate community property </vt:lpstr>
      <vt:lpstr>PowerPoint Presentation</vt:lpstr>
      <vt:lpstr>Spousal share intestate for the separate property </vt:lpstr>
      <vt:lpstr>PowerPoint Presentation</vt:lpstr>
      <vt:lpstr>Share of adopted children </vt:lpstr>
      <vt:lpstr>PowerPoint Presentation</vt:lpstr>
      <vt:lpstr>Children born out of wedlock </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Wills</dc:title>
  <dc:creator>kris</dc:creator>
  <cp:lastModifiedBy>Kris</cp:lastModifiedBy>
  <cp:revision>36</cp:revision>
  <dcterms:created xsi:type="dcterms:W3CDTF">2012-12-12T22:25:18Z</dcterms:created>
  <dcterms:modified xsi:type="dcterms:W3CDTF">2014-02-20T21:38:31Z</dcterms:modified>
</cp:coreProperties>
</file>