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64" r:id="rId17"/>
    <p:sldId id="265" r:id="rId18"/>
    <p:sldId id="266" r:id="rId19"/>
    <p:sldId id="267" r:id="rId20"/>
    <p:sldId id="314" r:id="rId21"/>
    <p:sldId id="315" r:id="rId22"/>
    <p:sldId id="268" r:id="rId23"/>
    <p:sldId id="269" r:id="rId24"/>
    <p:sldId id="316" r:id="rId25"/>
    <p:sldId id="317" r:id="rId26"/>
    <p:sldId id="298" r:id="rId27"/>
    <p:sldId id="299" r:id="rId28"/>
    <p:sldId id="302" r:id="rId29"/>
    <p:sldId id="303" r:id="rId30"/>
    <p:sldId id="318" r:id="rId31"/>
    <p:sldId id="319" r:id="rId32"/>
    <p:sldId id="304" r:id="rId33"/>
    <p:sldId id="305" r:id="rId34"/>
    <p:sldId id="270" r:id="rId35"/>
    <p:sldId id="271" r:id="rId36"/>
    <p:sldId id="272" r:id="rId37"/>
    <p:sldId id="273" r:id="rId38"/>
    <p:sldId id="274" r:id="rId39"/>
    <p:sldId id="275" r:id="rId40"/>
    <p:sldId id="320" r:id="rId41"/>
    <p:sldId id="321" r:id="rId42"/>
    <p:sldId id="276" r:id="rId43"/>
    <p:sldId id="277" r:id="rId44"/>
    <p:sldId id="278" r:id="rId45"/>
    <p:sldId id="279" r:id="rId46"/>
    <p:sldId id="280" r:id="rId47"/>
    <p:sldId id="306" r:id="rId48"/>
    <p:sldId id="307" r:id="rId49"/>
    <p:sldId id="281" r:id="rId50"/>
    <p:sldId id="282" r:id="rId51"/>
    <p:sldId id="283" r:id="rId52"/>
    <p:sldId id="284" r:id="rId53"/>
    <p:sldId id="285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8F96-3ACB-4735-A5ED-468E830E79AF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351C-AADE-4B1D-A08D-3E45398F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4) Trust Property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7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Trust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trust must have trust property, namely. Specific identifiable property that the settlor has a present right to convey.</a:t>
            </a:r>
          </a:p>
          <a:p>
            <a:r>
              <a:rPr lang="en-US" dirty="0" smtClean="0"/>
              <a:t>The property must be in existence, and may be a contingent interest but not a mere expectancy. (life insurance)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43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/>
              <a:t>Identifiable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) Identifiable Beneficiaries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trust (other than a charitable trust) requires an ascertainable beneficiary or a class of beneficiaries.</a:t>
            </a:r>
          </a:p>
          <a:p>
            <a:r>
              <a:rPr lang="en-US" dirty="0" smtClean="0"/>
              <a:t>“Heirs” are not present beneficiaries.</a:t>
            </a:r>
          </a:p>
          <a:p>
            <a:r>
              <a:rPr lang="en-US" dirty="0" smtClean="0"/>
              <a:t>May designate a class of persons but must be certain and identifiable. (“my children”: ok, “my friends” not ok)</a:t>
            </a:r>
          </a:p>
          <a:p>
            <a:r>
              <a:rPr lang="en-US" dirty="0" smtClean="0"/>
              <a:t>CA unlike some other states allows the Trustee some discretion to choose beneficiary and without having the settlor described standards.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33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0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Adopted statutorily in California</a:t>
            </a:r>
          </a:p>
          <a:p>
            <a:r>
              <a:rPr lang="en-US" dirty="0" smtClean="0"/>
              <a:t>Holds that a beneficiary’s interest in a trust is void unless it must vest, if at all, within 21 years after the death of an individual alive at the creation of the trust.</a:t>
            </a:r>
          </a:p>
          <a:p>
            <a:r>
              <a:rPr lang="en-US" dirty="0" smtClean="0"/>
              <a:t>CA also has rule to reform the trust to not produce a violation.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2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Charitable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Charitable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for a charitable purpose</a:t>
            </a:r>
          </a:p>
          <a:p>
            <a:r>
              <a:rPr lang="en-US" dirty="0" smtClean="0"/>
              <a:t>An objective standard applied to ensure money will be used for that purpose</a:t>
            </a:r>
          </a:p>
          <a:p>
            <a:r>
              <a:rPr lang="en-US" dirty="0" smtClean="0"/>
              <a:t>Must be in favor of a reasonably large number of unidentifiable beneficiaries</a:t>
            </a:r>
          </a:p>
          <a:p>
            <a:r>
              <a:rPr lang="en-US" dirty="0" smtClean="0"/>
              <a:t>Not subject to RAP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Modification of Charitable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Modification of Charitable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49"/>
            <a:ext cx="8229600" cy="3775473"/>
          </a:xfrm>
        </p:spPr>
        <p:txBody>
          <a:bodyPr>
            <a:normAutofit/>
          </a:bodyPr>
          <a:lstStyle/>
          <a:p>
            <a:r>
              <a:rPr lang="en-US" dirty="0" smtClean="0"/>
              <a:t>The Doctrine of </a:t>
            </a:r>
            <a:r>
              <a:rPr lang="en-US" b="1" u="sng" dirty="0" smtClean="0">
                <a:solidFill>
                  <a:srgbClr val="FF0000"/>
                </a:solidFill>
              </a:rPr>
              <a:t>Cy </a:t>
            </a:r>
            <a:r>
              <a:rPr lang="en-US" b="1" u="sng" dirty="0" err="1" smtClean="0">
                <a:solidFill>
                  <a:srgbClr val="FF0000"/>
                </a:solidFill>
              </a:rPr>
              <a:t>Pres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when a specific charitable purpose can no longer be accomplished, the trust may be reformed so that the money can allocated to a use as near a possible to the stated purpose, if the primary intent was broader than the specific purpose.</a:t>
            </a:r>
          </a:p>
          <a:p>
            <a:r>
              <a:rPr lang="en-US" dirty="0" smtClean="0"/>
              <a:t>If this cannot be accomplished, trust is terminated and reverts to estate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Defined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72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Testamentary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45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Testamentary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testamentary trust is one that becomes effective at the settlor’s death. To effectively create a testamentary trust, it must be created in a duly executed will</a:t>
            </a:r>
          </a:p>
        </p:txBody>
      </p:sp>
    </p:spTree>
    <p:extLst>
      <p:ext uri="{BB962C8B-B14F-4D97-AF65-F5344CB8AC3E}">
        <p14:creationId xmlns:p14="http://schemas.microsoft.com/office/powerpoint/2010/main" val="3287067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Pour Over Will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4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Pour Over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when the testator adds, or “pours” his estate into an intervivos trust upon death.</a:t>
            </a:r>
          </a:p>
          <a:p>
            <a:r>
              <a:rPr lang="en-US" dirty="0" smtClean="0"/>
              <a:t>Does not violate that the “trust res” must be immediately delivered, under the theories of </a:t>
            </a:r>
          </a:p>
          <a:p>
            <a:pPr lvl="1"/>
            <a:r>
              <a:rPr lang="en-US" u="sng" dirty="0" smtClean="0"/>
              <a:t>incorporation by reference </a:t>
            </a:r>
            <a:r>
              <a:rPr lang="en-US" dirty="0" smtClean="0"/>
              <a:t>and </a:t>
            </a:r>
          </a:p>
          <a:p>
            <a:pPr lvl="1"/>
            <a:r>
              <a:rPr lang="en-US" u="sng" dirty="0" smtClean="0"/>
              <a:t>acts of independent significance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24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Voluntary and Involuntary Alienation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6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a beneficiary can transfer his rights to future payments and creditor can attach the beneficiary’s right to future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06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Spendthrift Trusts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9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Spendthrift 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 a trust that prohibits the beneficiary assigning or the creditors attaching anticipatory distributions </a:t>
            </a:r>
            <a:r>
              <a:rPr lang="en-US" dirty="0" smtClean="0"/>
              <a:t>of the beneficiary’s </a:t>
            </a:r>
            <a:r>
              <a:rPr lang="en-US" dirty="0" smtClean="0"/>
              <a:t>interest.</a:t>
            </a:r>
            <a:endParaRPr lang="en-US" dirty="0" smtClean="0"/>
          </a:p>
          <a:p>
            <a:r>
              <a:rPr lang="en-US" dirty="0" smtClean="0"/>
              <a:t>Cannot be made solely for prohibiting attachment by </a:t>
            </a:r>
            <a:r>
              <a:rPr lang="en-US" dirty="0" smtClean="0"/>
              <a:t>creditors </a:t>
            </a:r>
            <a:r>
              <a:rPr lang="en-US" dirty="0" smtClean="0"/>
              <a:t>for the settlor’s own </a:t>
            </a:r>
            <a:r>
              <a:rPr lang="en-US" dirty="0" smtClean="0"/>
              <a:t>benefit, still valid trust but w/o spendthrift provisions.</a:t>
            </a:r>
            <a:endParaRPr lang="en-US" dirty="0" smtClean="0"/>
          </a:p>
          <a:p>
            <a:r>
              <a:rPr lang="en-US" dirty="0" smtClean="0"/>
              <a:t>Once B has received a distribution, the Creditors may reach the </a:t>
            </a:r>
            <a:r>
              <a:rPr lang="en-US" dirty="0" smtClean="0"/>
              <a:t>distribution.</a:t>
            </a:r>
          </a:p>
          <a:p>
            <a:r>
              <a:rPr lang="en-US" dirty="0" smtClean="0"/>
              <a:t>Voluntary: cannot assign but may request that trustee pay creditor directly and reserves right to revoke.</a:t>
            </a:r>
          </a:p>
          <a:p>
            <a:r>
              <a:rPr lang="en-US" dirty="0" smtClean="0"/>
              <a:t>Involuntary: creditor cannot attach but:</a:t>
            </a:r>
            <a:endParaRPr lang="en-US" dirty="0" smtClean="0"/>
          </a:p>
          <a:p>
            <a:pPr lvl="1"/>
            <a:r>
              <a:rPr lang="en-US" dirty="0" smtClean="0"/>
              <a:t>Court may order payments for preferred claims (IRS, necessities, child support, spousal support, tort judgment creditor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0915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 Trusts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8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Contains a provision that only so much of the income or principal as it is necessary for the beneficiary’s </a:t>
            </a:r>
            <a:r>
              <a:rPr lang="en-US" dirty="0" smtClean="0"/>
              <a:t>MESH maintenance education </a:t>
            </a:r>
            <a:r>
              <a:rPr lang="en-US" dirty="0" smtClean="0"/>
              <a:t>or support </a:t>
            </a:r>
            <a:r>
              <a:rPr lang="en-US" dirty="0" smtClean="0"/>
              <a:t>or health may </a:t>
            </a:r>
            <a:r>
              <a:rPr lang="en-US" dirty="0" smtClean="0"/>
              <a:t>be paid out.</a:t>
            </a:r>
          </a:p>
          <a:p>
            <a:r>
              <a:rPr lang="en-US" dirty="0" smtClean="0"/>
              <a:t>No voluntary alienation.</a:t>
            </a:r>
          </a:p>
          <a:p>
            <a:r>
              <a:rPr lang="en-US" dirty="0"/>
              <a:t>Involuntary: creditor cannot attach but:</a:t>
            </a:r>
          </a:p>
          <a:p>
            <a:r>
              <a:rPr lang="en-US" dirty="0"/>
              <a:t>Court may order payments for preferred claims (IRS, necessities, child support, spousal support, tort judgment creditor) </a:t>
            </a:r>
          </a:p>
          <a:p>
            <a:r>
              <a:rPr lang="en-US" dirty="0"/>
              <a:t>or surplus based on station of life.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how much support is necessary” = accustomed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Same rule for self-serving insulating trust.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6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arrangement under which the trustee holds legal title to property for the benefit of the trust’s beneficiaries. </a:t>
            </a:r>
          </a:p>
          <a:p>
            <a:r>
              <a:rPr lang="en-US" dirty="0" smtClean="0"/>
              <a:t>The trustee has burdens and fiduciary duties, and the beneficiaries receive the benefit of property ownership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6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Discretionary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90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Trustee is given sole an absolute discretion in determining how much to pay the beneficiary if anything and when to pay the beneficiary if ever.</a:t>
            </a:r>
          </a:p>
          <a:p>
            <a:r>
              <a:rPr lang="en-US" dirty="0" smtClean="0"/>
              <a:t>Voluntary alienation: </a:t>
            </a:r>
          </a:p>
          <a:p>
            <a:pPr lvl="1"/>
            <a:r>
              <a:rPr lang="en-US" dirty="0" smtClean="0"/>
              <a:t>what is he assigning? he may never get anything.</a:t>
            </a:r>
          </a:p>
          <a:p>
            <a:pPr lvl="1"/>
            <a:r>
              <a:rPr lang="en-US" dirty="0" smtClean="0"/>
              <a:t>However if there was an assignment then the assignee steps into the shoes of the assignor. Assignee get paid.</a:t>
            </a:r>
          </a:p>
          <a:p>
            <a:r>
              <a:rPr lang="en-US" dirty="0" smtClean="0"/>
              <a:t>Involuntary</a:t>
            </a:r>
          </a:p>
          <a:p>
            <a:pPr lvl="1"/>
            <a:r>
              <a:rPr lang="en-US" dirty="0" smtClean="0"/>
              <a:t>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52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Trustee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8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Trustee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any competent person, including one of the beneficiaries.</a:t>
            </a:r>
          </a:p>
          <a:p>
            <a:r>
              <a:rPr lang="en-US" dirty="0"/>
              <a:t>Once he accepts his position, he may only resign by virtue of the trust instrument, permission of the court or consent of all beneficiaries.</a:t>
            </a:r>
          </a:p>
          <a:p>
            <a:r>
              <a:rPr lang="en-US" dirty="0" smtClean="0"/>
              <a:t>May receive reasonable compensation for his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45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Powers of Trustee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59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Powers of Trustee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Trustee can only exercise such powers as our expressly or impliedly given to him</a:t>
            </a:r>
          </a:p>
          <a:p>
            <a:r>
              <a:rPr lang="en-US" u="sng" dirty="0" smtClean="0"/>
              <a:t>Implied</a:t>
            </a:r>
            <a:r>
              <a:rPr lang="en-US" dirty="0" smtClean="0"/>
              <a:t>: Those powers necessary and appropriate to carry out the purpose of the trust (lease, sell, incur expenses, modernly borrow)</a:t>
            </a:r>
          </a:p>
          <a:p>
            <a:r>
              <a:rPr lang="en-US" u="sng" dirty="0" smtClean="0"/>
              <a:t>Joint</a:t>
            </a:r>
            <a:r>
              <a:rPr lang="en-US" dirty="0" smtClean="0"/>
              <a:t> </a:t>
            </a:r>
            <a:r>
              <a:rPr lang="en-US" u="sng" dirty="0" smtClean="0"/>
              <a:t>Trustees</a:t>
            </a:r>
            <a:r>
              <a:rPr lang="en-US" dirty="0" smtClean="0"/>
              <a:t>: 2 must agree unanimously. 3 or more is the majority only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37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Duties of Trustee (care)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9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Duties of Trustee (care)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Trustee must exercise that degree of care, skill and caution that a reasonable and prudent person would do managing there own property</a:t>
            </a:r>
          </a:p>
          <a:p>
            <a:r>
              <a:rPr lang="en-US" dirty="0" smtClean="0"/>
              <a:t>Remedies</a:t>
            </a:r>
          </a:p>
          <a:p>
            <a:pPr lvl="1"/>
            <a:r>
              <a:rPr lang="en-US" dirty="0" smtClean="0"/>
              <a:t>Damages, constructive trust, equitable lien, ratification, remove trustee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18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Duties of Trustee (loyalty)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06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Duties of Trustee (loyalty)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Trustee owes a duty of undivided loyalty to the Trust and its Beneficiaries, and cannot act to benefit his personal interest at the expense of the beneficiaries</a:t>
            </a:r>
          </a:p>
          <a:p>
            <a:r>
              <a:rPr lang="en-US" u="sng" dirty="0" smtClean="0"/>
              <a:t>Remedy for Breach</a:t>
            </a:r>
            <a:r>
              <a:rPr lang="en-US" dirty="0" smtClean="0"/>
              <a:t>: recover the profit made by the trustee, or ratify the transaction (can create a constructive trust)</a:t>
            </a:r>
          </a:p>
          <a:p>
            <a:r>
              <a:rPr lang="en-US" dirty="0" smtClean="0"/>
              <a:t>Cannot commingle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a Valid Private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Duty to Invest </a:t>
            </a:r>
            <a:br>
              <a:rPr lang="en-US" u="sng" dirty="0" smtClean="0"/>
            </a:br>
            <a:r>
              <a:rPr lang="en-US" u="sng" dirty="0" smtClean="0"/>
              <a:t>&amp; 3 </a:t>
            </a:r>
            <a:r>
              <a:rPr lang="en-US" u="sng" dirty="0"/>
              <a:t>alternatives to investor </a:t>
            </a:r>
            <a:r>
              <a:rPr lang="en-US" u="sng" dirty="0" smtClean="0"/>
              <a:t>rule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71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Prudent investor rule</a:t>
            </a:r>
          </a:p>
          <a:p>
            <a:pPr lvl="2"/>
            <a:r>
              <a:rPr lang="en-US" dirty="0" smtClean="0"/>
              <a:t>As a reasonable prudent person investing his own property, trying to maximize income while preserving the corpus. If he holds himself out as having greater skill then held to higher standard</a:t>
            </a:r>
          </a:p>
          <a:p>
            <a:r>
              <a:rPr lang="en-US" dirty="0" smtClean="0"/>
              <a:t>State </a:t>
            </a:r>
            <a:r>
              <a:rPr lang="en-US" dirty="0"/>
              <a:t>list of approved </a:t>
            </a:r>
            <a:r>
              <a:rPr lang="en-US" dirty="0" smtClean="0"/>
              <a:t>investments</a:t>
            </a:r>
          </a:p>
          <a:p>
            <a:r>
              <a:rPr lang="en-US" dirty="0" smtClean="0"/>
              <a:t>Uniform Prudent Investor Act</a:t>
            </a:r>
          </a:p>
          <a:p>
            <a:pPr lvl="1"/>
            <a:r>
              <a:rPr lang="en-US" dirty="0" smtClean="0"/>
              <a:t>Each individual investment is not scrutinized but rather performance is measured in context of the whole portfolio.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895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Duty to Perform Personally (Delegation)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893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Duty to Perform Personally (Delegation)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1"/>
            <a:ext cx="8229600" cy="3737372"/>
          </a:xfrm>
        </p:spPr>
        <p:txBody>
          <a:bodyPr/>
          <a:lstStyle/>
          <a:p>
            <a:r>
              <a:rPr lang="en-US" dirty="0" smtClean="0"/>
              <a:t>Cannot delegate the entire administration of a trust</a:t>
            </a:r>
          </a:p>
          <a:p>
            <a:r>
              <a:rPr lang="en-US" dirty="0" smtClean="0"/>
              <a:t>May delegate remedial tasks</a:t>
            </a:r>
          </a:p>
          <a:p>
            <a:r>
              <a:rPr lang="en-US" dirty="0" smtClean="0"/>
              <a:t>May delegate investment decisions, but must use reasonable skill, care and caution in selecting an agent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Duties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Duty to account to trust beneficiaries</a:t>
            </a:r>
          </a:p>
          <a:p>
            <a:r>
              <a:rPr lang="en-US" dirty="0" smtClean="0"/>
              <a:t>Duty of impartiality</a:t>
            </a:r>
          </a:p>
          <a:p>
            <a:r>
              <a:rPr lang="en-US" dirty="0" smtClean="0"/>
              <a:t>Duty to preserve trust property and make it productive</a:t>
            </a:r>
          </a:p>
          <a:p>
            <a:r>
              <a:rPr lang="en-US" dirty="0" smtClean="0"/>
              <a:t>Duty to diversify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is to show how the trust is being administered and to determine what if any amounts the trustee should be held liable.</a:t>
            </a:r>
          </a:p>
          <a:p>
            <a:r>
              <a:rPr lang="en-US" dirty="0" smtClean="0"/>
              <a:t>Interested persons may object and  court has a duty to inspect and to disallow any items improperly charged to the estate.</a:t>
            </a:r>
          </a:p>
        </p:txBody>
      </p:sp>
    </p:spTree>
    <p:extLst>
      <p:ext uri="{BB962C8B-B14F-4D97-AF65-F5344CB8AC3E}">
        <p14:creationId xmlns:p14="http://schemas.microsoft.com/office/powerpoint/2010/main" val="30957318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Trust Accounting (funds in)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673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Accounting (funds 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Principal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Sell of Trust Assets</a:t>
            </a:r>
          </a:p>
          <a:p>
            <a:pPr lvl="1"/>
            <a:r>
              <a:rPr lang="en-US" dirty="0" smtClean="0"/>
              <a:t>Increase in Value of Assets</a:t>
            </a:r>
          </a:p>
          <a:p>
            <a:pPr lvl="1"/>
            <a:r>
              <a:rPr lang="en-US" dirty="0" smtClean="0"/>
              <a:t>Dividends Paid in Stock</a:t>
            </a:r>
          </a:p>
          <a:p>
            <a:endParaRPr lang="en-US" dirty="0"/>
          </a:p>
          <a:p>
            <a:r>
              <a:rPr lang="en-US" u="sng" dirty="0" smtClean="0"/>
              <a:t>Income</a:t>
            </a:r>
          </a:p>
          <a:p>
            <a:pPr lvl="1"/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Rents</a:t>
            </a:r>
          </a:p>
          <a:p>
            <a:pPr lvl="1"/>
            <a:r>
              <a:rPr lang="en-US" dirty="0" smtClean="0"/>
              <a:t>Dividends Paid in Cash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 Requirements for a Valid Private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CIDIHAP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Settlor must have </a:t>
            </a:r>
            <a:r>
              <a:rPr lang="en-US" u="sng" dirty="0" smtClean="0"/>
              <a:t>capacity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And have a clear </a:t>
            </a:r>
            <a:r>
              <a:rPr lang="en-US" u="sng" dirty="0" smtClean="0"/>
              <a:t>intent</a:t>
            </a:r>
            <a:r>
              <a:rPr lang="en-US" dirty="0" smtClean="0"/>
              <a:t> to create a trust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Must </a:t>
            </a:r>
            <a:r>
              <a:rPr lang="en-US" u="sng" dirty="0" smtClean="0"/>
              <a:t>deliver legal title </a:t>
            </a:r>
            <a:r>
              <a:rPr lang="en-US" dirty="0" smtClean="0"/>
              <a:t>(presently existing)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Subject matter of the trust must be </a:t>
            </a:r>
            <a:r>
              <a:rPr lang="en-US" u="sng" dirty="0" smtClean="0"/>
              <a:t>certain</a:t>
            </a:r>
            <a:r>
              <a:rPr lang="en-US" dirty="0" smtClean="0"/>
              <a:t>, </a:t>
            </a:r>
            <a:r>
              <a:rPr lang="en-US" u="sng" dirty="0" smtClean="0"/>
              <a:t>identifiable</a:t>
            </a:r>
            <a:r>
              <a:rPr lang="en-US" dirty="0" smtClean="0"/>
              <a:t> and segregated out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the benefit of the beneficiaries, who must be </a:t>
            </a:r>
            <a:r>
              <a:rPr lang="en-US" u="sng" dirty="0" smtClean="0"/>
              <a:t>human</a:t>
            </a:r>
            <a:r>
              <a:rPr lang="en-US" dirty="0" smtClean="0"/>
              <a:t> and ascertainable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Must be for a Valid </a:t>
            </a:r>
            <a:r>
              <a:rPr lang="en-US" u="sng" dirty="0" smtClean="0"/>
              <a:t>Purpose</a:t>
            </a:r>
            <a:r>
              <a:rPr lang="en-US" dirty="0" smtClean="0"/>
              <a:t> (no conflicts with Public Policy)</a:t>
            </a:r>
          </a:p>
          <a:p>
            <a:r>
              <a:rPr lang="en-US" dirty="0"/>
              <a:t>Lack of Trustee wont invalidate as court may appoint one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Accounting (Funds Out)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568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Accounting ( Funds 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Expenses (from Principal):</a:t>
            </a:r>
          </a:p>
          <a:p>
            <a:pPr lvl="1"/>
            <a:r>
              <a:rPr lang="en-US" dirty="0" smtClean="0"/>
              <a:t>Capital Improvements</a:t>
            </a:r>
          </a:p>
          <a:p>
            <a:pPr lvl="1"/>
            <a:r>
              <a:rPr lang="en-US" dirty="0" smtClean="0"/>
              <a:t>And Income Taxes arising from sale of Trust Property</a:t>
            </a:r>
          </a:p>
          <a:p>
            <a:endParaRPr lang="en-US" dirty="0"/>
          </a:p>
          <a:p>
            <a:r>
              <a:rPr lang="en-US" u="sng" dirty="0" smtClean="0"/>
              <a:t>Expenses (from Income):</a:t>
            </a:r>
          </a:p>
          <a:p>
            <a:pPr lvl="1"/>
            <a:r>
              <a:rPr lang="en-US" dirty="0" smtClean="0"/>
              <a:t>Repair and Maintenance from Rental Property</a:t>
            </a:r>
          </a:p>
          <a:p>
            <a:pPr lvl="1"/>
            <a:r>
              <a:rPr lang="en-US" dirty="0" smtClean="0"/>
              <a:t>Interest and Taxes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543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Tort </a:t>
            </a:r>
            <a:r>
              <a:rPr lang="en-US" dirty="0" err="1" smtClean="0"/>
              <a:t>Liabilty</a:t>
            </a:r>
            <a:r>
              <a:rPr lang="en-US" dirty="0" smtClean="0"/>
              <a:t> Trustee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87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Tort Liability Trustee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Trustee will be liable to all third parties for torts, contract claims, and claims arising from ownership of property.</a:t>
            </a:r>
          </a:p>
          <a:p>
            <a:r>
              <a:rPr lang="en-US" dirty="0" smtClean="0"/>
              <a:t>If not at fault, the trustee is entitled to indemnity from the trust assets. </a:t>
            </a:r>
          </a:p>
          <a:p>
            <a:r>
              <a:rPr lang="en-US" dirty="0" smtClean="0"/>
              <a:t>However the trustee will not be indemnified if his actions were not to benefit the trust and amounted to a breach of his duties. </a:t>
            </a:r>
          </a:p>
          <a:p>
            <a:r>
              <a:rPr lang="en-US" dirty="0" smtClean="0"/>
              <a:t>For contract claims, he will not be personally liable unless he failed to reveal his representative capacity and identify the trust.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028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Termination of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Termination of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49"/>
            <a:ext cx="8229600" cy="3699273"/>
          </a:xfrm>
        </p:spPr>
        <p:txBody>
          <a:bodyPr>
            <a:normAutofit/>
          </a:bodyPr>
          <a:lstStyle/>
          <a:p>
            <a:r>
              <a:rPr lang="en-US" dirty="0" smtClean="0"/>
              <a:t>All Beneficiaries consent, and there’s no further trust purpose to be served</a:t>
            </a:r>
          </a:p>
          <a:p>
            <a:r>
              <a:rPr lang="en-US" dirty="0" smtClean="0"/>
              <a:t>Settlor reserved the right to Revoke</a:t>
            </a:r>
          </a:p>
          <a:p>
            <a:pPr lvl="1"/>
            <a:r>
              <a:rPr lang="en-US" dirty="0" smtClean="0"/>
              <a:t>California- presumed revocable, unless it expressly states “irrevocable”</a:t>
            </a:r>
          </a:p>
          <a:p>
            <a:r>
              <a:rPr lang="en-US" dirty="0" smtClean="0"/>
              <a:t>Beneficiaries or Trustee may request the court to Terminate if there are unanticipated circumstances and the continuation of the Trust would impair the initial purpose of the Trust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F92-9A4F-42CF-8E3E-562EAB4C0DF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Resulting Trust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53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implied by law from the presumed intent of the </a:t>
            </a:r>
            <a:r>
              <a:rPr lang="en-US" dirty="0"/>
              <a:t>p</a:t>
            </a:r>
            <a:r>
              <a:rPr lang="en-US" dirty="0" smtClean="0"/>
              <a:t>arties to certain types of transactions. Two types:</a:t>
            </a:r>
          </a:p>
          <a:p>
            <a:pPr lvl="1"/>
            <a:r>
              <a:rPr lang="en-US" dirty="0" smtClean="0"/>
              <a:t>1) attempted to create an express trust but failed.</a:t>
            </a:r>
          </a:p>
          <a:p>
            <a:pPr lvl="1"/>
            <a:r>
              <a:rPr lang="en-US" dirty="0" smtClean="0"/>
              <a:t>2) one person pays for property but the title is taken in a different name </a:t>
            </a:r>
          </a:p>
          <a:p>
            <a:pPr lvl="2"/>
            <a:r>
              <a:rPr lang="en-US" dirty="0" smtClean="0"/>
              <a:t>Purchase money resulting trust is created where the person paying is presumed to receive the beneficial use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228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Constructive Trust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378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equitable device employed, despite the absence of any intention of the parties to create a trust, to avoid unjust enrichment of one of the party at the expense of another where legal title to the property was obtained.</a:t>
            </a:r>
          </a:p>
          <a:p>
            <a:r>
              <a:rPr lang="en-US" dirty="0" smtClean="0"/>
              <a:t>Fraud, Fiduciary duties etc.</a:t>
            </a:r>
          </a:p>
          <a:p>
            <a:r>
              <a:rPr lang="en-US" dirty="0" smtClean="0"/>
              <a:t>It is merely a passive, temporary trust in which the trustee’s sole duty is to transfer the title and possession of the </a:t>
            </a:r>
            <a:r>
              <a:rPr lang="en-US" dirty="0" err="1" smtClean="0"/>
              <a:t>propery</a:t>
            </a:r>
            <a:r>
              <a:rPr lang="en-US" dirty="0" smtClean="0"/>
              <a:t> to its rightful owner.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6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1) A Settlor with capacity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6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A Settlor with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reation of a testamentary trust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equires testamentary capacity and freedom from fraud, undue influence, or mistake that would vitiate all or part of the will.</a:t>
            </a:r>
          </a:p>
          <a:p>
            <a:r>
              <a:rPr lang="en-US" dirty="0" smtClean="0"/>
              <a:t>Creation of an inter-</a:t>
            </a:r>
            <a:r>
              <a:rPr lang="en-US" dirty="0" err="1" smtClean="0"/>
              <a:t>vivos</a:t>
            </a:r>
            <a:r>
              <a:rPr lang="en-US" dirty="0" smtClean="0"/>
              <a:t> trust</a:t>
            </a:r>
          </a:p>
          <a:p>
            <a:pPr lvl="1"/>
            <a:r>
              <a:rPr lang="en-US" dirty="0" smtClean="0"/>
              <a:t>Requires a present capacity to convey the trust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2) Intent to create a trust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Intent to create a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Settlor must have the intent to create a trust relationship and properly manifest this intent</a:t>
            </a:r>
          </a:p>
          <a:p>
            <a:r>
              <a:rPr lang="en-US" dirty="0" smtClean="0"/>
              <a:t>Intent clearly stated and the terms of the trust specified.</a:t>
            </a:r>
          </a:p>
          <a:p>
            <a:r>
              <a:rPr lang="en-US" dirty="0" smtClean="0"/>
              <a:t>Word “trust” not necessary</a:t>
            </a:r>
          </a:p>
          <a:p>
            <a:r>
              <a:rPr lang="en-US" dirty="0" smtClean="0"/>
              <a:t>Must intend to create the trust at the present time and cannot be conditioned on some future event.</a:t>
            </a:r>
          </a:p>
          <a:p>
            <a:r>
              <a:rPr lang="en-US" dirty="0" smtClean="0"/>
              <a:t>Intend to separate legal and equitable title and to impose duties upon the trustee. (Delivers Legal Title requirement)</a:t>
            </a:r>
          </a:p>
          <a:p>
            <a:r>
              <a:rPr lang="en-US" dirty="0" smtClean="0"/>
              <a:t>Precatory words transferring property upon a “wish, hope, request or desire” are not clear enough, but “Intent” may still override.</a:t>
            </a:r>
          </a:p>
          <a:p>
            <a:r>
              <a:rPr lang="en-US" dirty="0" smtClean="0"/>
              <a:t>Testamentary Trust needs to satisfy the Statute of Wills.</a:t>
            </a:r>
          </a:p>
          <a:p>
            <a:r>
              <a:rPr lang="en-US" dirty="0" smtClean="0"/>
              <a:t>Intervivos trust involving personal property may be oral.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3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1840</Words>
  <Application>Microsoft Office PowerPoint</Application>
  <PresentationFormat>On-screen Show (16:9)</PresentationFormat>
  <Paragraphs>233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Trusts</vt:lpstr>
      <vt:lpstr>Trust Defined</vt:lpstr>
      <vt:lpstr>Trust Defined</vt:lpstr>
      <vt:lpstr>Requirements for a Valid Private Trust</vt:lpstr>
      <vt:lpstr>7 Requirements for a Valid Private Trust</vt:lpstr>
      <vt:lpstr>1) A Settlor with capacity</vt:lpstr>
      <vt:lpstr>1) A Settlor with capacity</vt:lpstr>
      <vt:lpstr>2) Intent to create a trust</vt:lpstr>
      <vt:lpstr>2) Intent to create a trust</vt:lpstr>
      <vt:lpstr>4) Trust Property</vt:lpstr>
      <vt:lpstr>4) Trust Property</vt:lpstr>
      <vt:lpstr>5) Identifiable Beneficiaries</vt:lpstr>
      <vt:lpstr>5) Identifiable Beneficiaries</vt:lpstr>
      <vt:lpstr>RAP</vt:lpstr>
      <vt:lpstr>RAP</vt:lpstr>
      <vt:lpstr>Charitable Trust</vt:lpstr>
      <vt:lpstr>Charitable Trust</vt:lpstr>
      <vt:lpstr>Modification of Charitable Trust</vt:lpstr>
      <vt:lpstr>Modification of Charitable Trust</vt:lpstr>
      <vt:lpstr>Testamentary Trust</vt:lpstr>
      <vt:lpstr>Testamentary Trust</vt:lpstr>
      <vt:lpstr>Pour Over Will</vt:lpstr>
      <vt:lpstr>Pour Over Will</vt:lpstr>
      <vt:lpstr>Voluntary and Involuntary Alienation</vt:lpstr>
      <vt:lpstr>PowerPoint Presentation</vt:lpstr>
      <vt:lpstr>Spendthrift Trusts</vt:lpstr>
      <vt:lpstr>Spendthrift Trusts</vt:lpstr>
      <vt:lpstr>Support Trusts</vt:lpstr>
      <vt:lpstr>Support Trusts</vt:lpstr>
      <vt:lpstr>Discretionary Trust</vt:lpstr>
      <vt:lpstr>PowerPoint Presentation</vt:lpstr>
      <vt:lpstr>The Trustee</vt:lpstr>
      <vt:lpstr>The Trustee</vt:lpstr>
      <vt:lpstr>Powers of Trustee</vt:lpstr>
      <vt:lpstr>Powers of Trustee</vt:lpstr>
      <vt:lpstr>Duties of Trustee (care)</vt:lpstr>
      <vt:lpstr>Duties of Trustee (care)</vt:lpstr>
      <vt:lpstr>Duties of Trustee (loyalty)</vt:lpstr>
      <vt:lpstr>Duties of Trustee (loyalty)</vt:lpstr>
      <vt:lpstr>Duty to Invest  &amp; 3 alternatives to investor rule</vt:lpstr>
      <vt:lpstr>PowerPoint Presentation</vt:lpstr>
      <vt:lpstr>Duty to Perform Personally (Delegation)</vt:lpstr>
      <vt:lpstr>Duty to Perform Personally (Delegation)</vt:lpstr>
      <vt:lpstr>Other Duties</vt:lpstr>
      <vt:lpstr>Other Duties</vt:lpstr>
      <vt:lpstr>Trust Accounting</vt:lpstr>
      <vt:lpstr>PowerPoint Presentation</vt:lpstr>
      <vt:lpstr>Trust Accounting (funds in)</vt:lpstr>
      <vt:lpstr>Trust Accounting (funds in)</vt:lpstr>
      <vt:lpstr>Trust Accounting (Funds Out)</vt:lpstr>
      <vt:lpstr>Trust Accounting ( Funds Out)</vt:lpstr>
      <vt:lpstr>Tort Liabilty Trustee</vt:lpstr>
      <vt:lpstr>Tort Liability Trustee</vt:lpstr>
      <vt:lpstr>Termination of Trust</vt:lpstr>
      <vt:lpstr>Termination of Trust</vt:lpstr>
      <vt:lpstr>Resulting Trust</vt:lpstr>
      <vt:lpstr>Resulting Trust</vt:lpstr>
      <vt:lpstr>Constructive Trust</vt:lpstr>
      <vt:lpstr>Constructive Trust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Trusts</dc:title>
  <dc:creator>Nick Alfano</dc:creator>
  <cp:lastModifiedBy>Kris</cp:lastModifiedBy>
  <cp:revision>33</cp:revision>
  <dcterms:created xsi:type="dcterms:W3CDTF">2013-07-23T20:08:06Z</dcterms:created>
  <dcterms:modified xsi:type="dcterms:W3CDTF">2014-02-23T19:15:20Z</dcterms:modified>
</cp:coreProperties>
</file>