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7"/>
  </p:notesMasterIdLst>
  <p:sldIdLst>
    <p:sldId id="256" r:id="rId2"/>
    <p:sldId id="257" r:id="rId3"/>
    <p:sldId id="258" r:id="rId4"/>
    <p:sldId id="577" r:id="rId5"/>
    <p:sldId id="578" r:id="rId6"/>
    <p:sldId id="579" r:id="rId7"/>
    <p:sldId id="580" r:id="rId8"/>
    <p:sldId id="581" r:id="rId9"/>
    <p:sldId id="582" r:id="rId10"/>
    <p:sldId id="583" r:id="rId11"/>
    <p:sldId id="584" r:id="rId12"/>
    <p:sldId id="585" r:id="rId13"/>
    <p:sldId id="586" r:id="rId14"/>
    <p:sldId id="261" r:id="rId15"/>
    <p:sldId id="263" r:id="rId16"/>
    <p:sldId id="262" r:id="rId17"/>
    <p:sldId id="264" r:id="rId18"/>
    <p:sldId id="265" r:id="rId19"/>
    <p:sldId id="266" r:id="rId20"/>
    <p:sldId id="267" r:id="rId21"/>
    <p:sldId id="268" r:id="rId22"/>
    <p:sldId id="269" r:id="rId23"/>
    <p:sldId id="270" r:id="rId24"/>
    <p:sldId id="271" r:id="rId25"/>
    <p:sldId id="272" r:id="rId26"/>
    <p:sldId id="273" r:id="rId27"/>
    <p:sldId id="575" r:id="rId28"/>
    <p:sldId id="576" r:id="rId29"/>
    <p:sldId id="274" r:id="rId30"/>
    <p:sldId id="275" r:id="rId31"/>
    <p:sldId id="276" r:id="rId32"/>
    <p:sldId id="277" r:id="rId33"/>
    <p:sldId id="278" r:id="rId34"/>
    <p:sldId id="279" r:id="rId35"/>
    <p:sldId id="280" r:id="rId36"/>
    <p:sldId id="281" r:id="rId37"/>
    <p:sldId id="282" r:id="rId38"/>
    <p:sldId id="283" r:id="rId39"/>
    <p:sldId id="284" r:id="rId40"/>
    <p:sldId id="285" r:id="rId41"/>
    <p:sldId id="286" r:id="rId42"/>
    <p:sldId id="287" r:id="rId43"/>
    <p:sldId id="288" r:id="rId44"/>
    <p:sldId id="289" r:id="rId45"/>
    <p:sldId id="290" r:id="rId46"/>
    <p:sldId id="291" r:id="rId47"/>
    <p:sldId id="292" r:id="rId48"/>
    <p:sldId id="293" r:id="rId49"/>
    <p:sldId id="294" r:id="rId50"/>
    <p:sldId id="295" r:id="rId51"/>
    <p:sldId id="296" r:id="rId52"/>
    <p:sldId id="297" r:id="rId53"/>
    <p:sldId id="298" r:id="rId54"/>
    <p:sldId id="299" r:id="rId55"/>
    <p:sldId id="300" r:id="rId56"/>
    <p:sldId id="301" r:id="rId57"/>
    <p:sldId id="302" r:id="rId58"/>
    <p:sldId id="303" r:id="rId59"/>
    <p:sldId id="304" r:id="rId60"/>
    <p:sldId id="306" r:id="rId61"/>
    <p:sldId id="305" r:id="rId62"/>
    <p:sldId id="307" r:id="rId63"/>
    <p:sldId id="308" r:id="rId64"/>
    <p:sldId id="602" r:id="rId65"/>
    <p:sldId id="603" r:id="rId66"/>
    <p:sldId id="309" r:id="rId67"/>
    <p:sldId id="310" r:id="rId68"/>
    <p:sldId id="311" r:id="rId69"/>
    <p:sldId id="313" r:id="rId70"/>
    <p:sldId id="312" r:id="rId71"/>
    <p:sldId id="314" r:id="rId72"/>
    <p:sldId id="315" r:id="rId73"/>
    <p:sldId id="316" r:id="rId74"/>
    <p:sldId id="317" r:id="rId75"/>
    <p:sldId id="318" r:id="rId76"/>
    <p:sldId id="319" r:id="rId77"/>
    <p:sldId id="320" r:id="rId78"/>
    <p:sldId id="321" r:id="rId79"/>
    <p:sldId id="322" r:id="rId80"/>
    <p:sldId id="324" r:id="rId81"/>
    <p:sldId id="323" r:id="rId82"/>
    <p:sldId id="325" r:id="rId83"/>
    <p:sldId id="326" r:id="rId84"/>
    <p:sldId id="327" r:id="rId85"/>
    <p:sldId id="328" r:id="rId86"/>
    <p:sldId id="329" r:id="rId87"/>
    <p:sldId id="330" r:id="rId88"/>
    <p:sldId id="331" r:id="rId89"/>
    <p:sldId id="332" r:id="rId90"/>
    <p:sldId id="333" r:id="rId91"/>
    <p:sldId id="334" r:id="rId92"/>
    <p:sldId id="335" r:id="rId93"/>
    <p:sldId id="336" r:id="rId94"/>
    <p:sldId id="337" r:id="rId95"/>
    <p:sldId id="338" r:id="rId96"/>
    <p:sldId id="339" r:id="rId97"/>
    <p:sldId id="340" r:id="rId98"/>
    <p:sldId id="341" r:id="rId99"/>
    <p:sldId id="342" r:id="rId100"/>
    <p:sldId id="343" r:id="rId101"/>
    <p:sldId id="344" r:id="rId102"/>
    <p:sldId id="345" r:id="rId103"/>
    <p:sldId id="346" r:id="rId104"/>
    <p:sldId id="347" r:id="rId105"/>
    <p:sldId id="348" r:id="rId106"/>
    <p:sldId id="349" r:id="rId107"/>
    <p:sldId id="371" r:id="rId108"/>
    <p:sldId id="350" r:id="rId109"/>
    <p:sldId id="351" r:id="rId110"/>
    <p:sldId id="352" r:id="rId111"/>
    <p:sldId id="353" r:id="rId112"/>
    <p:sldId id="354" r:id="rId113"/>
    <p:sldId id="355" r:id="rId114"/>
    <p:sldId id="357" r:id="rId115"/>
    <p:sldId id="358" r:id="rId116"/>
    <p:sldId id="610" r:id="rId117"/>
    <p:sldId id="611" r:id="rId118"/>
    <p:sldId id="612" r:id="rId119"/>
    <p:sldId id="613" r:id="rId120"/>
    <p:sldId id="359" r:id="rId121"/>
    <p:sldId id="360" r:id="rId122"/>
    <p:sldId id="361" r:id="rId123"/>
    <p:sldId id="362" r:id="rId124"/>
    <p:sldId id="363" r:id="rId125"/>
    <p:sldId id="364" r:id="rId126"/>
    <p:sldId id="365" r:id="rId127"/>
    <p:sldId id="366" r:id="rId128"/>
    <p:sldId id="609" r:id="rId129"/>
    <p:sldId id="608" r:id="rId130"/>
    <p:sldId id="374" r:id="rId131"/>
    <p:sldId id="375" r:id="rId132"/>
    <p:sldId id="376" r:id="rId133"/>
    <p:sldId id="377" r:id="rId134"/>
    <p:sldId id="378" r:id="rId135"/>
    <p:sldId id="379" r:id="rId136"/>
    <p:sldId id="507" r:id="rId137"/>
    <p:sldId id="380" r:id="rId138"/>
    <p:sldId id="381" r:id="rId139"/>
    <p:sldId id="382" r:id="rId140"/>
    <p:sldId id="383" r:id="rId141"/>
    <p:sldId id="384" r:id="rId142"/>
    <p:sldId id="385" r:id="rId143"/>
    <p:sldId id="386" r:id="rId144"/>
    <p:sldId id="387" r:id="rId145"/>
    <p:sldId id="487" r:id="rId146"/>
    <p:sldId id="488" r:id="rId147"/>
    <p:sldId id="499" r:id="rId148"/>
    <p:sldId id="500" r:id="rId149"/>
    <p:sldId id="501" r:id="rId150"/>
    <p:sldId id="502" r:id="rId151"/>
    <p:sldId id="497" r:id="rId152"/>
    <p:sldId id="498" r:id="rId153"/>
    <p:sldId id="503" r:id="rId154"/>
    <p:sldId id="504" r:id="rId155"/>
    <p:sldId id="505" r:id="rId156"/>
    <p:sldId id="506" r:id="rId157"/>
    <p:sldId id="388" r:id="rId158"/>
    <p:sldId id="389" r:id="rId159"/>
    <p:sldId id="450" r:id="rId160"/>
    <p:sldId id="452" r:id="rId161"/>
    <p:sldId id="451" r:id="rId162"/>
    <p:sldId id="453" r:id="rId163"/>
    <p:sldId id="454" r:id="rId164"/>
    <p:sldId id="455" r:id="rId165"/>
    <p:sldId id="456" r:id="rId166"/>
    <p:sldId id="587" r:id="rId167"/>
    <p:sldId id="588" r:id="rId168"/>
    <p:sldId id="589" r:id="rId169"/>
    <p:sldId id="590" r:id="rId170"/>
    <p:sldId id="591" r:id="rId171"/>
    <p:sldId id="592" r:id="rId172"/>
    <p:sldId id="459" r:id="rId173"/>
    <p:sldId id="460" r:id="rId174"/>
    <p:sldId id="461" r:id="rId175"/>
    <p:sldId id="462" r:id="rId176"/>
    <p:sldId id="463" r:id="rId177"/>
    <p:sldId id="464" r:id="rId178"/>
    <p:sldId id="489" r:id="rId179"/>
    <p:sldId id="490" r:id="rId180"/>
    <p:sldId id="642" r:id="rId181"/>
    <p:sldId id="643" r:id="rId182"/>
    <p:sldId id="573" r:id="rId183"/>
    <p:sldId id="574" r:id="rId184"/>
    <p:sldId id="593" r:id="rId185"/>
    <p:sldId id="607" r:id="rId186"/>
    <p:sldId id="606" r:id="rId187"/>
    <p:sldId id="569" r:id="rId188"/>
    <p:sldId id="570" r:id="rId189"/>
    <p:sldId id="594" r:id="rId190"/>
    <p:sldId id="595" r:id="rId191"/>
    <p:sldId id="596" r:id="rId192"/>
    <p:sldId id="597" r:id="rId193"/>
    <p:sldId id="598" r:id="rId194"/>
    <p:sldId id="599" r:id="rId195"/>
    <p:sldId id="467" r:id="rId196"/>
    <p:sldId id="468" r:id="rId197"/>
    <p:sldId id="600" r:id="rId198"/>
    <p:sldId id="601" r:id="rId199"/>
    <p:sldId id="469" r:id="rId200"/>
    <p:sldId id="470" r:id="rId201"/>
    <p:sldId id="614" r:id="rId202"/>
    <p:sldId id="615" r:id="rId203"/>
    <p:sldId id="604" r:id="rId204"/>
    <p:sldId id="471" r:id="rId205"/>
    <p:sldId id="472" r:id="rId206"/>
    <p:sldId id="473" r:id="rId207"/>
    <p:sldId id="474" r:id="rId208"/>
    <p:sldId id="495" r:id="rId209"/>
    <p:sldId id="496" r:id="rId210"/>
    <p:sldId id="493" r:id="rId211"/>
    <p:sldId id="494" r:id="rId212"/>
    <p:sldId id="571" r:id="rId213"/>
    <p:sldId id="572" r:id="rId214"/>
    <p:sldId id="475" r:id="rId215"/>
    <p:sldId id="476" r:id="rId216"/>
    <p:sldId id="477" r:id="rId217"/>
    <p:sldId id="478" r:id="rId218"/>
    <p:sldId id="479" r:id="rId219"/>
    <p:sldId id="480" r:id="rId220"/>
    <p:sldId id="481" r:id="rId221"/>
    <p:sldId id="482" r:id="rId222"/>
    <p:sldId id="483" r:id="rId223"/>
    <p:sldId id="484" r:id="rId224"/>
    <p:sldId id="485" r:id="rId225"/>
    <p:sldId id="486" r:id="rId226"/>
    <p:sldId id="620" r:id="rId227"/>
    <p:sldId id="509" r:id="rId228"/>
    <p:sldId id="510" r:id="rId229"/>
    <p:sldId id="511" r:id="rId230"/>
    <p:sldId id="512" r:id="rId231"/>
    <p:sldId id="515" r:id="rId232"/>
    <p:sldId id="516" r:id="rId233"/>
    <p:sldId id="541" r:id="rId234"/>
    <p:sldId id="542" r:id="rId235"/>
    <p:sldId id="545" r:id="rId236"/>
    <p:sldId id="546" r:id="rId237"/>
    <p:sldId id="547" r:id="rId238"/>
    <p:sldId id="548" r:id="rId239"/>
    <p:sldId id="621" r:id="rId240"/>
    <p:sldId id="622" r:id="rId241"/>
    <p:sldId id="623" r:id="rId242"/>
    <p:sldId id="624" r:id="rId243"/>
    <p:sldId id="625" r:id="rId244"/>
    <p:sldId id="626" r:id="rId245"/>
    <p:sldId id="627" r:id="rId246"/>
    <p:sldId id="645" r:id="rId247"/>
    <p:sldId id="644" r:id="rId248"/>
    <p:sldId id="630" r:id="rId249"/>
    <p:sldId id="631" r:id="rId250"/>
    <p:sldId id="636" r:id="rId251"/>
    <p:sldId id="637" r:id="rId252"/>
    <p:sldId id="638" r:id="rId253"/>
    <p:sldId id="639" r:id="rId254"/>
    <p:sldId id="640" r:id="rId255"/>
    <p:sldId id="641" r:id="rId2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814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presProps" Target="pres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slide" Target="slides/slide237.xml"/><Relationship Id="rId254" Type="http://schemas.openxmlformats.org/officeDocument/2006/relationships/slide" Target="slides/slide253.xml"/><Relationship Id="rId259" Type="http://schemas.openxmlformats.org/officeDocument/2006/relationships/viewProps" Target="viewProp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slide" Target="slides/slide243.xml"/><Relationship Id="rId249" Type="http://schemas.openxmlformats.org/officeDocument/2006/relationships/slide" Target="slides/slide24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260"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tableStyles" Target="tableStyles.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notesMaster" Target="notesMasters/notesMaster1.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5E6367-C17D-4FA6-96EC-EC2B2BFFEAEC}" type="datetimeFigureOut">
              <a:rPr lang="en-US" smtClean="0"/>
              <a:pPr/>
              <a:t>2/17/2014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50303-EC71-4087-8865-5FC013C6D22C}" type="slidenum">
              <a:rPr lang="en-US" smtClean="0"/>
              <a:pPr/>
              <a:t>‹#›</a:t>
            </a:fld>
            <a:endParaRPr lang="en-US"/>
          </a:p>
        </p:txBody>
      </p:sp>
    </p:spTree>
    <p:extLst>
      <p:ext uri="{BB962C8B-B14F-4D97-AF65-F5344CB8AC3E}">
        <p14:creationId xmlns:p14="http://schemas.microsoft.com/office/powerpoint/2010/main" val="2442482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marL="0" marR="0" indent="0" algn="ctr" defTabSz="914400" rtl="0" eaLnBrk="1" fontAlgn="auto" latinLnBrk="0" hangingPunct="1">
              <a:lnSpc>
                <a:spcPct val="100000"/>
              </a:lnSpc>
              <a:spcBef>
                <a:spcPct val="0"/>
              </a:spcBef>
              <a:spcAft>
                <a:spcPts val="0"/>
              </a:spcAft>
              <a:buClrTx/>
              <a:buSzTx/>
              <a:buFontTx/>
              <a:buNone/>
              <a:tabLst/>
              <a:defRPr sz="4400"/>
            </a:lvl1pPr>
          </a:lstStyle>
          <a:p>
            <a:r>
              <a:rPr lang="en-US" dirty="0" smtClean="0"/>
              <a:t>Click to</a:t>
            </a:r>
            <a:br>
              <a:rPr lang="en-US" dirty="0" smtClean="0"/>
            </a:br>
            <a:r>
              <a:rPr lang="en-US" dirty="0" smtClean="0"/>
              <a:t>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74B00A-F976-4DC2-9CCA-C855C168F85A}" type="datetime1">
              <a:rPr lang="en-US" smtClean="0"/>
              <a:pPr/>
              <a:t>2/17/2014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6" name="Slide Number Placeholder 5"/>
          <p:cNvSpPr>
            <a:spLocks noGrp="1"/>
          </p:cNvSpPr>
          <p:nvPr>
            <p:ph type="sldNum" sz="quarter" idx="12"/>
          </p:nvPr>
        </p:nvSpPr>
        <p:spPr/>
        <p:txBody>
          <a:bodyPr/>
          <a:lstStyle/>
          <a:p>
            <a:fld id="{1A5FCC00-1D99-4B4F-9DCE-A983240E710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9F432C-A92B-4428-8D12-0F3FFA40668F}" type="datetime1">
              <a:rPr lang="en-US" smtClean="0"/>
              <a:pPr/>
              <a:t>2/17/2014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6" name="Slide Number Placeholder 5"/>
          <p:cNvSpPr>
            <a:spLocks noGrp="1"/>
          </p:cNvSpPr>
          <p:nvPr>
            <p:ph type="sldNum" sz="quarter" idx="12"/>
          </p:nvPr>
        </p:nvSpPr>
        <p:spPr/>
        <p:txBody>
          <a:bodyPr/>
          <a:lstStyle/>
          <a:p>
            <a:fld id="{1A5FCC00-1D99-4B4F-9DCE-A983240E71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0F6997-3C93-404D-B252-9BC360FD9DF9}" type="datetime1">
              <a:rPr lang="en-US" smtClean="0"/>
              <a:pPr/>
              <a:t>2/17/2014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6" name="Slide Number Placeholder 5"/>
          <p:cNvSpPr>
            <a:spLocks noGrp="1"/>
          </p:cNvSpPr>
          <p:nvPr>
            <p:ph type="sldNum" sz="quarter" idx="12"/>
          </p:nvPr>
        </p:nvSpPr>
        <p:spPr/>
        <p:txBody>
          <a:bodyPr/>
          <a:lstStyle/>
          <a:p>
            <a:fld id="{1A5FCC00-1D99-4B4F-9DCE-A983240E71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chor="ct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8B07565-4780-4F53-9580-DADBF800D41D}" type="datetime1">
              <a:rPr lang="en-US" smtClean="0"/>
              <a:pPr/>
              <a:t>2/17/2014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6" name="Slide Number Placeholder 5"/>
          <p:cNvSpPr>
            <a:spLocks noGrp="1"/>
          </p:cNvSpPr>
          <p:nvPr>
            <p:ph type="sldNum" sz="quarter" idx="12"/>
          </p:nvPr>
        </p:nvSpPr>
        <p:spPr/>
        <p:txBody>
          <a:bodyPr/>
          <a:lstStyle/>
          <a:p>
            <a:fld id="{1A5FCC00-1D99-4B4F-9DCE-A983240E71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C2C615-C4BB-4176-86B4-1C34D10C7F32}" type="datetime1">
              <a:rPr lang="en-US" smtClean="0"/>
              <a:pPr/>
              <a:t>2/17/2014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6" name="Slide Number Placeholder 5"/>
          <p:cNvSpPr>
            <a:spLocks noGrp="1"/>
          </p:cNvSpPr>
          <p:nvPr>
            <p:ph type="sldNum" sz="quarter" idx="12"/>
          </p:nvPr>
        </p:nvSpPr>
        <p:spPr/>
        <p:txBody>
          <a:bodyPr/>
          <a:lstStyle/>
          <a:p>
            <a:fld id="{1A5FCC00-1D99-4B4F-9DCE-A983240E710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BBE8D2-03B1-4D5B-93A5-781519B495CB}" type="datetime1">
              <a:rPr lang="en-US" smtClean="0"/>
              <a:pPr/>
              <a:t>2/17/2014</a:t>
            </a:fld>
            <a:endParaRPr lang="en-US"/>
          </a:p>
        </p:txBody>
      </p:sp>
      <p:sp>
        <p:nvSpPr>
          <p:cNvPr id="6" name="Footer Placeholder 5"/>
          <p:cNvSpPr>
            <a:spLocks noGrp="1"/>
          </p:cNvSpPr>
          <p:nvPr>
            <p:ph type="ftr" sz="quarter" idx="11"/>
          </p:nvPr>
        </p:nvSpPr>
        <p:spPr/>
        <p:txBody>
          <a:bodyPr/>
          <a:lstStyle/>
          <a:p>
            <a:r>
              <a:rPr lang="en-US" smtClean="0"/>
              <a:t>Crawford's</a:t>
            </a:r>
            <a:endParaRPr lang="en-US"/>
          </a:p>
        </p:txBody>
      </p:sp>
      <p:sp>
        <p:nvSpPr>
          <p:cNvPr id="7" name="Slide Number Placeholder 6"/>
          <p:cNvSpPr>
            <a:spLocks noGrp="1"/>
          </p:cNvSpPr>
          <p:nvPr>
            <p:ph type="sldNum" sz="quarter" idx="12"/>
          </p:nvPr>
        </p:nvSpPr>
        <p:spPr/>
        <p:txBody>
          <a:bodyPr/>
          <a:lstStyle/>
          <a:p>
            <a:fld id="{1A5FCC00-1D99-4B4F-9DCE-A983240E71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320835-D287-4B7F-93AD-861C7892CA34}" type="datetime1">
              <a:rPr lang="en-US" smtClean="0"/>
              <a:pPr/>
              <a:t>2/17/2014</a:t>
            </a:fld>
            <a:endParaRPr lang="en-US"/>
          </a:p>
        </p:txBody>
      </p:sp>
      <p:sp>
        <p:nvSpPr>
          <p:cNvPr id="8" name="Footer Placeholder 7"/>
          <p:cNvSpPr>
            <a:spLocks noGrp="1"/>
          </p:cNvSpPr>
          <p:nvPr>
            <p:ph type="ftr" sz="quarter" idx="11"/>
          </p:nvPr>
        </p:nvSpPr>
        <p:spPr/>
        <p:txBody>
          <a:bodyPr/>
          <a:lstStyle/>
          <a:p>
            <a:r>
              <a:rPr lang="en-US" smtClean="0"/>
              <a:t>Crawford's</a:t>
            </a:r>
            <a:endParaRPr lang="en-US"/>
          </a:p>
        </p:txBody>
      </p:sp>
      <p:sp>
        <p:nvSpPr>
          <p:cNvPr id="9" name="Slide Number Placeholder 8"/>
          <p:cNvSpPr>
            <a:spLocks noGrp="1"/>
          </p:cNvSpPr>
          <p:nvPr>
            <p:ph type="sldNum" sz="quarter" idx="12"/>
          </p:nvPr>
        </p:nvSpPr>
        <p:spPr/>
        <p:txBody>
          <a:bodyPr/>
          <a:lstStyle/>
          <a:p>
            <a:fld id="{1A5FCC00-1D99-4B4F-9DCE-A983240E71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9B1BB-18CC-48A3-AD89-62597CF81503}" type="datetime1">
              <a:rPr lang="en-US" smtClean="0"/>
              <a:pPr/>
              <a:t>2/17/2014</a:t>
            </a:fld>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7CEBB2-235C-4F38-8C4C-658D494B2590}" type="datetime1">
              <a:rPr lang="en-US" smtClean="0"/>
              <a:pPr/>
              <a:t>2/17/2014</a:t>
            </a:fld>
            <a:endParaRPr lang="en-US"/>
          </a:p>
        </p:txBody>
      </p:sp>
      <p:sp>
        <p:nvSpPr>
          <p:cNvPr id="3" name="Footer Placeholder 2"/>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C5B1D-64A9-4976-ADC0-E9230BFABECB}" type="datetime1">
              <a:rPr lang="en-US" smtClean="0"/>
              <a:pPr/>
              <a:t>2/17/2014</a:t>
            </a:fld>
            <a:endParaRPr lang="en-US"/>
          </a:p>
        </p:txBody>
      </p:sp>
      <p:sp>
        <p:nvSpPr>
          <p:cNvPr id="6" name="Footer Placeholder 5"/>
          <p:cNvSpPr>
            <a:spLocks noGrp="1"/>
          </p:cNvSpPr>
          <p:nvPr>
            <p:ph type="ftr" sz="quarter" idx="11"/>
          </p:nvPr>
        </p:nvSpPr>
        <p:spPr/>
        <p:txBody>
          <a:bodyPr/>
          <a:lstStyle/>
          <a:p>
            <a:r>
              <a:rPr lang="en-US" smtClean="0"/>
              <a:t>Crawford's</a:t>
            </a:r>
            <a:endParaRPr lang="en-US"/>
          </a:p>
        </p:txBody>
      </p:sp>
      <p:sp>
        <p:nvSpPr>
          <p:cNvPr id="7" name="Slide Number Placeholder 6"/>
          <p:cNvSpPr>
            <a:spLocks noGrp="1"/>
          </p:cNvSpPr>
          <p:nvPr>
            <p:ph type="sldNum" sz="quarter" idx="12"/>
          </p:nvPr>
        </p:nvSpPr>
        <p:spPr/>
        <p:txBody>
          <a:bodyPr/>
          <a:lstStyle/>
          <a:p>
            <a:fld id="{1A5FCC00-1D99-4B4F-9DCE-A983240E71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940E0-6FFA-4467-BEEF-9C646D1C2361}" type="datetime1">
              <a:rPr lang="en-US" smtClean="0"/>
              <a:pPr/>
              <a:t>2/17/2014</a:t>
            </a:fld>
            <a:endParaRPr lang="en-US"/>
          </a:p>
        </p:txBody>
      </p:sp>
      <p:sp>
        <p:nvSpPr>
          <p:cNvPr id="6" name="Footer Placeholder 5"/>
          <p:cNvSpPr>
            <a:spLocks noGrp="1"/>
          </p:cNvSpPr>
          <p:nvPr>
            <p:ph type="ftr" sz="quarter" idx="11"/>
          </p:nvPr>
        </p:nvSpPr>
        <p:spPr/>
        <p:txBody>
          <a:bodyPr/>
          <a:lstStyle/>
          <a:p>
            <a:r>
              <a:rPr lang="en-US" smtClean="0"/>
              <a:t>Crawford's</a:t>
            </a:r>
            <a:endParaRPr lang="en-US"/>
          </a:p>
        </p:txBody>
      </p:sp>
      <p:sp>
        <p:nvSpPr>
          <p:cNvPr id="7" name="Slide Number Placeholder 6"/>
          <p:cNvSpPr>
            <a:spLocks noGrp="1"/>
          </p:cNvSpPr>
          <p:nvPr>
            <p:ph type="sldNum" sz="quarter" idx="12"/>
          </p:nvPr>
        </p:nvSpPr>
        <p:spPr/>
        <p:txBody>
          <a:bodyPr/>
          <a:lstStyle/>
          <a:p>
            <a:fld id="{1A5FCC00-1D99-4B4F-9DCE-A983240E710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82562"/>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533400"/>
            <a:ext cx="8229600" cy="55927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526B7F-ADA7-428C-9747-3CA649BB38E3}" type="datetime1">
              <a:rPr lang="en-US" smtClean="0"/>
              <a:pPr/>
              <a:t>2/17/2014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Crawford's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FCC00-1D99-4B4F-9DCE-A983240E71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800" dirty="0" smtClean="0"/>
              <a:t>Property</a:t>
            </a:r>
            <a:endParaRPr lang="en-US" sz="8800"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a:t>Continuous and Uninterrupted </a:t>
            </a:r>
            <a:r>
              <a:rPr lang="en-US" u="sng" dirty="0" smtClean="0"/>
              <a:t>Possession</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10</a:t>
            </a:fld>
            <a:endParaRPr lang="en-US"/>
          </a:p>
        </p:txBody>
      </p:sp>
    </p:spTree>
    <p:extLst>
      <p:ext uri="{BB962C8B-B14F-4D97-AF65-F5344CB8AC3E}">
        <p14:creationId xmlns:p14="http://schemas.microsoft.com/office/powerpoint/2010/main" val="422108981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Tenant’s duties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100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Tenant’s duties</a:t>
            </a:r>
            <a:endParaRPr lang="en-US" dirty="0"/>
          </a:p>
          <a:p>
            <a:pPr lvl="0"/>
            <a:r>
              <a:rPr lang="en-US" dirty="0"/>
              <a:t>The tenant must pay rent, not damage the premises, not disturb other tenants, </a:t>
            </a:r>
          </a:p>
          <a:p>
            <a:pPr lvl="1"/>
            <a:r>
              <a:rPr lang="en-US" dirty="0"/>
              <a:t>may terminate due to frustration of purpose, destruction of premises </a:t>
            </a:r>
          </a:p>
          <a:p>
            <a:pPr lvl="0"/>
            <a:r>
              <a:rPr lang="en-US" dirty="0"/>
              <a:t>and modernly a tenant is permitted to remove any installed chattel</a:t>
            </a:r>
          </a:p>
          <a:p>
            <a:pPr lvl="1"/>
            <a:r>
              <a:rPr lang="en-US" dirty="0"/>
              <a:t> as long as no substantial damage occurs.</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101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Landlord remedies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102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Landlord remedies</a:t>
            </a:r>
            <a:endParaRPr lang="en-US" dirty="0"/>
          </a:p>
          <a:p>
            <a:pPr lvl="0"/>
            <a:r>
              <a:rPr lang="en-US" dirty="0"/>
              <a:t>The landlord may use the common law right of distress (seizing tenants chattel), </a:t>
            </a:r>
          </a:p>
          <a:p>
            <a:pPr lvl="1"/>
            <a:r>
              <a:rPr lang="en-US" dirty="0"/>
              <a:t>statutory lien (lien against tenants goods), </a:t>
            </a:r>
          </a:p>
          <a:p>
            <a:pPr lvl="1"/>
            <a:r>
              <a:rPr lang="en-US" dirty="0"/>
              <a:t>security deposits, </a:t>
            </a:r>
          </a:p>
          <a:p>
            <a:pPr lvl="1"/>
            <a:r>
              <a:rPr lang="en-US" dirty="0"/>
              <a:t>rent acceleration clause </a:t>
            </a:r>
          </a:p>
          <a:p>
            <a:pPr lvl="1"/>
            <a:r>
              <a:rPr lang="en-US" dirty="0"/>
              <a:t>or eviction (unlawful detainer). </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103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Unlawful detainer</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104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Unlawful detainer</a:t>
            </a:r>
            <a:endParaRPr lang="en-US" dirty="0"/>
          </a:p>
          <a:p>
            <a:pPr lvl="0"/>
            <a:r>
              <a:rPr lang="en-US" dirty="0"/>
              <a:t>When tenant remains in possession of leased property after expiration of the term </a:t>
            </a:r>
          </a:p>
          <a:p>
            <a:pPr lvl="1"/>
            <a:r>
              <a:rPr lang="en-US" dirty="0"/>
              <a:t>or defaults in rental payment and does not move out.</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105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a:t>Assignment and </a:t>
            </a:r>
            <a:r>
              <a:rPr lang="en-US" sz="7200" dirty="0" smtClean="0"/>
              <a:t>Subleases </a:t>
            </a:r>
            <a:br>
              <a:rPr lang="en-US" sz="7200" dirty="0" smtClean="0"/>
            </a:br>
            <a:r>
              <a:rPr lang="en-US" sz="7200" dirty="0" smtClean="0"/>
              <a:t>(Landlord Tenant)</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106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Assignment by landlord</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107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Assignment by landlord</a:t>
            </a:r>
            <a:endParaRPr lang="en-US" dirty="0"/>
          </a:p>
          <a:p>
            <a:pPr lvl="0"/>
            <a:r>
              <a:rPr lang="en-US" dirty="0"/>
              <a:t>Does not require consent of tenant, </a:t>
            </a:r>
          </a:p>
          <a:p>
            <a:pPr lvl="1"/>
            <a:r>
              <a:rPr lang="en-US" dirty="0"/>
              <a:t>assignee and tenant are now in privity of estate holding assignee liable to tenant, </a:t>
            </a:r>
          </a:p>
          <a:p>
            <a:pPr lvl="1"/>
            <a:r>
              <a:rPr lang="en-US" dirty="0"/>
              <a:t>and holding original landlord liable to tenant under  privity of contract.</a:t>
            </a:r>
          </a:p>
        </p:txBody>
      </p:sp>
      <p:sp>
        <p:nvSpPr>
          <p:cNvPr id="4" name="Slide Number Placeholder 3"/>
          <p:cNvSpPr>
            <a:spLocks noGrp="1"/>
          </p:cNvSpPr>
          <p:nvPr>
            <p:ph type="sldNum" sz="quarter" idx="12"/>
          </p:nvPr>
        </p:nvSpPr>
        <p:spPr/>
        <p:txBody>
          <a:bodyPr/>
          <a:lstStyle/>
          <a:p>
            <a:fld id="{1A5FCC00-1D99-4B4F-9DCE-A983240E7105}" type="slidenum">
              <a:rPr lang="en-US" smtClean="0"/>
              <a:pPr/>
              <a:t>108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Assignment by tenant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109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Element #4: Continuous and Uninterrupted Possession:</a:t>
            </a:r>
          </a:p>
          <a:p>
            <a:endParaRPr lang="en-US" dirty="0"/>
          </a:p>
          <a:p>
            <a:r>
              <a:rPr lang="en-US" dirty="0"/>
              <a:t>The last element of an adverse possession is that the possessor must have uninterrupted possession of the land for the duration of the statutory period. Of course, this does not mean that the possessor must be on the land for 24 hours a day, seven days a week, 365 days a year. Rather, this element requires that the possessor occupy the land to the degree and with the amount of usage that the average owner would occupy the property.</a:t>
            </a:r>
          </a:p>
          <a:p>
            <a:endParaRPr lang="en-US"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11</a:t>
            </a:fld>
            <a:endParaRPr lang="en-US"/>
          </a:p>
        </p:txBody>
      </p:sp>
    </p:spTree>
    <p:extLst>
      <p:ext uri="{BB962C8B-B14F-4D97-AF65-F5344CB8AC3E}">
        <p14:creationId xmlns:p14="http://schemas.microsoft.com/office/powerpoint/2010/main" val="98148902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Assignment by tenant</a:t>
            </a:r>
            <a:endParaRPr lang="en-US" dirty="0"/>
          </a:p>
          <a:p>
            <a:pPr lvl="0"/>
            <a:r>
              <a:rPr lang="en-US" dirty="0"/>
              <a:t>May require landlord’s consent by lease,</a:t>
            </a:r>
          </a:p>
          <a:p>
            <a:pPr lvl="1"/>
            <a:r>
              <a:rPr lang="en-US" dirty="0"/>
              <a:t> assignee and landlord are in privity of estate holding  assignee liable to landlord, </a:t>
            </a:r>
          </a:p>
          <a:p>
            <a:pPr lvl="1"/>
            <a:r>
              <a:rPr lang="en-US" dirty="0"/>
              <a:t>and holding original tenant liable to landlord under privity of contract.</a:t>
            </a:r>
          </a:p>
        </p:txBody>
      </p:sp>
      <p:sp>
        <p:nvSpPr>
          <p:cNvPr id="4" name="Slide Number Placeholder 3"/>
          <p:cNvSpPr>
            <a:spLocks noGrp="1"/>
          </p:cNvSpPr>
          <p:nvPr>
            <p:ph type="sldNum" sz="quarter" idx="12"/>
          </p:nvPr>
        </p:nvSpPr>
        <p:spPr/>
        <p:txBody>
          <a:bodyPr/>
          <a:lstStyle/>
          <a:p>
            <a:fld id="{1A5FCC00-1D99-4B4F-9DCE-A983240E7105}" type="slidenum">
              <a:rPr lang="en-US" smtClean="0"/>
              <a:pPr/>
              <a:t>110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Sublease by tenant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111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Sublease by tenant</a:t>
            </a:r>
            <a:endParaRPr lang="en-US" dirty="0"/>
          </a:p>
          <a:p>
            <a:pPr lvl="0"/>
            <a:r>
              <a:rPr lang="en-US" dirty="0"/>
              <a:t>May require landlord’s consent by lease,</a:t>
            </a:r>
          </a:p>
          <a:p>
            <a:pPr lvl="0"/>
            <a:r>
              <a:rPr lang="en-US" dirty="0"/>
              <a:t> </a:t>
            </a:r>
            <a:r>
              <a:rPr lang="en-US" dirty="0" err="1"/>
              <a:t>Sublessee</a:t>
            </a:r>
            <a:r>
              <a:rPr lang="en-US" dirty="0"/>
              <a:t> and landlord are not in privity of estate or contract </a:t>
            </a:r>
          </a:p>
          <a:p>
            <a:pPr lvl="1"/>
            <a:r>
              <a:rPr lang="en-US" dirty="0"/>
              <a:t>Therefore having no liability between each other, but original parties do.</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112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smtClean="0"/>
              <a:t>Easements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113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Easements (statute of frauds)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Easements (statute of frauds)</a:t>
            </a:r>
            <a:endParaRPr lang="en-US" dirty="0"/>
          </a:p>
          <a:p>
            <a:pPr lvl="0"/>
            <a:r>
              <a:rPr lang="en-US" dirty="0"/>
              <a:t>A grant of an interest in land which entitles a person </a:t>
            </a:r>
          </a:p>
          <a:p>
            <a:pPr lvl="1"/>
            <a:r>
              <a:rPr lang="en-US" dirty="0"/>
              <a:t>to use land possessed by </a:t>
            </a:r>
            <a:r>
              <a:rPr lang="en-US" dirty="0" smtClean="0"/>
              <a:t>another, must be in writing and can be recorded.</a:t>
            </a:r>
          </a:p>
          <a:p>
            <a:pPr lvl="1"/>
            <a:r>
              <a:rPr lang="en-US" dirty="0" smtClean="0"/>
              <a:t>Two types: Easement appurtenant and easement in gross.</a:t>
            </a:r>
            <a:endParaRPr lang="en-US" dirty="0"/>
          </a:p>
          <a:p>
            <a:r>
              <a:rPr lang="en-US" dirty="0" smtClean="0"/>
              <a:t>Easement </a:t>
            </a:r>
            <a:r>
              <a:rPr lang="en-US" dirty="0"/>
              <a:t>will automatically run with the land, and after being recorded for the first time does not need to be re-identified in any deeds accompanying later conveyances</a:t>
            </a:r>
          </a:p>
        </p:txBody>
      </p:sp>
      <p:sp>
        <p:nvSpPr>
          <p:cNvPr id="4" name="Slide Number Placeholder 3"/>
          <p:cNvSpPr>
            <a:spLocks noGrp="1"/>
          </p:cNvSpPr>
          <p:nvPr>
            <p:ph type="sldNum" sz="quarter" idx="12"/>
          </p:nvPr>
        </p:nvSpPr>
        <p:spPr/>
        <p:txBody>
          <a:bodyPr/>
          <a:lstStyle/>
          <a:p>
            <a:fld id="{1A5FCC00-1D99-4B4F-9DCE-A983240E7105}" type="slidenum">
              <a:rPr lang="en-US" smtClean="0"/>
              <a:pPr/>
              <a:t>115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Easement Appurtenant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116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181729493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Easement Appurtenant </a:t>
            </a:r>
            <a:endParaRPr lang="en-US" dirty="0"/>
          </a:p>
          <a:p>
            <a:pPr lvl="0"/>
            <a:r>
              <a:rPr lang="en-US" dirty="0"/>
              <a:t>Such an easement benefits the owner in the use of another tract of land </a:t>
            </a:r>
          </a:p>
          <a:p>
            <a:pPr lvl="1"/>
            <a:r>
              <a:rPr lang="en-US" dirty="0"/>
              <a:t>and passes to any subsequent owner. </a:t>
            </a:r>
          </a:p>
          <a:p>
            <a:pPr lvl="0"/>
            <a:r>
              <a:rPr lang="en-US" dirty="0"/>
              <a:t>The benefited is the dominant tenant; the land burdened is the servient.</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117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84167683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Easement in gross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118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267362574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Easement in gross</a:t>
            </a:r>
            <a:endParaRPr lang="en-US" dirty="0"/>
          </a:p>
          <a:p>
            <a:pPr lvl="0"/>
            <a:r>
              <a:rPr lang="en-US" dirty="0"/>
              <a:t>Benefits a person personally and not as an owner of land </a:t>
            </a:r>
          </a:p>
          <a:p>
            <a:pPr lvl="1"/>
            <a:r>
              <a:rPr lang="en-US" dirty="0"/>
              <a:t>but gives the right to use the servient land. </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119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2473276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Tacking</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12</a:t>
            </a:fld>
            <a:endParaRPr lang="en-US"/>
          </a:p>
        </p:txBody>
      </p:sp>
    </p:spTree>
    <p:extLst>
      <p:ext uri="{BB962C8B-B14F-4D97-AF65-F5344CB8AC3E}">
        <p14:creationId xmlns:p14="http://schemas.microsoft.com/office/powerpoint/2010/main" val="118364730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Creation of an easement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120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Creation of an easement</a:t>
            </a:r>
            <a:endParaRPr lang="en-US" dirty="0"/>
          </a:p>
          <a:p>
            <a:pPr lvl="0"/>
            <a:r>
              <a:rPr lang="en-US" dirty="0"/>
              <a:t>Can be made by </a:t>
            </a:r>
            <a:endParaRPr lang="en-US" dirty="0" smtClean="0"/>
          </a:p>
          <a:p>
            <a:pPr lvl="1"/>
            <a:r>
              <a:rPr lang="en-US" dirty="0" smtClean="0"/>
              <a:t>express </a:t>
            </a:r>
            <a:r>
              <a:rPr lang="en-US" dirty="0"/>
              <a:t>grant, </a:t>
            </a:r>
          </a:p>
          <a:p>
            <a:pPr lvl="1"/>
            <a:r>
              <a:rPr lang="en-US" dirty="0"/>
              <a:t>reservation (minority 3</a:t>
            </a:r>
            <a:r>
              <a:rPr lang="en-US" baseline="30000" dirty="0"/>
              <a:t>rd</a:t>
            </a:r>
            <a:r>
              <a:rPr lang="en-US" dirty="0"/>
              <a:t> party ok), </a:t>
            </a:r>
          </a:p>
          <a:p>
            <a:pPr lvl="1"/>
            <a:r>
              <a:rPr lang="en-US" dirty="0"/>
              <a:t>implication </a:t>
            </a:r>
            <a:r>
              <a:rPr lang="en-US" dirty="0" smtClean="0"/>
              <a:t>(2 types)</a:t>
            </a:r>
            <a:endParaRPr lang="en-US" dirty="0"/>
          </a:p>
          <a:p>
            <a:pPr lvl="1"/>
            <a:r>
              <a:rPr lang="en-US" dirty="0"/>
              <a:t>and prescription.</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121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Easement from existing use</a:t>
            </a:r>
            <a:br>
              <a:rPr lang="en-US" b="1" u="sng" dirty="0" smtClean="0"/>
            </a:br>
            <a:r>
              <a:rPr lang="en-US" b="1" u="sng" dirty="0" smtClean="0"/>
              <a:t>(implication)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122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Easement from existing use</a:t>
            </a:r>
            <a:endParaRPr lang="en-US" dirty="0"/>
          </a:p>
          <a:p>
            <a:pPr lvl="0"/>
            <a:r>
              <a:rPr lang="en-US" dirty="0"/>
              <a:t>Servient and dominant land must have had a common owner,</a:t>
            </a:r>
          </a:p>
          <a:p>
            <a:pPr lvl="1"/>
            <a:r>
              <a:rPr lang="en-US" dirty="0"/>
              <a:t> the use must of existed at the time it was divided </a:t>
            </a:r>
          </a:p>
          <a:p>
            <a:pPr lvl="1"/>
            <a:r>
              <a:rPr lang="en-US" dirty="0"/>
              <a:t>and have been continuous, apparent</a:t>
            </a:r>
          </a:p>
          <a:p>
            <a:pPr lvl="1"/>
            <a:r>
              <a:rPr lang="en-US" dirty="0"/>
              <a:t> and reasonably necessary to the enjoyment of the dominant land.</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123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Easement by necessity</a:t>
            </a:r>
            <a:br>
              <a:rPr lang="en-US" b="1" u="sng" dirty="0" smtClean="0"/>
            </a:br>
            <a:r>
              <a:rPr lang="en-US" b="1" u="sng" dirty="0" smtClean="0"/>
              <a:t>(implication)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124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Easement by necessity</a:t>
            </a:r>
            <a:endParaRPr lang="en-US" dirty="0"/>
          </a:p>
          <a:p>
            <a:pPr lvl="0"/>
            <a:r>
              <a:rPr lang="en-US" dirty="0"/>
              <a:t>Servient and dominant land must have had a common owner, </a:t>
            </a:r>
          </a:p>
          <a:p>
            <a:pPr lvl="1"/>
            <a:r>
              <a:rPr lang="en-US" dirty="0"/>
              <a:t>and involves a way of access that is strictly necessary.</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125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Creation by prescription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126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Creation by prescription</a:t>
            </a:r>
            <a:endParaRPr lang="en-US" dirty="0"/>
          </a:p>
          <a:p>
            <a:pPr lvl="0"/>
            <a:r>
              <a:rPr lang="en-US" dirty="0"/>
              <a:t>An easement may be created by a period of adverse use </a:t>
            </a:r>
          </a:p>
          <a:p>
            <a:pPr lvl="1"/>
            <a:r>
              <a:rPr lang="en-US" dirty="0"/>
              <a:t>consisting of open and notorious use, </a:t>
            </a:r>
          </a:p>
          <a:p>
            <a:pPr lvl="1"/>
            <a:r>
              <a:rPr lang="en-US" dirty="0"/>
              <a:t>adverse and under a claim of right, </a:t>
            </a:r>
          </a:p>
          <a:p>
            <a:pPr lvl="1"/>
            <a:r>
              <a:rPr lang="en-US" dirty="0"/>
              <a:t>and continuous and uninterrupted use throughout the requisite period</a:t>
            </a:r>
            <a:r>
              <a:rPr lang="en-US" dirty="0" smtClean="0"/>
              <a:t>.</a:t>
            </a:r>
          </a:p>
          <a:p>
            <a:pPr marL="457200" lvl="1" indent="0">
              <a:buNone/>
            </a:pPr>
            <a:endParaRPr lang="en-US" dirty="0" smtClean="0"/>
          </a:p>
          <a:p>
            <a:pPr lvl="1"/>
            <a:r>
              <a:rPr lang="en-US" dirty="0" smtClean="0"/>
              <a:t>NO Exclusivity requirement</a:t>
            </a:r>
            <a:endParaRPr lang="en-US" dirty="0"/>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127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Scope of easements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128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16636112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Scope of easements</a:t>
            </a:r>
            <a:endParaRPr lang="en-US" dirty="0"/>
          </a:p>
          <a:p>
            <a:pPr lvl="0"/>
            <a:r>
              <a:rPr lang="en-US" dirty="0"/>
              <a:t>The holder of an easement may not unreasonably burden the servient estate </a:t>
            </a:r>
          </a:p>
          <a:p>
            <a:pPr lvl="1"/>
            <a:r>
              <a:rPr lang="en-US" dirty="0"/>
              <a:t>by using it in a way not contemplated when the easement was created</a:t>
            </a:r>
            <a:r>
              <a:rPr lang="en-US" dirty="0" smtClean="0"/>
              <a:t>.</a:t>
            </a:r>
          </a:p>
          <a:p>
            <a:pPr lvl="1"/>
            <a:r>
              <a:rPr lang="en-US" dirty="0" smtClean="0"/>
              <a:t>Holder has the duty to maintain.</a:t>
            </a:r>
            <a:endParaRPr lang="en-US" dirty="0"/>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129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430061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Tacking</a:t>
            </a:r>
          </a:p>
          <a:p>
            <a:endParaRPr lang="en-US" dirty="0"/>
          </a:p>
          <a:p>
            <a:r>
              <a:rPr lang="en-US" dirty="0"/>
              <a:t>With regard to the final element of continuous possession, an important issue concerns situations in which different possessors occupy the property for consecutive time periods and their total combined period of possession exceeds the adverse possession period for a continuous time period. In other words, can two separate possessors “tack” their possessions upon one another to complete an adverse possession? </a:t>
            </a:r>
          </a:p>
          <a:p>
            <a:endParaRPr lang="en-US" dirty="0"/>
          </a:p>
          <a:p>
            <a:r>
              <a:rPr lang="en-US" dirty="0"/>
              <a:t>The general rule applicable to this question is that adverse possessors can “tack” their periods of possession onto one another’s possession if, and only if, the </a:t>
            </a:r>
            <a:r>
              <a:rPr lang="en-US" dirty="0" smtClean="0"/>
              <a:t>transfer ( gift, sale devise </a:t>
            </a:r>
            <a:r>
              <a:rPr lang="en-US" dirty="0" err="1" smtClean="0"/>
              <a:t>etc</a:t>
            </a:r>
            <a:r>
              <a:rPr lang="en-US" dirty="0" smtClean="0"/>
              <a:t>) </a:t>
            </a:r>
            <a:r>
              <a:rPr lang="en-US" dirty="0"/>
              <a:t>from the first possessor to the second possessor was made voluntarily</a:t>
            </a:r>
          </a:p>
          <a:p>
            <a:endParaRPr lang="en-US"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13</a:t>
            </a:fld>
            <a:endParaRPr lang="en-US"/>
          </a:p>
        </p:txBody>
      </p:sp>
    </p:spTree>
    <p:extLst>
      <p:ext uri="{BB962C8B-B14F-4D97-AF65-F5344CB8AC3E}">
        <p14:creationId xmlns:p14="http://schemas.microsoft.com/office/powerpoint/2010/main" val="541091324"/>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Termination of easements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130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Termination of easements</a:t>
            </a:r>
            <a:endParaRPr lang="en-US" dirty="0"/>
          </a:p>
          <a:p>
            <a:pPr lvl="0"/>
            <a:r>
              <a:rPr lang="en-US" dirty="0"/>
              <a:t>Easements can be terminated by </a:t>
            </a:r>
          </a:p>
          <a:p>
            <a:pPr lvl="1"/>
            <a:r>
              <a:rPr lang="en-US" dirty="0"/>
              <a:t>unity of title, </a:t>
            </a:r>
          </a:p>
          <a:p>
            <a:pPr lvl="1"/>
            <a:r>
              <a:rPr lang="en-US" dirty="0"/>
              <a:t>released by writing,</a:t>
            </a:r>
          </a:p>
          <a:p>
            <a:pPr lvl="1"/>
            <a:r>
              <a:rPr lang="en-US" dirty="0"/>
              <a:t>or oral release coupled with an act showing intent to abandon.</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131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Profit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132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Profit</a:t>
            </a:r>
            <a:endParaRPr lang="en-US" dirty="0"/>
          </a:p>
          <a:p>
            <a:pPr lvl="0"/>
            <a:r>
              <a:rPr lang="en-US" dirty="0"/>
              <a:t>The right to take something off another’s land </a:t>
            </a:r>
          </a:p>
          <a:p>
            <a:pPr lvl="1"/>
            <a:r>
              <a:rPr lang="en-US" dirty="0"/>
              <a:t>that is part or product of the land such as timber,</a:t>
            </a:r>
          </a:p>
          <a:p>
            <a:pPr lvl="1"/>
            <a:r>
              <a:rPr lang="en-US" dirty="0"/>
              <a:t> implying an easement to go onto the land and remover subject matter.</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133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License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134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License</a:t>
            </a:r>
            <a:endParaRPr lang="en-US" dirty="0"/>
          </a:p>
          <a:p>
            <a:pPr lvl="0"/>
            <a:r>
              <a:rPr lang="en-US" dirty="0"/>
              <a:t>A license is a contractual right to use land that is owned by another </a:t>
            </a:r>
            <a:r>
              <a:rPr lang="en-US" dirty="0" smtClean="0"/>
              <a:t>party</a:t>
            </a:r>
          </a:p>
          <a:p>
            <a:pPr lvl="1"/>
            <a:r>
              <a:rPr lang="en-US" dirty="0" smtClean="0"/>
              <a:t>which </a:t>
            </a:r>
            <a:r>
              <a:rPr lang="en-US" dirty="0"/>
              <a:t>can be written or oral </a:t>
            </a:r>
            <a:r>
              <a:rPr lang="en-US" dirty="0" smtClean="0"/>
              <a:t>(not an interest in land)</a:t>
            </a:r>
            <a:endParaRPr lang="en-US" dirty="0"/>
          </a:p>
          <a:p>
            <a:pPr lvl="1"/>
            <a:r>
              <a:rPr lang="en-US" dirty="0"/>
              <a:t>and revocable at will, </a:t>
            </a:r>
          </a:p>
          <a:p>
            <a:pPr lvl="2"/>
            <a:r>
              <a:rPr lang="en-US" dirty="0"/>
              <a:t>unless coupled with an interest or estoppel applies</a:t>
            </a:r>
            <a:r>
              <a:rPr lang="en-US" dirty="0" smtClean="0"/>
              <a:t>.</a:t>
            </a:r>
          </a:p>
          <a:p>
            <a:r>
              <a:rPr lang="en-US" sz="2200" dirty="0" smtClean="0"/>
              <a:t>Because </a:t>
            </a:r>
            <a:r>
              <a:rPr lang="en-US" sz="2200" dirty="0"/>
              <a:t>it is a contractual right rather than a property right, the owner of the property is free to terminate or revoke that license at any time. </a:t>
            </a:r>
            <a:endParaRPr lang="en-US" sz="2200" dirty="0" smtClean="0"/>
          </a:p>
          <a:p>
            <a:r>
              <a:rPr lang="en-US" sz="2200" dirty="0" smtClean="0"/>
              <a:t>While </a:t>
            </a:r>
            <a:r>
              <a:rPr lang="en-US" sz="2200" dirty="0"/>
              <a:t>the licensee may have contractual remedies available to her where a wrongful revocation occurs, these do not affect the property rights of the owner.</a:t>
            </a:r>
          </a:p>
        </p:txBody>
      </p:sp>
      <p:sp>
        <p:nvSpPr>
          <p:cNvPr id="4" name="Slide Number Placeholder 3"/>
          <p:cNvSpPr>
            <a:spLocks noGrp="1"/>
          </p:cNvSpPr>
          <p:nvPr>
            <p:ph type="sldNum" sz="quarter" idx="12"/>
          </p:nvPr>
        </p:nvSpPr>
        <p:spPr/>
        <p:txBody>
          <a:bodyPr/>
          <a:lstStyle/>
          <a:p>
            <a:fld id="{1A5FCC00-1D99-4B4F-9DCE-A983240E7105}" type="slidenum">
              <a:rPr lang="en-US" smtClean="0"/>
              <a:pPr/>
              <a:t>135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REAL COVENANTS AND EQUITABLE SERVITUDES</a:t>
            </a:r>
            <a:endParaRPr lang="en-US" sz="5400"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136</a:t>
            </a:fld>
            <a:endParaRPr lang="en-US"/>
          </a:p>
        </p:txBody>
      </p:sp>
    </p:spTree>
    <p:extLst>
      <p:ext uri="{BB962C8B-B14F-4D97-AF65-F5344CB8AC3E}">
        <p14:creationId xmlns:p14="http://schemas.microsoft.com/office/powerpoint/2010/main" val="421221323"/>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Real covenants </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137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u="sng" dirty="0"/>
              <a:t>Real covenants </a:t>
            </a:r>
            <a:endParaRPr lang="en-US" dirty="0"/>
          </a:p>
          <a:p>
            <a:pPr lvl="0"/>
            <a:r>
              <a:rPr lang="en-US" dirty="0"/>
              <a:t>A promise to do or not do something relating to land.</a:t>
            </a:r>
          </a:p>
          <a:p>
            <a:pPr lvl="0"/>
            <a:r>
              <a:rPr lang="en-US" dirty="0"/>
              <a:t> Law of contract is used for suits involving promisor and promisee </a:t>
            </a:r>
          </a:p>
          <a:p>
            <a:pPr lvl="1"/>
            <a:r>
              <a:rPr lang="en-US" dirty="0"/>
              <a:t>but property law is used when and if </a:t>
            </a:r>
            <a:r>
              <a:rPr lang="en-US" dirty="0" smtClean="0"/>
              <a:t>a </a:t>
            </a:r>
            <a:r>
              <a:rPr lang="en-US" dirty="0"/>
              <a:t>successor to the promisor or promisee is involved in the suit.</a:t>
            </a:r>
          </a:p>
          <a:p>
            <a:pPr marL="0" indent="0">
              <a:buNone/>
            </a:pPr>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138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6) </a:t>
            </a:r>
            <a:r>
              <a:rPr lang="en-US" b="1" u="sng" dirty="0" smtClean="0"/>
              <a:t>Requirements for burden to run, </a:t>
            </a:r>
            <a:br>
              <a:rPr lang="en-US" b="1" u="sng" dirty="0" smtClean="0"/>
            </a:br>
            <a:r>
              <a:rPr lang="en-US" b="1" u="sng" dirty="0" smtClean="0"/>
              <a:t>Real Covenant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139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a:t>Possessory estates</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smtClean="0"/>
              <a:t>6) Requirements </a:t>
            </a:r>
            <a:r>
              <a:rPr lang="en-US" b="1" u="sng" dirty="0"/>
              <a:t>for burden to run</a:t>
            </a:r>
            <a:endParaRPr lang="en-US" dirty="0"/>
          </a:p>
          <a:p>
            <a:pPr marL="971550" lvl="1" indent="-514350">
              <a:buFont typeface="+mj-lt"/>
              <a:buAutoNum type="arabicPeriod"/>
            </a:pPr>
            <a:r>
              <a:rPr lang="en-US" u="sng" dirty="0"/>
              <a:t>W</a:t>
            </a:r>
            <a:r>
              <a:rPr lang="en-US" u="sng" dirty="0" smtClean="0"/>
              <a:t>riting</a:t>
            </a:r>
            <a:r>
              <a:rPr lang="en-US" dirty="0" smtClean="0"/>
              <a:t>,</a:t>
            </a:r>
            <a:endParaRPr lang="en-US" dirty="0"/>
          </a:p>
          <a:p>
            <a:pPr marL="971550" lvl="1" indent="-514350">
              <a:buFont typeface="+mj-lt"/>
              <a:buAutoNum type="arabicPeriod"/>
            </a:pPr>
            <a:r>
              <a:rPr lang="en-US" u="sng" dirty="0" smtClean="0"/>
              <a:t>Intent</a:t>
            </a:r>
          </a:p>
          <a:p>
            <a:pPr marL="971550" lvl="1" indent="-514350">
              <a:buFont typeface="+mj-lt"/>
              <a:buAutoNum type="arabicPeriod"/>
            </a:pPr>
            <a:r>
              <a:rPr lang="en-US" u="sng" dirty="0"/>
              <a:t>Touches and concerns </a:t>
            </a:r>
          </a:p>
          <a:p>
            <a:pPr marL="971550" lvl="1" indent="-514350">
              <a:buFont typeface="+mj-lt"/>
              <a:buAutoNum type="arabicPeriod"/>
            </a:pPr>
            <a:r>
              <a:rPr lang="en-US" dirty="0"/>
              <a:t>H</a:t>
            </a:r>
            <a:r>
              <a:rPr lang="en-US" dirty="0" smtClean="0"/>
              <a:t>orizontal privity,</a:t>
            </a:r>
          </a:p>
          <a:p>
            <a:pPr marL="971550" lvl="1" indent="-514350">
              <a:buFont typeface="+mj-lt"/>
              <a:buAutoNum type="arabicPeriod"/>
            </a:pPr>
            <a:r>
              <a:rPr lang="en-US" dirty="0"/>
              <a:t>V</a:t>
            </a:r>
            <a:r>
              <a:rPr lang="en-US" dirty="0" smtClean="0"/>
              <a:t>ertical privity,</a:t>
            </a:r>
            <a:endParaRPr lang="en-US" dirty="0"/>
          </a:p>
          <a:p>
            <a:pPr marL="971550" lvl="1" indent="-514350">
              <a:buFont typeface="+mj-lt"/>
              <a:buAutoNum type="arabicPeriod"/>
            </a:pPr>
            <a:r>
              <a:rPr lang="en-US" dirty="0" smtClean="0"/>
              <a:t>Assignee has actual </a:t>
            </a:r>
            <a:r>
              <a:rPr lang="en-US" u="sng" dirty="0" smtClean="0"/>
              <a:t>notice</a:t>
            </a:r>
            <a:r>
              <a:rPr lang="en-US" dirty="0" smtClean="0"/>
              <a:t>, inquiry notice, or constructive notice (record) of the covenant at the time of purchase</a:t>
            </a:r>
            <a:endParaRPr lang="en-US" dirty="0"/>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140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4) Requirements for the benefit to run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141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US" b="1" u="sng" dirty="0"/>
              <a:t>Requirements for the benefit to run </a:t>
            </a:r>
            <a:endParaRPr lang="en-US" dirty="0"/>
          </a:p>
          <a:p>
            <a:pPr lvl="0"/>
            <a:r>
              <a:rPr lang="en-US" dirty="0"/>
              <a:t>The benefit will run to assignees of the benefited land if</a:t>
            </a:r>
            <a:r>
              <a:rPr lang="en-US" dirty="0" smtClean="0"/>
              <a:t>:</a:t>
            </a:r>
          </a:p>
          <a:p>
            <a:pPr marL="971550" lvl="1" indent="-514350">
              <a:buFont typeface="+mj-lt"/>
              <a:buAutoNum type="arabicPeriod"/>
            </a:pPr>
            <a:r>
              <a:rPr lang="en-US" u="sng" dirty="0"/>
              <a:t>W</a:t>
            </a:r>
            <a:r>
              <a:rPr lang="en-US" u="sng" dirty="0" smtClean="0"/>
              <a:t>riting</a:t>
            </a:r>
            <a:endParaRPr lang="en-US" u="sng" dirty="0"/>
          </a:p>
          <a:p>
            <a:pPr marL="971550" lvl="1" indent="-514350">
              <a:buFont typeface="+mj-lt"/>
              <a:buAutoNum type="arabicPeriod"/>
            </a:pPr>
            <a:r>
              <a:rPr lang="en-US" u="sng" dirty="0" smtClean="0"/>
              <a:t>Intent</a:t>
            </a:r>
          </a:p>
          <a:p>
            <a:pPr marL="971550" lvl="1" indent="-514350">
              <a:buFont typeface="+mj-lt"/>
              <a:buAutoNum type="arabicPeriod"/>
            </a:pPr>
            <a:r>
              <a:rPr lang="en-US" u="sng" dirty="0"/>
              <a:t>Touches and </a:t>
            </a:r>
            <a:r>
              <a:rPr lang="en-US" u="sng" dirty="0" smtClean="0"/>
              <a:t>concerns</a:t>
            </a:r>
            <a:endParaRPr lang="en-US" u="sng" dirty="0"/>
          </a:p>
          <a:p>
            <a:pPr marL="971550" lvl="1" indent="-514350">
              <a:buFont typeface="+mj-lt"/>
              <a:buAutoNum type="arabicPeriod"/>
            </a:pPr>
            <a:r>
              <a:rPr lang="en-US" dirty="0" smtClean="0"/>
              <a:t>Vertical privity</a:t>
            </a:r>
            <a:endParaRPr lang="en-US" dirty="0"/>
          </a:p>
          <a:p>
            <a:pPr marL="457200" lvl="1" indent="0">
              <a:buNone/>
            </a:pPr>
            <a:endParaRPr lang="en-US" dirty="0" smtClean="0"/>
          </a:p>
          <a:p>
            <a:r>
              <a:rPr lang="en-US" dirty="0" smtClean="0"/>
              <a:t>The </a:t>
            </a:r>
            <a:r>
              <a:rPr lang="en-US" dirty="0"/>
              <a:t>elements of horizontal privity and notice are not necessary for a benefit to run with the land. </a:t>
            </a:r>
            <a:endParaRPr lang="en-US" dirty="0" smtClean="0"/>
          </a:p>
          <a:p>
            <a:pPr lvl="1"/>
            <a:r>
              <a:rPr lang="en-US" dirty="0" smtClean="0"/>
              <a:t>The </a:t>
            </a:r>
            <a:r>
              <a:rPr lang="en-US" dirty="0"/>
              <a:t>reason notice is not necessary is because the buyer of the benefited estate would clearly always want the benefit to run. </a:t>
            </a:r>
            <a:endParaRPr lang="en-US" dirty="0" smtClean="0"/>
          </a:p>
          <a:p>
            <a:pPr lvl="1"/>
            <a:r>
              <a:rPr lang="en-US" dirty="0" smtClean="0"/>
              <a:t>Conversely</a:t>
            </a:r>
            <a:r>
              <a:rPr lang="en-US" dirty="0"/>
              <a:t>, it would be unfair if the burden ran with the land against a buyer of a burdened estate who had no notice of the covenant because knowledge of the covenant may have influenced his or her decision to buy the land in the first place.</a:t>
            </a:r>
          </a:p>
          <a:p>
            <a:endParaRPr lang="en-US" dirty="0"/>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142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Equitable servitudes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143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Equitable servitudes</a:t>
            </a:r>
            <a:endParaRPr lang="en-US" dirty="0"/>
          </a:p>
          <a:p>
            <a:pPr lvl="0"/>
            <a:r>
              <a:rPr lang="en-US" dirty="0"/>
              <a:t>It is a promise that restricts the use of land in some way that is designed to be enforced </a:t>
            </a:r>
            <a:r>
              <a:rPr lang="en-US" dirty="0" smtClean="0"/>
              <a:t>through equity </a:t>
            </a:r>
            <a:r>
              <a:rPr lang="en-US" dirty="0"/>
              <a:t>rather than with monetary damages</a:t>
            </a:r>
            <a:r>
              <a:rPr lang="en-US" dirty="0" smtClean="0"/>
              <a:t>.</a:t>
            </a:r>
          </a:p>
          <a:p>
            <a:pPr lvl="0"/>
            <a:r>
              <a:rPr lang="en-US" dirty="0" smtClean="0"/>
              <a:t>The </a:t>
            </a:r>
            <a:r>
              <a:rPr lang="en-US" dirty="0"/>
              <a:t>usual equitable remedy granted is an injunction against violation of the covenant </a:t>
            </a:r>
          </a:p>
          <a:p>
            <a:pPr lvl="1"/>
            <a:r>
              <a:rPr lang="en-US" dirty="0"/>
              <a:t>or he can “sell his injunction” </a:t>
            </a:r>
            <a:r>
              <a:rPr lang="en-US" dirty="0" smtClean="0"/>
              <a:t>to </a:t>
            </a:r>
            <a:r>
              <a:rPr lang="en-US" dirty="0"/>
              <a:t>seek the enforcement of a consensual lien securing a promise to pay money.</a:t>
            </a:r>
          </a:p>
        </p:txBody>
      </p:sp>
      <p:sp>
        <p:nvSpPr>
          <p:cNvPr id="4" name="Slide Number Placeholder 3"/>
          <p:cNvSpPr>
            <a:spLocks noGrp="1"/>
          </p:cNvSpPr>
          <p:nvPr>
            <p:ph type="sldNum" sz="quarter" idx="12"/>
          </p:nvPr>
        </p:nvSpPr>
        <p:spPr/>
        <p:txBody>
          <a:bodyPr/>
          <a:lstStyle/>
          <a:p>
            <a:fld id="{1A5FCC00-1D99-4B4F-9DCE-A983240E7105}" type="slidenum">
              <a:rPr lang="en-US" smtClean="0"/>
              <a:pPr/>
              <a:t>144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Benefit and burden to run</a:t>
            </a: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145</a:t>
            </a:fld>
            <a:endParaRPr lang="en-US"/>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u="sng" dirty="0" smtClean="0"/>
              <a:t>Burden</a:t>
            </a:r>
          </a:p>
          <a:p>
            <a:pPr marL="514350" indent="-514350">
              <a:buFont typeface="+mj-lt"/>
              <a:buAutoNum type="arabicPeriod"/>
            </a:pPr>
            <a:r>
              <a:rPr lang="en-US" u="sng" dirty="0" smtClean="0"/>
              <a:t>Writing</a:t>
            </a:r>
            <a:r>
              <a:rPr lang="en-US" u="sng" dirty="0"/>
              <a:t>,</a:t>
            </a:r>
          </a:p>
          <a:p>
            <a:pPr marL="514350" indent="-514350">
              <a:buFont typeface="+mj-lt"/>
              <a:buAutoNum type="arabicPeriod"/>
            </a:pPr>
            <a:r>
              <a:rPr lang="en-US" u="sng" dirty="0"/>
              <a:t>I</a:t>
            </a:r>
            <a:r>
              <a:rPr lang="en-US" u="sng" dirty="0" smtClean="0"/>
              <a:t>ntent,</a:t>
            </a:r>
            <a:endParaRPr lang="en-US" u="sng" dirty="0"/>
          </a:p>
          <a:p>
            <a:pPr marL="514350" indent="-514350">
              <a:buFont typeface="+mj-lt"/>
              <a:buAutoNum type="arabicPeriod"/>
            </a:pPr>
            <a:r>
              <a:rPr lang="en-US" u="sng" dirty="0" smtClean="0"/>
              <a:t>Touches </a:t>
            </a:r>
            <a:r>
              <a:rPr lang="en-US" u="sng" dirty="0"/>
              <a:t>and </a:t>
            </a:r>
            <a:r>
              <a:rPr lang="en-US" u="sng" dirty="0" smtClean="0"/>
              <a:t>concerns</a:t>
            </a:r>
            <a:r>
              <a:rPr lang="en-US" dirty="0" smtClean="0"/>
              <a:t>,</a:t>
            </a:r>
            <a:endParaRPr lang="en-US" dirty="0"/>
          </a:p>
          <a:p>
            <a:pPr marL="514350" indent="-514350">
              <a:buFont typeface="+mj-lt"/>
              <a:buAutoNum type="arabicPeriod"/>
            </a:pPr>
            <a:r>
              <a:rPr lang="en-US" dirty="0" smtClean="0"/>
              <a:t>Assignee </a:t>
            </a:r>
            <a:r>
              <a:rPr lang="en-US" dirty="0"/>
              <a:t>has actual notice, inquiry notice, or constructive notice (record) of the covenant at the time of purchase</a:t>
            </a:r>
          </a:p>
          <a:p>
            <a:endParaRPr lang="en-US" dirty="0" smtClean="0"/>
          </a:p>
          <a:p>
            <a:pPr marL="0" indent="0">
              <a:buNone/>
            </a:pPr>
            <a:r>
              <a:rPr lang="en-US" b="1" dirty="0" smtClean="0"/>
              <a:t>Benefit</a:t>
            </a:r>
          </a:p>
          <a:p>
            <a:pPr marL="514350" indent="-514350">
              <a:buFont typeface="+mj-lt"/>
              <a:buAutoNum type="arabicPeriod"/>
            </a:pPr>
            <a:r>
              <a:rPr lang="en-US" u="sng" dirty="0" smtClean="0"/>
              <a:t>Writing</a:t>
            </a:r>
            <a:r>
              <a:rPr lang="en-US" dirty="0" smtClean="0"/>
              <a:t>,</a:t>
            </a:r>
            <a:endParaRPr lang="en-US" dirty="0"/>
          </a:p>
          <a:p>
            <a:pPr marL="514350" indent="-514350">
              <a:buFont typeface="+mj-lt"/>
              <a:buAutoNum type="arabicPeriod"/>
            </a:pPr>
            <a:r>
              <a:rPr lang="en-US" u="sng" dirty="0" smtClean="0"/>
              <a:t>Intent,</a:t>
            </a:r>
            <a:endParaRPr lang="en-US" u="sng" dirty="0"/>
          </a:p>
          <a:p>
            <a:pPr marL="514350" indent="-514350">
              <a:buFont typeface="+mj-lt"/>
              <a:buAutoNum type="arabicPeriod"/>
            </a:pPr>
            <a:r>
              <a:rPr lang="en-US" u="sng" dirty="0" smtClean="0"/>
              <a:t>Touches </a:t>
            </a:r>
            <a:r>
              <a:rPr lang="en-US" u="sng" dirty="0"/>
              <a:t>and concerns</a:t>
            </a:r>
          </a:p>
          <a:p>
            <a:endParaRPr lang="en-US"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146</a:t>
            </a:fld>
            <a:endParaRPr 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342900" lvl="0" indent="-342900">
              <a:spcBef>
                <a:spcPct val="20000"/>
              </a:spcBef>
            </a:pPr>
            <a:r>
              <a:rPr lang="en-US" u="sng" dirty="0">
                <a:solidFill>
                  <a:prstClr val="black"/>
                </a:solidFill>
              </a:rPr>
              <a:t>The intent </a:t>
            </a:r>
            <a:r>
              <a:rPr lang="en-US" u="sng" dirty="0" smtClean="0">
                <a:solidFill>
                  <a:prstClr val="black"/>
                </a:solidFill>
              </a:rPr>
              <a:t>to run with the land</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5FCC00-1D99-4B4F-9DCE-A983240E7105}" type="slidenum">
              <a:rPr lang="en-US" smtClean="0">
                <a:solidFill>
                  <a:prstClr val="black">
                    <a:tint val="75000"/>
                  </a:prstClr>
                </a:solidFill>
              </a:rPr>
              <a:pPr/>
              <a:t>147</a:t>
            </a:fld>
            <a:endParaRPr lang="en-US">
              <a:solidFill>
                <a:prstClr val="black">
                  <a:tint val="75000"/>
                </a:prstClr>
              </a:solidFill>
            </a:endParaRPr>
          </a:p>
        </p:txBody>
      </p:sp>
    </p:spTree>
    <p:extLst>
      <p:ext uri="{BB962C8B-B14F-4D97-AF65-F5344CB8AC3E}">
        <p14:creationId xmlns:p14="http://schemas.microsoft.com/office/powerpoint/2010/main" val="199037346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u="sng" dirty="0" smtClean="0"/>
              <a:t>The </a:t>
            </a:r>
            <a:r>
              <a:rPr lang="en-US" u="sng" dirty="0"/>
              <a:t>intent of original parties must have been for the covenant to run with the land</a:t>
            </a:r>
            <a:r>
              <a:rPr lang="en-US" dirty="0"/>
              <a:t>: </a:t>
            </a:r>
            <a:endParaRPr lang="en-US" dirty="0" smtClean="0"/>
          </a:p>
          <a:p>
            <a:r>
              <a:rPr lang="en-US" dirty="0" smtClean="0"/>
              <a:t>This </a:t>
            </a:r>
            <a:r>
              <a:rPr lang="en-US" dirty="0"/>
              <a:t>is usually satisfied with a term in the covenant that applies the covenant to the “successors heirs and assigns” of the burdened land owner. </a:t>
            </a:r>
            <a:endParaRPr lang="en-US" dirty="0" smtClean="0"/>
          </a:p>
          <a:p>
            <a:r>
              <a:rPr lang="en-US" dirty="0" smtClean="0"/>
              <a:t>Even </a:t>
            </a:r>
            <a:r>
              <a:rPr lang="en-US" dirty="0"/>
              <a:t>without this provision, such intent will usually be presumed by a court if the circumstances are such that this was the likely intent of the parties and in the absence of evidence to the contrary</a:t>
            </a: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5FCC00-1D99-4B4F-9DCE-A983240E7105}" type="slidenum">
              <a:rPr lang="en-US" smtClean="0">
                <a:solidFill>
                  <a:prstClr val="black">
                    <a:tint val="75000"/>
                  </a:prstClr>
                </a:solidFill>
              </a:rPr>
              <a:pPr/>
              <a:t>148</a:t>
            </a:fld>
            <a:endParaRPr lang="en-US">
              <a:solidFill>
                <a:prstClr val="black">
                  <a:tint val="75000"/>
                </a:prstClr>
              </a:solidFill>
            </a:endParaRPr>
          </a:p>
        </p:txBody>
      </p:sp>
    </p:spTree>
    <p:extLst>
      <p:ext uri="{BB962C8B-B14F-4D97-AF65-F5344CB8AC3E}">
        <p14:creationId xmlns:p14="http://schemas.microsoft.com/office/powerpoint/2010/main" val="357824293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a:t>
            </a:r>
            <a:r>
              <a:rPr lang="en-US" u="sng" dirty="0"/>
              <a:t>touch and concern” the land: </a:t>
            </a: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5FCC00-1D99-4B4F-9DCE-A983240E7105}" type="slidenum">
              <a:rPr lang="en-US" smtClean="0">
                <a:solidFill>
                  <a:prstClr val="black">
                    <a:tint val="75000"/>
                  </a:prstClr>
                </a:solidFill>
              </a:rPr>
              <a:pPr/>
              <a:t>149</a:t>
            </a:fld>
            <a:endParaRPr lang="en-US">
              <a:solidFill>
                <a:prstClr val="black">
                  <a:tint val="75000"/>
                </a:prstClr>
              </a:solidFill>
            </a:endParaRPr>
          </a:p>
        </p:txBody>
      </p:sp>
    </p:spTree>
    <p:extLst>
      <p:ext uri="{BB962C8B-B14F-4D97-AF65-F5344CB8AC3E}">
        <p14:creationId xmlns:p14="http://schemas.microsoft.com/office/powerpoint/2010/main" val="2423613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Fee simple absolute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u="sng" dirty="0"/>
              <a:t>The covenant must “touch and concern” the land: </a:t>
            </a:r>
            <a:endParaRPr lang="en-US" u="sng" dirty="0" smtClean="0"/>
          </a:p>
          <a:p>
            <a:r>
              <a:rPr lang="en-US" dirty="0" smtClean="0"/>
              <a:t>In </a:t>
            </a:r>
            <a:r>
              <a:rPr lang="en-US" dirty="0"/>
              <a:t>other words, the covenant must be in connection with the parties’ status as landowners. </a:t>
            </a:r>
            <a:endParaRPr lang="en-US" dirty="0" smtClean="0"/>
          </a:p>
          <a:p>
            <a:r>
              <a:rPr lang="en-US" dirty="0" smtClean="0"/>
              <a:t>Examples </a:t>
            </a:r>
            <a:r>
              <a:rPr lang="en-US" dirty="0"/>
              <a:t>of covenants that touch and concern the land include agreements to pay homeowners’ association fees or an agreement by condominium owners to abide by restrictions set forth by the governing body of the condominium complex</a:t>
            </a: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5FCC00-1D99-4B4F-9DCE-A983240E7105}" type="slidenum">
              <a:rPr lang="en-US" smtClean="0">
                <a:solidFill>
                  <a:prstClr val="black">
                    <a:tint val="75000"/>
                  </a:prstClr>
                </a:solidFill>
              </a:rPr>
              <a:pPr/>
              <a:t>150</a:t>
            </a:fld>
            <a:endParaRPr lang="en-US">
              <a:solidFill>
                <a:prstClr val="black">
                  <a:tint val="75000"/>
                </a:prstClr>
              </a:solidFill>
            </a:endParaRPr>
          </a:p>
        </p:txBody>
      </p:sp>
    </p:spTree>
    <p:extLst>
      <p:ext uri="{BB962C8B-B14F-4D97-AF65-F5344CB8AC3E}">
        <p14:creationId xmlns:p14="http://schemas.microsoft.com/office/powerpoint/2010/main" val="3149078001"/>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a:t>Privity</a:t>
            </a:r>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151</a:t>
            </a:fld>
            <a:endParaRPr lang="en-US"/>
          </a:p>
        </p:txBody>
      </p:sp>
    </p:spTree>
    <p:extLst>
      <p:ext uri="{BB962C8B-B14F-4D97-AF65-F5344CB8AC3E}">
        <p14:creationId xmlns:p14="http://schemas.microsoft.com/office/powerpoint/2010/main" val="73357120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u="sng" dirty="0"/>
              <a:t>Privity:</a:t>
            </a:r>
          </a:p>
          <a:p>
            <a:pPr lvl="1"/>
            <a:r>
              <a:rPr lang="en-US" dirty="0" smtClean="0"/>
              <a:t>A </a:t>
            </a:r>
            <a:r>
              <a:rPr lang="en-US" dirty="0"/>
              <a:t>successive or mutual interest by two or more people in the same property that exists at the time that such property is transferred</a:t>
            </a:r>
            <a:r>
              <a:rPr lang="en-US" dirty="0" smtClean="0"/>
              <a:t>.</a:t>
            </a:r>
            <a:endParaRPr lang="en-US" dirty="0"/>
          </a:p>
          <a:p>
            <a:r>
              <a:rPr lang="en-US" u="sng" dirty="0"/>
              <a:t>Horizontal Privity:</a:t>
            </a:r>
          </a:p>
          <a:p>
            <a:pPr lvl="1"/>
            <a:r>
              <a:rPr lang="en-US" dirty="0" smtClean="0"/>
              <a:t>Privity </a:t>
            </a:r>
            <a:r>
              <a:rPr lang="en-US" dirty="0"/>
              <a:t>between the parties who agree to a covenant or equitable servitude</a:t>
            </a:r>
            <a:r>
              <a:rPr lang="en-US" dirty="0" smtClean="0"/>
              <a:t>.</a:t>
            </a:r>
            <a:endParaRPr lang="en-US" dirty="0"/>
          </a:p>
          <a:p>
            <a:r>
              <a:rPr lang="en-US" u="sng" dirty="0"/>
              <a:t>Vertical Privity:</a:t>
            </a:r>
          </a:p>
          <a:p>
            <a:pPr lvl="1"/>
            <a:r>
              <a:rPr lang="en-US" dirty="0" smtClean="0"/>
              <a:t>Privity </a:t>
            </a:r>
            <a:r>
              <a:rPr lang="en-US" dirty="0"/>
              <a:t>between transferor and transferee of property that is bound by a covenant or equitable servitude. </a:t>
            </a:r>
          </a:p>
          <a:p>
            <a:endParaRPr lang="en-US"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152</a:t>
            </a:fld>
            <a:endParaRPr lang="en-US"/>
          </a:p>
        </p:txBody>
      </p:sp>
    </p:spTree>
    <p:extLst>
      <p:ext uri="{BB962C8B-B14F-4D97-AF65-F5344CB8AC3E}">
        <p14:creationId xmlns:p14="http://schemas.microsoft.com/office/powerpoint/2010/main" val="3496310635"/>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a:t>Horizontal Privity: </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5FCC00-1D99-4B4F-9DCE-A983240E7105}" type="slidenum">
              <a:rPr lang="en-US" smtClean="0">
                <a:solidFill>
                  <a:prstClr val="black">
                    <a:tint val="75000"/>
                  </a:prstClr>
                </a:solidFill>
              </a:rPr>
              <a:pPr/>
              <a:t>153</a:t>
            </a:fld>
            <a:endParaRPr lang="en-US">
              <a:solidFill>
                <a:prstClr val="black">
                  <a:tint val="75000"/>
                </a:prstClr>
              </a:solidFill>
            </a:endParaRPr>
          </a:p>
        </p:txBody>
      </p:sp>
    </p:spTree>
    <p:extLst>
      <p:ext uri="{BB962C8B-B14F-4D97-AF65-F5344CB8AC3E}">
        <p14:creationId xmlns:p14="http://schemas.microsoft.com/office/powerpoint/2010/main" val="3542924738"/>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u="sng" dirty="0"/>
              <a:t>Horizontal Privity: </a:t>
            </a:r>
            <a:endParaRPr lang="en-US" u="sng" dirty="0" smtClean="0"/>
          </a:p>
          <a:p>
            <a:r>
              <a:rPr lang="en-US" dirty="0" smtClean="0"/>
              <a:t>This </a:t>
            </a:r>
            <a:r>
              <a:rPr lang="en-US" dirty="0"/>
              <a:t>element requires that the parties who made up the covenant must have shared some ownership or contractual relationship in the servient land. </a:t>
            </a:r>
            <a:endParaRPr lang="en-US" dirty="0" smtClean="0"/>
          </a:p>
          <a:p>
            <a:r>
              <a:rPr lang="en-US" dirty="0" smtClean="0"/>
              <a:t>In </a:t>
            </a:r>
            <a:r>
              <a:rPr lang="en-US" dirty="0"/>
              <a:t>other words, the original contracting parties must have shared some level of ownership or control in the land. </a:t>
            </a:r>
            <a:endParaRPr lang="en-US" dirty="0" smtClean="0"/>
          </a:p>
          <a:p>
            <a:r>
              <a:rPr lang="en-US" dirty="0" smtClean="0"/>
              <a:t>This </a:t>
            </a:r>
            <a:r>
              <a:rPr lang="en-US" dirty="0"/>
              <a:t>could be because the servient land was sold from one party to the other or because one party rented out the servient land to the other party, etc. </a:t>
            </a:r>
            <a:endParaRPr lang="en-US" dirty="0" smtClean="0"/>
          </a:p>
          <a:p>
            <a:r>
              <a:rPr lang="en-US" dirty="0" smtClean="0"/>
              <a:t>However</a:t>
            </a:r>
            <a:r>
              <a:rPr lang="en-US" dirty="0"/>
              <a:t>, if the two parties who agreed to the covenant were merely neighbors and one of the parties had no ownership interest in the servient land, then the covenant will not run with the land.</a:t>
            </a: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5FCC00-1D99-4B4F-9DCE-A983240E7105}" type="slidenum">
              <a:rPr lang="en-US" smtClean="0">
                <a:solidFill>
                  <a:prstClr val="black">
                    <a:tint val="75000"/>
                  </a:prstClr>
                </a:solidFill>
              </a:rPr>
              <a:pPr/>
              <a:t>154</a:t>
            </a:fld>
            <a:endParaRPr lang="en-US">
              <a:solidFill>
                <a:prstClr val="black">
                  <a:tint val="75000"/>
                </a:prstClr>
              </a:solidFill>
            </a:endParaRPr>
          </a:p>
        </p:txBody>
      </p:sp>
    </p:spTree>
    <p:extLst>
      <p:ext uri="{BB962C8B-B14F-4D97-AF65-F5344CB8AC3E}">
        <p14:creationId xmlns:p14="http://schemas.microsoft.com/office/powerpoint/2010/main" val="3535254514"/>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a:t>Vertical Privity</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5FCC00-1D99-4B4F-9DCE-A983240E7105}" type="slidenum">
              <a:rPr lang="en-US" smtClean="0">
                <a:solidFill>
                  <a:prstClr val="black">
                    <a:tint val="75000"/>
                  </a:prstClr>
                </a:solidFill>
              </a:rPr>
              <a:pPr/>
              <a:t>155</a:t>
            </a:fld>
            <a:endParaRPr lang="en-US">
              <a:solidFill>
                <a:prstClr val="black">
                  <a:tint val="75000"/>
                </a:prstClr>
              </a:solidFill>
            </a:endParaRPr>
          </a:p>
        </p:txBody>
      </p:sp>
    </p:spTree>
    <p:extLst>
      <p:ext uri="{BB962C8B-B14F-4D97-AF65-F5344CB8AC3E}">
        <p14:creationId xmlns:p14="http://schemas.microsoft.com/office/powerpoint/2010/main" val="82274209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en-US" u="sng" dirty="0"/>
              <a:t>Vertical Privity</a:t>
            </a:r>
            <a:r>
              <a:rPr lang="en-US" dirty="0"/>
              <a:t>: </a:t>
            </a:r>
            <a:endParaRPr lang="en-US" dirty="0" smtClean="0"/>
          </a:p>
          <a:p>
            <a:r>
              <a:rPr lang="en-US" dirty="0" smtClean="0"/>
              <a:t>The </a:t>
            </a:r>
            <a:r>
              <a:rPr lang="en-US" dirty="0"/>
              <a:t>owner of the servient land must have voluntarily transferred the land to the successor owner for the burden to run with the land. </a:t>
            </a:r>
            <a:endParaRPr lang="en-US" dirty="0" smtClean="0"/>
          </a:p>
          <a:p>
            <a:r>
              <a:rPr lang="en-US" dirty="0" smtClean="0"/>
              <a:t>For example:</a:t>
            </a:r>
          </a:p>
          <a:p>
            <a:pPr lvl="1"/>
            <a:r>
              <a:rPr lang="en-US" dirty="0" smtClean="0"/>
              <a:t>Big </a:t>
            </a:r>
            <a:r>
              <a:rPr lang="en-US" dirty="0"/>
              <a:t>Bird owns two lots, side by side. He sells one of the lots to Oscar. As part of the sale, the parties agree to a covenant that guarantees that Oscar will not allow garbage to pile up on his land. Later, Slimy acquires the land from Oscar via adverse possession. The covenant will not run with the land. There is no privity between Oscar and Slimy because Oscar never transferred the property to Slimy. Slimy took it via adverse possession.</a:t>
            </a:r>
          </a:p>
          <a:p>
            <a:endParaRPr lang="en-US" dirty="0"/>
          </a:p>
          <a:p>
            <a:r>
              <a:rPr lang="en-US" dirty="0"/>
              <a:t>The difference between horizontal and vertical privity can be a confusing one. Horizontal privity is between the parties that made the covenant. Vertical privity is between the people who made the covenants and the people to whom they are transferring the property. See the following chart</a:t>
            </a:r>
          </a:p>
          <a:p>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5FCC00-1D99-4B4F-9DCE-A983240E7105}" type="slidenum">
              <a:rPr lang="en-US" smtClean="0">
                <a:solidFill>
                  <a:prstClr val="black">
                    <a:tint val="75000"/>
                  </a:prstClr>
                </a:solidFill>
              </a:rPr>
              <a:pPr/>
              <a:t>156</a:t>
            </a:fld>
            <a:endParaRPr lang="en-US">
              <a:solidFill>
                <a:prstClr val="black">
                  <a:tint val="75000"/>
                </a:prstClr>
              </a:solidFill>
            </a:endParaRPr>
          </a:p>
        </p:txBody>
      </p:sp>
    </p:spTree>
    <p:extLst>
      <p:ext uri="{BB962C8B-B14F-4D97-AF65-F5344CB8AC3E}">
        <p14:creationId xmlns:p14="http://schemas.microsoft.com/office/powerpoint/2010/main" val="3906676450"/>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Negative servitude implied from general plan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157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Negative servitude implied from general plan</a:t>
            </a:r>
            <a:endParaRPr lang="en-US" dirty="0"/>
          </a:p>
          <a:p>
            <a:pPr lvl="0"/>
            <a:r>
              <a:rPr lang="en-US" dirty="0"/>
              <a:t>Where a developer has previously sold restricting lots, </a:t>
            </a:r>
          </a:p>
          <a:p>
            <a:pPr lvl="1"/>
            <a:r>
              <a:rPr lang="en-US" dirty="0"/>
              <a:t>many courts will imply a negative servitude on a lot subsequently conveyed </a:t>
            </a:r>
          </a:p>
          <a:p>
            <a:pPr lvl="1"/>
            <a:r>
              <a:rPr lang="en-US" dirty="0"/>
              <a:t>even though there is no writing that creates a servitude. </a:t>
            </a:r>
          </a:p>
          <a:p>
            <a:pPr lvl="0"/>
            <a:r>
              <a:rPr lang="en-US" dirty="0"/>
              <a:t>The developer must have had a general plan for an exclusively residential  subdivisions,</a:t>
            </a:r>
          </a:p>
          <a:p>
            <a:pPr lvl="1"/>
            <a:r>
              <a:rPr lang="en-US" dirty="0"/>
              <a:t> and subsequent grantees must have had </a:t>
            </a:r>
            <a:r>
              <a:rPr lang="en-US" dirty="0" smtClean="0"/>
              <a:t>notice (implied) </a:t>
            </a:r>
            <a:r>
              <a:rPr lang="en-US" dirty="0"/>
              <a:t>of restrictions </a:t>
            </a:r>
            <a:r>
              <a:rPr lang="en-US" dirty="0" smtClean="0"/>
              <a:t>on </a:t>
            </a:r>
            <a:r>
              <a:rPr lang="en-US" dirty="0"/>
              <a:t>lots previously conveyed.</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158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a:t>The sale of land</a:t>
            </a:r>
            <a:r>
              <a:rPr lang="en-US" dirty="0"/>
              <a:t/>
            </a:r>
            <a:br>
              <a:rPr lang="en-US" dirty="0"/>
            </a:br>
            <a:r>
              <a:rPr lang="en-US" sz="6600" dirty="0" smtClean="0"/>
              <a:t>“Contract”</a:t>
            </a:r>
            <a:endParaRPr lang="en-US" sz="6600"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159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Fee simple absolute</a:t>
            </a:r>
            <a:endParaRPr lang="en-US" dirty="0"/>
          </a:p>
          <a:p>
            <a:pPr lvl="0"/>
            <a:r>
              <a:rPr lang="en-US" dirty="0"/>
              <a:t>This estate has the potential of enduring forever. </a:t>
            </a:r>
          </a:p>
          <a:p>
            <a:pPr lvl="0"/>
            <a:r>
              <a:rPr lang="en-US" dirty="0"/>
              <a:t>No future interest is possible after fee simple absolute.</a:t>
            </a:r>
          </a:p>
          <a:p>
            <a:pPr lvl="1"/>
            <a:r>
              <a:rPr lang="en-US" dirty="0"/>
              <a:t>“To A and his heirs.” </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SOF Land</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160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SOF Land</a:t>
            </a:r>
            <a:endParaRPr lang="en-US" dirty="0"/>
          </a:p>
          <a:p>
            <a:pPr lvl="0"/>
            <a:r>
              <a:rPr lang="en-US" dirty="0"/>
              <a:t>The statute of frauds requires that a contract for the sale of land be in writing </a:t>
            </a:r>
          </a:p>
          <a:p>
            <a:pPr lvl="1"/>
            <a:r>
              <a:rPr lang="en-US" dirty="0"/>
              <a:t>and signed by the party to be charged, </a:t>
            </a:r>
          </a:p>
          <a:p>
            <a:pPr lvl="1"/>
            <a:r>
              <a:rPr lang="en-US" dirty="0"/>
              <a:t>contain all essential terms </a:t>
            </a:r>
          </a:p>
          <a:p>
            <a:pPr lvl="1"/>
            <a:r>
              <a:rPr lang="en-US" dirty="0"/>
              <a:t>and if a price was not agreed upon the court may imply one.</a:t>
            </a:r>
          </a:p>
          <a:p>
            <a:pPr lvl="0">
              <a:buNone/>
            </a:pPr>
            <a:r>
              <a:rPr lang="en-US" b="1" u="sng" dirty="0">
                <a:solidFill>
                  <a:prstClr val="black"/>
                </a:solidFill>
              </a:rPr>
              <a:t>Oral Revocation</a:t>
            </a:r>
            <a:endParaRPr lang="en-US" dirty="0">
              <a:solidFill>
                <a:prstClr val="black"/>
              </a:solidFill>
            </a:endParaRPr>
          </a:p>
          <a:p>
            <a:pPr lvl="0"/>
            <a:r>
              <a:rPr lang="en-US" dirty="0">
                <a:solidFill>
                  <a:prstClr val="black"/>
                </a:solidFill>
              </a:rPr>
              <a:t>A written contract can be revoked by an oral agreement</a:t>
            </a:r>
            <a:r>
              <a:rPr lang="en-US" dirty="0" smtClean="0">
                <a:solidFill>
                  <a:prstClr val="black"/>
                </a:solidFill>
              </a:rPr>
              <a:t>.</a:t>
            </a:r>
            <a:endParaRPr lang="en-US" dirty="0">
              <a:solidFill>
                <a:prstClr val="black"/>
              </a:solidFill>
            </a:endParaRPr>
          </a:p>
        </p:txBody>
      </p:sp>
      <p:sp>
        <p:nvSpPr>
          <p:cNvPr id="4" name="Slide Number Placeholder 3"/>
          <p:cNvSpPr>
            <a:spLocks noGrp="1"/>
          </p:cNvSpPr>
          <p:nvPr>
            <p:ph type="sldNum" sz="quarter" idx="12"/>
          </p:nvPr>
        </p:nvSpPr>
        <p:spPr/>
        <p:txBody>
          <a:bodyPr/>
          <a:lstStyle/>
          <a:p>
            <a:fld id="{1A5FCC00-1D99-4B4F-9DCE-A983240E7105}" type="slidenum">
              <a:rPr lang="en-US" smtClean="0"/>
              <a:pPr/>
              <a:t>161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Part performance</a:t>
            </a:r>
            <a:br>
              <a:rPr lang="en-US" b="1" u="sng" dirty="0" smtClean="0"/>
            </a:br>
            <a:r>
              <a:rPr lang="en-US" b="1" u="sng" dirty="0" smtClean="0"/>
              <a:t>SOF</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162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u="sng" dirty="0"/>
              <a:t>Part performance</a:t>
            </a:r>
            <a:endParaRPr lang="en-US" dirty="0"/>
          </a:p>
          <a:p>
            <a:pPr lvl="0"/>
            <a:r>
              <a:rPr lang="en-US" dirty="0" smtClean="0"/>
              <a:t>Part </a:t>
            </a:r>
            <a:r>
              <a:rPr lang="en-US" dirty="0"/>
              <a:t>performance occurs when a buyer </a:t>
            </a:r>
            <a:r>
              <a:rPr lang="en-US" dirty="0" smtClean="0"/>
              <a:t>if</a:t>
            </a:r>
          </a:p>
          <a:p>
            <a:pPr lvl="1"/>
            <a:r>
              <a:rPr lang="en-US" dirty="0" smtClean="0"/>
              <a:t>the </a:t>
            </a:r>
            <a:r>
              <a:rPr lang="en-US" dirty="0"/>
              <a:t>buyer either makes a </a:t>
            </a:r>
            <a:r>
              <a:rPr lang="en-US" u="sng" dirty="0"/>
              <a:t>valuable improvement </a:t>
            </a:r>
            <a:r>
              <a:rPr lang="en-US" dirty="0"/>
              <a:t>on the land </a:t>
            </a:r>
            <a:r>
              <a:rPr lang="en-US" dirty="0" smtClean="0"/>
              <a:t>OR  </a:t>
            </a:r>
            <a:r>
              <a:rPr lang="en-US" dirty="0"/>
              <a:t>takes </a:t>
            </a:r>
            <a:r>
              <a:rPr lang="en-US" u="sng" dirty="0"/>
              <a:t>possession</a:t>
            </a:r>
            <a:r>
              <a:rPr lang="en-US" dirty="0"/>
              <a:t> of the property </a:t>
            </a:r>
            <a:endParaRPr lang="en-US" dirty="0" smtClean="0"/>
          </a:p>
          <a:p>
            <a:pPr lvl="1"/>
            <a:r>
              <a:rPr lang="en-US" dirty="0" smtClean="0"/>
              <a:t>AND </a:t>
            </a:r>
            <a:r>
              <a:rPr lang="en-US" u="sng" dirty="0" smtClean="0"/>
              <a:t>pays</a:t>
            </a:r>
            <a:r>
              <a:rPr lang="en-US" dirty="0" smtClean="0"/>
              <a:t> </a:t>
            </a:r>
            <a:r>
              <a:rPr lang="en-US" dirty="0"/>
              <a:t>part of the purchase price, the contract will be enforceable</a:t>
            </a:r>
            <a:r>
              <a:rPr lang="en-US" dirty="0" smtClean="0"/>
              <a:t>.</a:t>
            </a:r>
          </a:p>
          <a:p>
            <a:r>
              <a:rPr lang="en-US" sz="2000" dirty="0"/>
              <a:t>To enforce an oral contract for the sale of land, most equity courts require acts that are an unequivocal reference to the contract</a:t>
            </a:r>
            <a:r>
              <a:rPr lang="en-US" dirty="0"/>
              <a:t>. </a:t>
            </a:r>
          </a:p>
          <a:p>
            <a:pPr lvl="1"/>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163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Estoppel</a:t>
            </a:r>
            <a:br>
              <a:rPr lang="en-US" b="1" u="sng" dirty="0" smtClean="0"/>
            </a:br>
            <a:r>
              <a:rPr lang="en-US" b="1" u="sng" dirty="0" smtClean="0"/>
              <a:t>SOF</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164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Estoppel </a:t>
            </a:r>
            <a:r>
              <a:rPr lang="en-US" b="1" u="sng" dirty="0" smtClean="0"/>
              <a:t>(Land)</a:t>
            </a:r>
            <a:endParaRPr lang="en-US" dirty="0"/>
          </a:p>
          <a:p>
            <a:pPr lvl="0"/>
            <a:r>
              <a:rPr lang="en-US" dirty="0"/>
              <a:t>In a few states where part performance is not recognized, </a:t>
            </a:r>
          </a:p>
          <a:p>
            <a:pPr lvl="1"/>
            <a:r>
              <a:rPr lang="en-US" dirty="0"/>
              <a:t>estoppel is used to enforce oral contracts </a:t>
            </a:r>
          </a:p>
          <a:p>
            <a:pPr lvl="1"/>
            <a:r>
              <a:rPr lang="en-US" dirty="0"/>
              <a:t>where unconscionable injury would occur to a person </a:t>
            </a:r>
            <a:r>
              <a:rPr lang="en-US" dirty="0" smtClean="0"/>
              <a:t>who </a:t>
            </a:r>
            <a:r>
              <a:rPr lang="en-US" dirty="0"/>
              <a:t>detrimentally relied on the contract.</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165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a:t>Duty to Convey Marketable </a:t>
            </a:r>
            <a:r>
              <a:rPr lang="en-US" u="sng" dirty="0" smtClean="0"/>
              <a:t>Title</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5FCC00-1D99-4B4F-9DCE-A983240E7105}" type="slidenum">
              <a:rPr lang="en-US" smtClean="0">
                <a:solidFill>
                  <a:prstClr val="black">
                    <a:tint val="75000"/>
                  </a:prstClr>
                </a:solidFill>
              </a:rPr>
              <a:pPr/>
              <a:t>166</a:t>
            </a:fld>
            <a:endParaRPr lang="en-US">
              <a:solidFill>
                <a:prstClr val="black">
                  <a:tint val="75000"/>
                </a:prstClr>
              </a:solidFill>
            </a:endParaRPr>
          </a:p>
        </p:txBody>
      </p:sp>
    </p:spTree>
    <p:extLst>
      <p:ext uri="{BB962C8B-B14F-4D97-AF65-F5344CB8AC3E}">
        <p14:creationId xmlns:p14="http://schemas.microsoft.com/office/powerpoint/2010/main" val="100739710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u="sng" dirty="0"/>
              <a:t>Duty to Convey Marketable </a:t>
            </a:r>
            <a:r>
              <a:rPr lang="en-US" u="sng" dirty="0" smtClean="0"/>
              <a:t>Title</a:t>
            </a:r>
            <a:endParaRPr lang="en-US" u="sng" dirty="0"/>
          </a:p>
          <a:p>
            <a:r>
              <a:rPr lang="en-US" dirty="0"/>
              <a:t>Unless specifically agreed to otherwise, every contract for the sale of land contains an implied promise that the seller will convey “marketable” title to the buyer. </a:t>
            </a:r>
          </a:p>
          <a:p>
            <a:r>
              <a:rPr lang="en-US" dirty="0" smtClean="0"/>
              <a:t>To </a:t>
            </a:r>
            <a:r>
              <a:rPr lang="en-US" dirty="0"/>
              <a:t>be considered marketable, the title must be free of encumbrances, such as mortgages, restrictions, covenants, easements or other limiting provisions that are not explicitly identified in the contract. </a:t>
            </a:r>
            <a:endParaRPr lang="en-US" dirty="0" smtClean="0"/>
          </a:p>
          <a:p>
            <a:pPr lvl="1"/>
            <a:r>
              <a:rPr lang="en-US" sz="2200" dirty="0" smtClean="0"/>
              <a:t>A </a:t>
            </a:r>
            <a:r>
              <a:rPr lang="en-US" sz="2200" dirty="0"/>
              <a:t>property being in violation of the building code is not considered an </a:t>
            </a:r>
            <a:r>
              <a:rPr lang="en-US" sz="2200" dirty="0" smtClean="0"/>
              <a:t>encumbrance. </a:t>
            </a:r>
            <a:r>
              <a:rPr lang="en-US" sz="2200" dirty="0"/>
              <a:t>In contrast, where a property is in violation of zoning laws, the violation is considered an encumbrance </a:t>
            </a:r>
            <a:endParaRPr lang="en-US" sz="2200" dirty="0" smtClean="0"/>
          </a:p>
          <a:p>
            <a:r>
              <a:rPr lang="en-US" sz="2200" dirty="0" smtClean="0"/>
              <a:t>A </a:t>
            </a:r>
            <a:r>
              <a:rPr lang="en-US" sz="2200" dirty="0"/>
              <a:t>seller who fails to convey marketable title under a contract that, expressly or impliedly, calls for marketable title, has breached the contract. In such a case, the buyer can refuse to pay the purchase price for that land and sue the seller for whatever other damages the buyer suffered as a result of the breach</a:t>
            </a:r>
          </a:p>
          <a:p>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5FCC00-1D99-4B4F-9DCE-A983240E7105}" type="slidenum">
              <a:rPr lang="en-US" smtClean="0">
                <a:solidFill>
                  <a:prstClr val="black">
                    <a:tint val="75000"/>
                  </a:prstClr>
                </a:solidFill>
              </a:rPr>
              <a:pPr/>
              <a:t>167</a:t>
            </a:fld>
            <a:endParaRPr lang="en-US">
              <a:solidFill>
                <a:prstClr val="black">
                  <a:tint val="75000"/>
                </a:prstClr>
              </a:solidFill>
            </a:endParaRPr>
          </a:p>
        </p:txBody>
      </p:sp>
    </p:spTree>
    <p:extLst>
      <p:ext uri="{BB962C8B-B14F-4D97-AF65-F5344CB8AC3E}">
        <p14:creationId xmlns:p14="http://schemas.microsoft.com/office/powerpoint/2010/main" val="2318227716"/>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a:t>Duty to </a:t>
            </a:r>
            <a:r>
              <a:rPr lang="en-US" u="sng" dirty="0" smtClean="0"/>
              <a:t>disclose</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5FCC00-1D99-4B4F-9DCE-A983240E7105}" type="slidenum">
              <a:rPr lang="en-US" smtClean="0">
                <a:solidFill>
                  <a:prstClr val="black">
                    <a:tint val="75000"/>
                  </a:prstClr>
                </a:solidFill>
              </a:rPr>
              <a:pPr/>
              <a:t>168</a:t>
            </a:fld>
            <a:endParaRPr lang="en-US">
              <a:solidFill>
                <a:prstClr val="black">
                  <a:tint val="75000"/>
                </a:prstClr>
              </a:solidFill>
            </a:endParaRPr>
          </a:p>
        </p:txBody>
      </p:sp>
    </p:spTree>
    <p:extLst>
      <p:ext uri="{BB962C8B-B14F-4D97-AF65-F5344CB8AC3E}">
        <p14:creationId xmlns:p14="http://schemas.microsoft.com/office/powerpoint/2010/main" val="378938427"/>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u="sng" dirty="0" smtClean="0"/>
              <a:t>Duty to disclose</a:t>
            </a:r>
          </a:p>
          <a:p>
            <a:r>
              <a:rPr lang="en-US" dirty="0" smtClean="0"/>
              <a:t>Modern </a:t>
            </a:r>
            <a:r>
              <a:rPr lang="en-US" dirty="0"/>
              <a:t>trend is to require the seller to disclose any defective condition in the house that would not be apparent to the buyer in the course of his or her cursory inspection of the house (a “latent” defect). </a:t>
            </a:r>
            <a:endParaRPr lang="en-US" dirty="0" smtClean="0"/>
          </a:p>
          <a:p>
            <a:r>
              <a:rPr lang="en-US" dirty="0" smtClean="0"/>
              <a:t>If </a:t>
            </a:r>
            <a:r>
              <a:rPr lang="en-US" dirty="0"/>
              <a:t>the seller fails to disclose a latent defect and the defect is material, such a nondisclosure will be grounds for avoidance of the contract.</a:t>
            </a: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5FCC00-1D99-4B4F-9DCE-A983240E7105}" type="slidenum">
              <a:rPr lang="en-US" smtClean="0">
                <a:solidFill>
                  <a:prstClr val="black">
                    <a:tint val="75000"/>
                  </a:prstClr>
                </a:solidFill>
              </a:rPr>
              <a:pPr/>
              <a:t>169</a:t>
            </a:fld>
            <a:endParaRPr lang="en-US">
              <a:solidFill>
                <a:prstClr val="black">
                  <a:tint val="75000"/>
                </a:prstClr>
              </a:solidFill>
            </a:endParaRPr>
          </a:p>
        </p:txBody>
      </p:sp>
    </p:spTree>
    <p:extLst>
      <p:ext uri="{BB962C8B-B14F-4D97-AF65-F5344CB8AC3E}">
        <p14:creationId xmlns:p14="http://schemas.microsoft.com/office/powerpoint/2010/main" val="2997834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Fee simple determinable	(Possibility of reverter)</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Delivery of Marketable Title</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5FCC00-1D99-4B4F-9DCE-A983240E7105}" type="slidenum">
              <a:rPr lang="en-US" smtClean="0">
                <a:solidFill>
                  <a:prstClr val="black">
                    <a:tint val="75000"/>
                  </a:prstClr>
                </a:solidFill>
              </a:rPr>
              <a:pPr/>
              <a:t>170</a:t>
            </a:fld>
            <a:endParaRPr lang="en-US">
              <a:solidFill>
                <a:prstClr val="black">
                  <a:tint val="75000"/>
                </a:prstClr>
              </a:solidFill>
            </a:endParaRPr>
          </a:p>
        </p:txBody>
      </p:sp>
    </p:spTree>
    <p:extLst>
      <p:ext uri="{BB962C8B-B14F-4D97-AF65-F5344CB8AC3E}">
        <p14:creationId xmlns:p14="http://schemas.microsoft.com/office/powerpoint/2010/main" val="1854349103"/>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seller is not required to provide marketable title until </a:t>
            </a:r>
            <a:r>
              <a:rPr lang="en-US" dirty="0" smtClean="0"/>
              <a:t>the </a:t>
            </a:r>
            <a:r>
              <a:rPr lang="en-US" dirty="0"/>
              <a:t>closing date arrives. </a:t>
            </a:r>
            <a:endParaRPr lang="en-US" dirty="0" smtClean="0"/>
          </a:p>
          <a:p>
            <a:r>
              <a:rPr lang="en-US" sz="2000" dirty="0" smtClean="0"/>
              <a:t>Note: Under </a:t>
            </a:r>
            <a:r>
              <a:rPr lang="en-US" sz="2000" dirty="0"/>
              <a:t>an installment contract, although the period between contracting and closing may be several years, the same rule regarding title still applies</a:t>
            </a:r>
            <a:r>
              <a:rPr lang="en-US" sz="2000" dirty="0" smtClean="0"/>
              <a:t>.</a:t>
            </a:r>
          </a:p>
          <a:p>
            <a:r>
              <a:rPr lang="en-US" sz="2000" dirty="0" smtClean="0"/>
              <a:t>Note: Where </a:t>
            </a:r>
            <a:r>
              <a:rPr lang="en-US" sz="2000" dirty="0"/>
              <a:t>the contract does not state that "time is of the essence," then the seller is required to provide marketable title within a reasonable time after the scheduled closing date. </a:t>
            </a: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5FCC00-1D99-4B4F-9DCE-A983240E7105}" type="slidenum">
              <a:rPr lang="en-US" smtClean="0">
                <a:solidFill>
                  <a:prstClr val="black">
                    <a:tint val="75000"/>
                  </a:prstClr>
                </a:solidFill>
              </a:rPr>
              <a:pPr/>
              <a:t>171</a:t>
            </a:fld>
            <a:endParaRPr lang="en-US">
              <a:solidFill>
                <a:prstClr val="black">
                  <a:tint val="75000"/>
                </a:prstClr>
              </a:solidFill>
            </a:endParaRPr>
          </a:p>
        </p:txBody>
      </p:sp>
    </p:spTree>
    <p:extLst>
      <p:ext uri="{BB962C8B-B14F-4D97-AF65-F5344CB8AC3E}">
        <p14:creationId xmlns:p14="http://schemas.microsoft.com/office/powerpoint/2010/main" val="4008023915"/>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Remedies for breach of contract (buyer)</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172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u="sng" dirty="0"/>
              <a:t>Remedies for breach of contract (buyer)</a:t>
            </a:r>
            <a:endParaRPr lang="en-US" dirty="0"/>
          </a:p>
          <a:p>
            <a:pPr lvl="0"/>
            <a:r>
              <a:rPr lang="en-US" dirty="0"/>
              <a:t>Neither the seller nor the buyer can place the other in </a:t>
            </a:r>
            <a:r>
              <a:rPr lang="en-US" dirty="0" smtClean="0"/>
              <a:t>default unless </a:t>
            </a:r>
            <a:r>
              <a:rPr lang="en-US" dirty="0"/>
              <a:t>one tenders his performance and demands that the other party perform.</a:t>
            </a:r>
          </a:p>
          <a:p>
            <a:pPr lvl="0"/>
            <a:r>
              <a:rPr lang="en-US" dirty="0"/>
              <a:t> If breach occurs the buyer has the remedies of</a:t>
            </a:r>
          </a:p>
          <a:p>
            <a:pPr lvl="1"/>
            <a:r>
              <a:rPr lang="en-US" u="sng" dirty="0" smtClean="0"/>
              <a:t>rescission</a:t>
            </a:r>
            <a:r>
              <a:rPr lang="en-US" dirty="0" smtClean="0"/>
              <a:t> </a:t>
            </a:r>
            <a:r>
              <a:rPr lang="en-US" dirty="0"/>
              <a:t>(buyer cannot rescind prior to law day) </a:t>
            </a:r>
          </a:p>
          <a:p>
            <a:pPr lvl="1"/>
            <a:r>
              <a:rPr lang="en-US" u="sng" dirty="0"/>
              <a:t>specific performance </a:t>
            </a:r>
            <a:r>
              <a:rPr lang="en-US" dirty="0"/>
              <a:t>(if defective title can receive abatement) </a:t>
            </a:r>
          </a:p>
          <a:p>
            <a:pPr lvl="1"/>
            <a:r>
              <a:rPr lang="en-US" u="sng" dirty="0"/>
              <a:t>and damages </a:t>
            </a:r>
            <a:r>
              <a:rPr lang="en-US" dirty="0"/>
              <a:t>(most states benefit of the </a:t>
            </a:r>
            <a:r>
              <a:rPr lang="en-US" dirty="0" smtClean="0"/>
              <a:t>bargain</a:t>
            </a:r>
            <a:r>
              <a:rPr lang="en-US" dirty="0"/>
              <a:t>)</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173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Remedies for breach of contract (seller)</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174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Remedies for breach of contract (seller)</a:t>
            </a:r>
            <a:endParaRPr lang="en-US" dirty="0"/>
          </a:p>
          <a:p>
            <a:pPr lvl="0"/>
            <a:r>
              <a:rPr lang="en-US" dirty="0"/>
              <a:t>Neither the seller nor the buyer can place the other in default unless one tenders his performance and demands that the other party perform.</a:t>
            </a:r>
          </a:p>
          <a:p>
            <a:pPr lvl="0"/>
            <a:r>
              <a:rPr lang="en-US" dirty="0"/>
              <a:t> If breach occurs the seller has the remedies of </a:t>
            </a:r>
          </a:p>
          <a:p>
            <a:pPr lvl="1"/>
            <a:r>
              <a:rPr lang="en-US" u="sng" dirty="0"/>
              <a:t>rescission</a:t>
            </a:r>
            <a:r>
              <a:rPr lang="en-US" dirty="0"/>
              <a:t>, </a:t>
            </a:r>
          </a:p>
          <a:p>
            <a:pPr lvl="1"/>
            <a:r>
              <a:rPr lang="en-US" u="sng" dirty="0"/>
              <a:t>specific performance </a:t>
            </a:r>
            <a:r>
              <a:rPr lang="en-US" dirty="0"/>
              <a:t>(even with an insubstantial defect in the seller’s title (abatement) </a:t>
            </a:r>
          </a:p>
          <a:p>
            <a:pPr lvl="1"/>
            <a:r>
              <a:rPr lang="en-US" dirty="0"/>
              <a:t>and </a:t>
            </a:r>
            <a:r>
              <a:rPr lang="en-US" u="sng" dirty="0"/>
              <a:t>damages</a:t>
            </a:r>
          </a:p>
          <a:p>
            <a:pPr lvl="1"/>
            <a:r>
              <a:rPr lang="en-US" dirty="0"/>
              <a:t> and may be entitled to keep the down payment as </a:t>
            </a:r>
            <a:r>
              <a:rPr lang="en-US" u="sng" dirty="0"/>
              <a:t>liquidated damages </a:t>
            </a:r>
            <a:r>
              <a:rPr lang="en-US" dirty="0"/>
              <a:t>if reasonable.</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175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Mortgage / Deed of Trust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176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Mortgage</a:t>
            </a:r>
            <a:endParaRPr lang="en-US" dirty="0"/>
          </a:p>
          <a:p>
            <a:pPr lvl="0"/>
            <a:r>
              <a:rPr lang="en-US" dirty="0"/>
              <a:t>A mortgage transaction consists of</a:t>
            </a:r>
          </a:p>
          <a:p>
            <a:pPr lvl="1"/>
            <a:r>
              <a:rPr lang="en-US" dirty="0"/>
              <a:t> the note, which evidences the debt, </a:t>
            </a:r>
          </a:p>
          <a:p>
            <a:pPr lvl="1"/>
            <a:r>
              <a:rPr lang="en-US" dirty="0"/>
              <a:t>and a mortgage which is an agreement that the land will be sold if the debt is not paid</a:t>
            </a:r>
            <a:r>
              <a:rPr lang="en-US" dirty="0" smtClean="0"/>
              <a:t>.</a:t>
            </a:r>
          </a:p>
          <a:p>
            <a:pPr marL="0" indent="0">
              <a:buNone/>
            </a:pPr>
            <a:r>
              <a:rPr lang="en-US" u="sng" dirty="0" smtClean="0"/>
              <a:t>Deed of Trust</a:t>
            </a:r>
            <a:endParaRPr lang="en-US" u="sng" dirty="0"/>
          </a:p>
          <a:p>
            <a:r>
              <a:rPr lang="en-US" dirty="0"/>
              <a:t>A deed of trust acts like a mortgage </a:t>
            </a:r>
          </a:p>
          <a:p>
            <a:pPr lvl="1"/>
            <a:r>
              <a:rPr lang="en-US" dirty="0"/>
              <a:t>and the title is held by a trustee until such time the loan is paid back and then title reverts back to the landowner. </a:t>
            </a:r>
            <a:endParaRPr lang="en-US" dirty="0" smtClean="0"/>
          </a:p>
          <a:p>
            <a:r>
              <a:rPr lang="en-US" dirty="0" smtClean="0"/>
              <a:t>Both can be recorded</a:t>
            </a:r>
            <a:endParaRPr lang="en-US" dirty="0"/>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177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Assumes Mortgage / Subject to Mortgage</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178</a:t>
            </a:fld>
            <a:endParaRPr lang="en-US"/>
          </a:p>
        </p:txBody>
      </p:sp>
    </p:spTree>
    <p:extLst>
      <p:ext uri="{BB962C8B-B14F-4D97-AF65-F5344CB8AC3E}">
        <p14:creationId xmlns:p14="http://schemas.microsoft.com/office/powerpoint/2010/main" val="134640455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grantee </a:t>
            </a:r>
            <a:r>
              <a:rPr lang="en-US" dirty="0" smtClean="0"/>
              <a:t>who assumes </a:t>
            </a:r>
            <a:r>
              <a:rPr lang="en-US" dirty="0"/>
              <a:t>the </a:t>
            </a:r>
            <a:r>
              <a:rPr lang="en-US" dirty="0" smtClean="0"/>
              <a:t>mortgage </a:t>
            </a:r>
          </a:p>
          <a:p>
            <a:pPr lvl="1"/>
            <a:r>
              <a:rPr lang="en-US" dirty="0" smtClean="0"/>
              <a:t>is personally liable for the debt and grantor is still  liable as a surety.</a:t>
            </a:r>
          </a:p>
          <a:p>
            <a:r>
              <a:rPr lang="en-US" dirty="0" smtClean="0"/>
              <a:t>A grantee who </a:t>
            </a:r>
            <a:r>
              <a:rPr lang="en-US" dirty="0"/>
              <a:t>takes subject to the mortgage, </a:t>
            </a:r>
            <a:endParaRPr lang="en-US" dirty="0" smtClean="0"/>
          </a:p>
          <a:p>
            <a:pPr lvl="1"/>
            <a:r>
              <a:rPr lang="en-US" dirty="0" smtClean="0"/>
              <a:t>is </a:t>
            </a:r>
            <a:r>
              <a:rPr lang="en-US" dirty="0"/>
              <a:t>not personally liable for the debt.</a:t>
            </a:r>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179</a:t>
            </a:fld>
            <a:endParaRPr lang="en-US"/>
          </a:p>
        </p:txBody>
      </p:sp>
    </p:spTree>
    <p:extLst>
      <p:ext uri="{BB962C8B-B14F-4D97-AF65-F5344CB8AC3E}">
        <p14:creationId xmlns:p14="http://schemas.microsoft.com/office/powerpoint/2010/main" val="910295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Fee simple determinable	(Possibility of reverter)</a:t>
            </a:r>
            <a:endParaRPr lang="en-US" dirty="0"/>
          </a:p>
          <a:p>
            <a:pPr lvl="0"/>
            <a:r>
              <a:rPr lang="en-US" dirty="0"/>
              <a:t>This estate ends automatically when some specified event happens </a:t>
            </a:r>
          </a:p>
          <a:p>
            <a:pPr lvl="1"/>
            <a:r>
              <a:rPr lang="en-US" dirty="0"/>
              <a:t>(So long as, until)</a:t>
            </a:r>
          </a:p>
          <a:p>
            <a:pPr lvl="1"/>
            <a:r>
              <a:rPr lang="en-US" dirty="0"/>
              <a:t> and the grantor has a future interest called possibility of reverter. </a:t>
            </a:r>
          </a:p>
          <a:p>
            <a:pPr lvl="0"/>
            <a:r>
              <a:rPr lang="en-US" dirty="0"/>
              <a:t>“To A and his heirs </a:t>
            </a:r>
            <a:r>
              <a:rPr lang="en-US" i="1" dirty="0"/>
              <a:t>so long as </a:t>
            </a:r>
            <a:r>
              <a:rPr lang="en-US" dirty="0"/>
              <a:t>used for library.” </a:t>
            </a:r>
          </a:p>
          <a:p>
            <a:pPr lvl="1"/>
            <a:r>
              <a:rPr lang="en-US" dirty="0"/>
              <a:t>If the conveyance provides that on cessation of the library use the property will go to another grantee (B) has a future interest called an </a:t>
            </a:r>
            <a:r>
              <a:rPr lang="en-US" i="1" dirty="0"/>
              <a:t>executory interest.</a:t>
            </a:r>
            <a:endParaRPr lang="en-US" dirty="0"/>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Right of Redemption</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180</a:t>
            </a:fld>
            <a:endParaRPr lang="en-US"/>
          </a:p>
        </p:txBody>
      </p:sp>
    </p:spTree>
    <p:extLst>
      <p:ext uri="{BB962C8B-B14F-4D97-AF65-F5344CB8AC3E}">
        <p14:creationId xmlns:p14="http://schemas.microsoft.com/office/powerpoint/2010/main" val="3795572481"/>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u="sng" dirty="0"/>
              <a:t>The equitable right of redemption </a:t>
            </a:r>
            <a:endParaRPr lang="en-US" u="sng" dirty="0" smtClean="0"/>
          </a:p>
          <a:p>
            <a:pPr lvl="1"/>
            <a:r>
              <a:rPr lang="en-US" dirty="0" smtClean="0"/>
              <a:t>arises </a:t>
            </a:r>
            <a:r>
              <a:rPr lang="en-US" dirty="0"/>
              <a:t>prior to </a:t>
            </a:r>
            <a:r>
              <a:rPr lang="en-US" dirty="0" smtClean="0"/>
              <a:t>foreclosure and gives </a:t>
            </a:r>
            <a:r>
              <a:rPr lang="en-US" dirty="0"/>
              <a:t>the </a:t>
            </a:r>
            <a:r>
              <a:rPr lang="en-US" dirty="0" smtClean="0"/>
              <a:t>mortgagor </a:t>
            </a:r>
            <a:r>
              <a:rPr lang="en-US" dirty="0"/>
              <a:t>the right to pay what was due or otherwise perform his obligations after default and have his title restored to </a:t>
            </a:r>
            <a:r>
              <a:rPr lang="en-US" dirty="0" smtClean="0"/>
              <a:t>him.</a:t>
            </a:r>
          </a:p>
          <a:p>
            <a:r>
              <a:rPr lang="en-US" u="sng" dirty="0" smtClean="0"/>
              <a:t>Statutory </a:t>
            </a:r>
            <a:r>
              <a:rPr lang="en-US" u="sng" dirty="0"/>
              <a:t>right of redemption</a:t>
            </a:r>
            <a:r>
              <a:rPr lang="en-US" dirty="0"/>
              <a:t>, </a:t>
            </a:r>
            <a:endParaRPr lang="en-US" dirty="0" smtClean="0"/>
          </a:p>
          <a:p>
            <a:pPr lvl="1"/>
            <a:r>
              <a:rPr lang="en-US" dirty="0"/>
              <a:t>S</a:t>
            </a:r>
            <a:r>
              <a:rPr lang="en-US" dirty="0" smtClean="0"/>
              <a:t>ets </a:t>
            </a:r>
            <a:r>
              <a:rPr lang="en-US" dirty="0"/>
              <a:t>out an additional time period after the foreclosure sale during which the prior mortgagor </a:t>
            </a:r>
            <a:r>
              <a:rPr lang="en-US" dirty="0" smtClean="0"/>
              <a:t>the </a:t>
            </a:r>
            <a:r>
              <a:rPr lang="en-US" dirty="0"/>
              <a:t>option to pay a certain sum of money and redeem the title to the property. </a:t>
            </a:r>
            <a:endParaRPr lang="en-US" dirty="0" smtClean="0"/>
          </a:p>
          <a:p>
            <a:pPr lvl="1"/>
            <a:r>
              <a:rPr lang="en-US" sz="2000" dirty="0" smtClean="0"/>
              <a:t>Note: The </a:t>
            </a:r>
            <a:r>
              <a:rPr lang="en-US" sz="2000" dirty="0"/>
              <a:t>right arises only by statute and only after there has been a foreclosure of the </a:t>
            </a:r>
            <a:r>
              <a:rPr lang="en-US" sz="2000" dirty="0" smtClean="0"/>
              <a:t>mortgage.</a:t>
            </a:r>
            <a:endParaRPr lang="en-US" sz="2000"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181</a:t>
            </a:fld>
            <a:endParaRPr lang="en-US"/>
          </a:p>
        </p:txBody>
      </p:sp>
    </p:spTree>
    <p:extLst>
      <p:ext uri="{BB962C8B-B14F-4D97-AF65-F5344CB8AC3E}">
        <p14:creationId xmlns:p14="http://schemas.microsoft.com/office/powerpoint/2010/main" val="299853469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Priorities </a:t>
            </a:r>
            <a:br>
              <a:rPr lang="en-US" u="sng" dirty="0" smtClean="0"/>
            </a:br>
            <a:r>
              <a:rPr lang="en-US" u="sng" dirty="0" smtClean="0"/>
              <a:t>PMSI Judicial lien</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182</a:t>
            </a:fld>
            <a:endParaRPr lang="en-US"/>
          </a:p>
        </p:txBody>
      </p:sp>
    </p:spTree>
    <p:extLst>
      <p:ext uri="{BB962C8B-B14F-4D97-AF65-F5344CB8AC3E}">
        <p14:creationId xmlns:p14="http://schemas.microsoft.com/office/powerpoint/2010/main" val="344553133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purchase-money mortgage executed at the same time as the purchase of the real property encumbered takes precedence over any other claim, including a previously filed judgment lien.</a:t>
            </a:r>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183</a:t>
            </a:fld>
            <a:endParaRPr lang="en-US"/>
          </a:p>
        </p:txBody>
      </p:sp>
    </p:spTree>
    <p:extLst>
      <p:ext uri="{BB962C8B-B14F-4D97-AF65-F5344CB8AC3E}">
        <p14:creationId xmlns:p14="http://schemas.microsoft.com/office/powerpoint/2010/main" val="3677697283"/>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dirty="0"/>
              <a:t>The Closing and Real Property Deeds</a:t>
            </a:r>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184</a:t>
            </a:fld>
            <a:endParaRPr lang="en-US"/>
          </a:p>
        </p:txBody>
      </p:sp>
    </p:spTree>
    <p:extLst>
      <p:ext uri="{BB962C8B-B14F-4D97-AF65-F5344CB8AC3E}">
        <p14:creationId xmlns:p14="http://schemas.microsoft.com/office/powerpoint/2010/main" val="1982442971"/>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Requirements for Conveyance of land</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5FCC00-1D99-4B4F-9DCE-A983240E7105}" type="slidenum">
              <a:rPr lang="en-US" smtClean="0">
                <a:solidFill>
                  <a:prstClr val="black">
                    <a:tint val="75000"/>
                  </a:prstClr>
                </a:solidFill>
              </a:rPr>
              <a:pPr/>
              <a:t>185</a:t>
            </a:fld>
            <a:endParaRPr lang="en-US">
              <a:solidFill>
                <a:prstClr val="black">
                  <a:tint val="75000"/>
                </a:prstClr>
              </a:solidFill>
            </a:endParaRPr>
          </a:p>
        </p:txBody>
      </p:sp>
    </p:spTree>
    <p:extLst>
      <p:ext uri="{BB962C8B-B14F-4D97-AF65-F5344CB8AC3E}">
        <p14:creationId xmlns:p14="http://schemas.microsoft.com/office/powerpoint/2010/main" val="55305261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Execution and Delivery of the deed.</a:t>
            </a:r>
          </a:p>
          <a:p>
            <a:r>
              <a:rPr lang="en-US" sz="2000" dirty="0" smtClean="0"/>
              <a:t>The </a:t>
            </a:r>
            <a:r>
              <a:rPr lang="en-US" sz="2000" dirty="0"/>
              <a:t>only requirements that must be met for a conveyance of land to be valid (and thereby transfer legal title in that land from one party to another) are execution and delivery of the deed. </a:t>
            </a:r>
            <a:endParaRPr lang="en-US" sz="2000" dirty="0" smtClean="0"/>
          </a:p>
          <a:p>
            <a:r>
              <a:rPr lang="en-US" sz="2000" dirty="0" smtClean="0"/>
              <a:t>The </a:t>
            </a:r>
            <a:r>
              <a:rPr lang="en-US" sz="2000" dirty="0"/>
              <a:t>execution requirement is satisfied as long as the deed is signed by the party to be charged (the seller). </a:t>
            </a:r>
            <a:endParaRPr lang="en-US" sz="2000" dirty="0" smtClean="0"/>
          </a:p>
          <a:p>
            <a:r>
              <a:rPr lang="en-US" sz="2000" dirty="0" smtClean="0"/>
              <a:t>Delivery </a:t>
            </a:r>
            <a:r>
              <a:rPr lang="en-US" sz="2000" dirty="0"/>
              <a:t>of a deed is established by a proven intent to pass title, even if the title document was never physically given to the transferee.</a:t>
            </a: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5FCC00-1D99-4B4F-9DCE-A983240E7105}" type="slidenum">
              <a:rPr lang="en-US" smtClean="0">
                <a:solidFill>
                  <a:prstClr val="black">
                    <a:tint val="75000"/>
                  </a:prstClr>
                </a:solidFill>
              </a:rPr>
              <a:pPr/>
              <a:t>186</a:t>
            </a:fld>
            <a:endParaRPr lang="en-US">
              <a:solidFill>
                <a:prstClr val="black">
                  <a:tint val="75000"/>
                </a:prstClr>
              </a:solidFill>
            </a:endParaRPr>
          </a:p>
        </p:txBody>
      </p:sp>
    </p:spTree>
    <p:extLst>
      <p:ext uri="{BB962C8B-B14F-4D97-AF65-F5344CB8AC3E}">
        <p14:creationId xmlns:p14="http://schemas.microsoft.com/office/powerpoint/2010/main" val="774335204"/>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The Deed</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187</a:t>
            </a:fld>
            <a:endParaRPr lang="en-US"/>
          </a:p>
        </p:txBody>
      </p:sp>
    </p:spTree>
    <p:extLst>
      <p:ext uri="{BB962C8B-B14F-4D97-AF65-F5344CB8AC3E}">
        <p14:creationId xmlns:p14="http://schemas.microsoft.com/office/powerpoint/2010/main" val="1071893162"/>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transfer of real property, whether it is in the form of a gift or a sale, must be accomplished by the transfer of </a:t>
            </a:r>
            <a:r>
              <a:rPr lang="en-US" dirty="0" smtClean="0"/>
              <a:t>a deed</a:t>
            </a:r>
          </a:p>
          <a:p>
            <a:r>
              <a:rPr lang="en-US" u="sng" dirty="0" smtClean="0"/>
              <a:t>A </a:t>
            </a:r>
            <a:r>
              <a:rPr lang="en-US" u="sng" dirty="0"/>
              <a:t>deed must unambiguously identify the land and the parties to transfer </a:t>
            </a:r>
            <a:r>
              <a:rPr lang="en-US" u="sng" dirty="0" smtClean="0"/>
              <a:t>title</a:t>
            </a:r>
            <a:r>
              <a:rPr lang="en-US" dirty="0" smtClean="0"/>
              <a:t>.</a:t>
            </a:r>
          </a:p>
          <a:p>
            <a:r>
              <a:rPr lang="en-US" sz="2000" dirty="0"/>
              <a:t>In a buy-sell real estate transaction, the transfer of the deed from the buyer to seller is known as the “closing.” </a:t>
            </a:r>
          </a:p>
          <a:p>
            <a:r>
              <a:rPr lang="en-US" sz="2000" dirty="0"/>
              <a:t>Although the buyer already owned equitable title to the property, formal legal title to the property is conveyed to the buyer through the delivery of the deed at the </a:t>
            </a:r>
            <a:r>
              <a:rPr lang="en-US" sz="2000" dirty="0" smtClean="0"/>
              <a:t>closing</a:t>
            </a:r>
            <a:endParaRPr lang="en-US" sz="2000"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188</a:t>
            </a:fld>
            <a:endParaRPr lang="en-US"/>
          </a:p>
        </p:txBody>
      </p:sp>
    </p:spTree>
    <p:extLst>
      <p:ext uri="{BB962C8B-B14F-4D97-AF65-F5344CB8AC3E}">
        <p14:creationId xmlns:p14="http://schemas.microsoft.com/office/powerpoint/2010/main" val="822654773"/>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a:t>Delivery of the </a:t>
            </a:r>
            <a:r>
              <a:rPr lang="en-US" u="sng" dirty="0" smtClean="0"/>
              <a:t>Deed</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189</a:t>
            </a:fld>
            <a:endParaRPr lang="en-US"/>
          </a:p>
        </p:txBody>
      </p:sp>
    </p:spTree>
    <p:extLst>
      <p:ext uri="{BB962C8B-B14F-4D97-AF65-F5344CB8AC3E}">
        <p14:creationId xmlns:p14="http://schemas.microsoft.com/office/powerpoint/2010/main" val="516959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Fee simple subject to condition subsequent	(Right of reentry)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u="sng" dirty="0"/>
              <a:t>Delivery of the </a:t>
            </a:r>
            <a:r>
              <a:rPr lang="en-US" u="sng" dirty="0" smtClean="0"/>
              <a:t>Deed</a:t>
            </a:r>
            <a:endParaRPr lang="en-US" u="sng" dirty="0"/>
          </a:p>
          <a:p>
            <a:r>
              <a:rPr lang="en-US" dirty="0"/>
              <a:t>A deed is not effective in transferring land from the buyer to the seller until it has been delivered from the grantor to the </a:t>
            </a:r>
            <a:r>
              <a:rPr lang="en-US" dirty="0" smtClean="0"/>
              <a:t>grantee with </a:t>
            </a:r>
            <a:r>
              <a:rPr lang="en-US" dirty="0"/>
              <a:t>the specific intent to give title over to the </a:t>
            </a:r>
            <a:r>
              <a:rPr lang="en-US" dirty="0" smtClean="0"/>
              <a:t>grantee.</a:t>
            </a:r>
          </a:p>
          <a:p>
            <a:r>
              <a:rPr lang="en-US" dirty="0" smtClean="0"/>
              <a:t>Delivery </a:t>
            </a:r>
            <a:r>
              <a:rPr lang="en-US" dirty="0"/>
              <a:t>must be made while both parties are </a:t>
            </a:r>
            <a:r>
              <a:rPr lang="en-US" dirty="0" smtClean="0"/>
              <a:t>alive.</a:t>
            </a:r>
          </a:p>
          <a:p>
            <a:pPr lvl="1"/>
            <a:r>
              <a:rPr lang="en-US" dirty="0" smtClean="0"/>
              <a:t>However</a:t>
            </a:r>
            <a:r>
              <a:rPr lang="en-US" dirty="0"/>
              <a:t>, </a:t>
            </a:r>
            <a:r>
              <a:rPr lang="en-US" dirty="0" smtClean="0"/>
              <a:t>if </a:t>
            </a:r>
            <a:r>
              <a:rPr lang="en-US" dirty="0"/>
              <a:t>the messenger is an agent of the grantee, then delivery is effective as soon as the deed is given to the grantee’s </a:t>
            </a:r>
            <a:r>
              <a:rPr lang="en-US" dirty="0" smtClean="0"/>
              <a:t>agent.</a:t>
            </a:r>
          </a:p>
          <a:p>
            <a:r>
              <a:rPr lang="en-US" u="sng" dirty="0"/>
              <a:t>Delivery is presumed if the deed is </a:t>
            </a:r>
            <a:r>
              <a:rPr lang="en-US" u="sng" dirty="0" smtClean="0"/>
              <a:t>recorded</a:t>
            </a:r>
            <a:endParaRPr lang="en-US" u="sng" dirty="0"/>
          </a:p>
          <a:p>
            <a:endParaRPr lang="en-US"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190</a:t>
            </a:fld>
            <a:endParaRPr lang="en-US"/>
          </a:p>
        </p:txBody>
      </p:sp>
    </p:spTree>
    <p:extLst>
      <p:ext uri="{BB962C8B-B14F-4D97-AF65-F5344CB8AC3E}">
        <p14:creationId xmlns:p14="http://schemas.microsoft.com/office/powerpoint/2010/main" val="283646773"/>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a:t>Merger </a:t>
            </a:r>
            <a:r>
              <a:rPr lang="en-US" u="sng" dirty="0" smtClean="0"/>
              <a:t>Rule</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191</a:t>
            </a:fld>
            <a:endParaRPr lang="en-US"/>
          </a:p>
        </p:txBody>
      </p:sp>
    </p:spTree>
    <p:extLst>
      <p:ext uri="{BB962C8B-B14F-4D97-AF65-F5344CB8AC3E}">
        <p14:creationId xmlns:p14="http://schemas.microsoft.com/office/powerpoint/2010/main" val="3638066622"/>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buNone/>
            </a:pPr>
            <a:r>
              <a:rPr lang="en-US" u="sng" dirty="0" smtClean="0"/>
              <a:t>Merger Rule</a:t>
            </a:r>
            <a:endParaRPr lang="en-US" u="sng" dirty="0"/>
          </a:p>
          <a:p>
            <a:r>
              <a:rPr lang="en-US" dirty="0" smtClean="0"/>
              <a:t>The contractual </a:t>
            </a:r>
            <a:r>
              <a:rPr lang="en-US" dirty="0"/>
              <a:t>requirement to convey marketable title ends with the delivery of the deed. </a:t>
            </a:r>
            <a:endParaRPr lang="en-US" dirty="0" smtClean="0"/>
          </a:p>
          <a:p>
            <a:r>
              <a:rPr lang="en-US" dirty="0" smtClean="0"/>
              <a:t>When </a:t>
            </a:r>
            <a:r>
              <a:rPr lang="en-US" dirty="0"/>
              <a:t>the deed is delivered, if it does not deliver “marketable” title, then the buyer has the option of refusing the deed and insisting that the seller convey title that is marketable or face a suit for breach of contract. </a:t>
            </a:r>
            <a:endParaRPr lang="en-US" dirty="0" smtClean="0"/>
          </a:p>
          <a:p>
            <a:r>
              <a:rPr lang="en-US" dirty="0" smtClean="0"/>
              <a:t>However</a:t>
            </a:r>
            <a:r>
              <a:rPr lang="en-US" dirty="0"/>
              <a:t>, once the buyer does accept the deed, all contractual obligations to deliver marketable title cease to be effective. This is based on the very logical idea that a buyer should not be able to “have his cake and eat it too” by accepting the seller’s title and later turning around and saying that the title that was delivered was no good. </a:t>
            </a:r>
            <a:endParaRPr lang="en-US" dirty="0" smtClean="0"/>
          </a:p>
          <a:p>
            <a:r>
              <a:rPr lang="en-US" dirty="0" smtClean="0"/>
              <a:t>This </a:t>
            </a:r>
            <a:r>
              <a:rPr lang="en-US" dirty="0"/>
              <a:t>rule is known as the </a:t>
            </a:r>
            <a:r>
              <a:rPr lang="en-US" u="sng" dirty="0"/>
              <a:t>“merger” rule </a:t>
            </a:r>
            <a:r>
              <a:rPr lang="en-US" dirty="0"/>
              <a:t>because any promises that come with the contract of sale “merge” with the deed and are no longer effective once the deed is delivered</a:t>
            </a:r>
          </a:p>
          <a:p>
            <a:endParaRPr lang="en-US"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192</a:t>
            </a:fld>
            <a:endParaRPr lang="en-US"/>
          </a:p>
        </p:txBody>
      </p:sp>
    </p:spTree>
    <p:extLst>
      <p:ext uri="{BB962C8B-B14F-4D97-AF65-F5344CB8AC3E}">
        <p14:creationId xmlns:p14="http://schemas.microsoft.com/office/powerpoint/2010/main" val="2759840966"/>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a:t>The Quitclaim Deed</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193</a:t>
            </a:fld>
            <a:endParaRPr lang="en-US"/>
          </a:p>
        </p:txBody>
      </p:sp>
    </p:spTree>
    <p:extLst>
      <p:ext uri="{BB962C8B-B14F-4D97-AF65-F5344CB8AC3E}">
        <p14:creationId xmlns:p14="http://schemas.microsoft.com/office/powerpoint/2010/main" val="319189001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u="sng" dirty="0"/>
              <a:t>The Quitclaim Deed</a:t>
            </a:r>
            <a:r>
              <a:rPr lang="en-US" dirty="0"/>
              <a:t>: </a:t>
            </a:r>
            <a:endParaRPr lang="en-US" dirty="0" smtClean="0"/>
          </a:p>
          <a:p>
            <a:r>
              <a:rPr lang="en-US" dirty="0" smtClean="0"/>
              <a:t>The </a:t>
            </a:r>
            <a:r>
              <a:rPr lang="en-US" dirty="0"/>
              <a:t>“quitclaim deed” </a:t>
            </a:r>
            <a:r>
              <a:rPr lang="en-US" dirty="0" smtClean="0"/>
              <a:t>conveys </a:t>
            </a:r>
            <a:r>
              <a:rPr lang="en-US" dirty="0"/>
              <a:t>no warranty whatsoever that the seller’s title is good title or that there are no encumbrances on the property. </a:t>
            </a:r>
            <a:endParaRPr lang="en-US" dirty="0" smtClean="0"/>
          </a:p>
          <a:p>
            <a:r>
              <a:rPr lang="en-US" sz="2000" dirty="0" smtClean="0"/>
              <a:t>By </a:t>
            </a:r>
            <a:r>
              <a:rPr lang="en-US" sz="2000" dirty="0"/>
              <a:t>giving a quitclaim deed, the transferor is, in essence, saying “here is whatever interest I have in the property.” If it turns out that the seller had no interest in the property, then the buyer obviously ends up with nothing, and the seller has no liability to the buyer for anything</a:t>
            </a:r>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194</a:t>
            </a:fld>
            <a:endParaRPr lang="en-US"/>
          </a:p>
        </p:txBody>
      </p:sp>
    </p:spTree>
    <p:extLst>
      <p:ext uri="{BB962C8B-B14F-4D97-AF65-F5344CB8AC3E}">
        <p14:creationId xmlns:p14="http://schemas.microsoft.com/office/powerpoint/2010/main" val="1183252490"/>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General warranty deed</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195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u="sng" dirty="0"/>
              <a:t>General warranty deed</a:t>
            </a:r>
            <a:endParaRPr lang="en-US" dirty="0"/>
          </a:p>
          <a:p>
            <a:pPr lvl="0"/>
            <a:r>
              <a:rPr lang="en-US" dirty="0"/>
              <a:t>This usually contains all six of the covenants which </a:t>
            </a:r>
            <a:r>
              <a:rPr lang="en-US" dirty="0" smtClean="0"/>
              <a:t>include (SCEEWA)</a:t>
            </a:r>
            <a:endParaRPr lang="en-US" dirty="0"/>
          </a:p>
          <a:p>
            <a:pPr lvl="1"/>
            <a:r>
              <a:rPr lang="en-US" dirty="0" smtClean="0"/>
              <a:t>covenant </a:t>
            </a:r>
            <a:r>
              <a:rPr lang="en-US" dirty="0"/>
              <a:t>of seisin, </a:t>
            </a:r>
          </a:p>
          <a:p>
            <a:pPr lvl="1"/>
            <a:r>
              <a:rPr lang="en-US" dirty="0"/>
              <a:t>covenant of right to convey, </a:t>
            </a:r>
          </a:p>
          <a:p>
            <a:pPr lvl="1"/>
            <a:r>
              <a:rPr lang="en-US" dirty="0"/>
              <a:t>covenant against encumbrances, </a:t>
            </a:r>
          </a:p>
          <a:p>
            <a:pPr lvl="1"/>
            <a:r>
              <a:rPr lang="en-US" dirty="0"/>
              <a:t>covenant of quiet enjoyment,</a:t>
            </a:r>
          </a:p>
          <a:p>
            <a:pPr lvl="1"/>
            <a:r>
              <a:rPr lang="en-US" dirty="0"/>
              <a:t> covenant of warranty </a:t>
            </a:r>
            <a:r>
              <a:rPr lang="en-US" dirty="0" smtClean="0"/>
              <a:t>and </a:t>
            </a:r>
          </a:p>
          <a:p>
            <a:pPr lvl="1"/>
            <a:r>
              <a:rPr lang="en-US" dirty="0" smtClean="0"/>
              <a:t>covenant </a:t>
            </a:r>
            <a:r>
              <a:rPr lang="en-US" dirty="0"/>
              <a:t>of further </a:t>
            </a:r>
            <a:r>
              <a:rPr lang="en-US" dirty="0" smtClean="0"/>
              <a:t>assurances</a:t>
            </a:r>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196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Explanations of the covenants</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197</a:t>
            </a:fld>
            <a:endParaRPr lang="en-US"/>
          </a:p>
        </p:txBody>
      </p:sp>
    </p:spTree>
    <p:extLst>
      <p:ext uri="{BB962C8B-B14F-4D97-AF65-F5344CB8AC3E}">
        <p14:creationId xmlns:p14="http://schemas.microsoft.com/office/powerpoint/2010/main" val="229530189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u="sng" dirty="0" smtClean="0"/>
              <a:t>Seisin</a:t>
            </a:r>
            <a:r>
              <a:rPr lang="en-US" dirty="0" smtClean="0"/>
              <a:t>:</a:t>
            </a:r>
          </a:p>
          <a:p>
            <a:pPr lvl="1"/>
            <a:r>
              <a:rPr lang="en-US" dirty="0" smtClean="0"/>
              <a:t>The </a:t>
            </a:r>
            <a:r>
              <a:rPr lang="en-US" dirty="0"/>
              <a:t>grantor </a:t>
            </a:r>
            <a:r>
              <a:rPr lang="en-US" dirty="0" smtClean="0"/>
              <a:t>owns </a:t>
            </a:r>
            <a:r>
              <a:rPr lang="en-US" dirty="0"/>
              <a:t>the land that is being conveyed to the grantee. </a:t>
            </a:r>
          </a:p>
          <a:p>
            <a:r>
              <a:rPr lang="en-US" u="sng" dirty="0" smtClean="0"/>
              <a:t>Right </a:t>
            </a:r>
            <a:r>
              <a:rPr lang="en-US" u="sng" dirty="0"/>
              <a:t>to Convey: </a:t>
            </a:r>
            <a:endParaRPr lang="en-US" u="sng" dirty="0" smtClean="0"/>
          </a:p>
          <a:p>
            <a:pPr lvl="1"/>
            <a:r>
              <a:rPr lang="en-US" dirty="0" smtClean="0"/>
              <a:t>The </a:t>
            </a:r>
            <a:r>
              <a:rPr lang="en-US" dirty="0"/>
              <a:t>grantor </a:t>
            </a:r>
            <a:r>
              <a:rPr lang="en-US" dirty="0" smtClean="0"/>
              <a:t>has </a:t>
            </a:r>
            <a:r>
              <a:rPr lang="en-US" dirty="0"/>
              <a:t>the power and authority to sell or give over the property to the grantee</a:t>
            </a:r>
            <a:r>
              <a:rPr lang="en-US" dirty="0" smtClean="0"/>
              <a:t>.</a:t>
            </a:r>
            <a:endParaRPr lang="en-US" dirty="0"/>
          </a:p>
          <a:p>
            <a:r>
              <a:rPr lang="en-US" u="sng" dirty="0" smtClean="0"/>
              <a:t>Lack </a:t>
            </a:r>
            <a:r>
              <a:rPr lang="en-US" u="sng" dirty="0"/>
              <a:t>of Encumbrances: </a:t>
            </a:r>
            <a:endParaRPr lang="en-US" u="sng" dirty="0" smtClean="0"/>
          </a:p>
          <a:p>
            <a:pPr lvl="1"/>
            <a:r>
              <a:rPr lang="en-US" dirty="0" smtClean="0"/>
              <a:t>There </a:t>
            </a:r>
            <a:r>
              <a:rPr lang="en-US" dirty="0"/>
              <a:t>are no easements, mortgages, liens, or any other encumbrances on the property. </a:t>
            </a:r>
          </a:p>
          <a:p>
            <a:r>
              <a:rPr lang="en-US" u="sng" dirty="0" smtClean="0"/>
              <a:t>Quiet </a:t>
            </a:r>
            <a:r>
              <a:rPr lang="en-US" u="sng" dirty="0"/>
              <a:t>Enjoyment/ Covenant of Warranty: </a:t>
            </a:r>
            <a:endParaRPr lang="en-US" u="sng" dirty="0" smtClean="0"/>
          </a:p>
          <a:p>
            <a:pPr lvl="1"/>
            <a:r>
              <a:rPr lang="en-US" dirty="0" smtClean="0"/>
              <a:t>The </a:t>
            </a:r>
            <a:r>
              <a:rPr lang="en-US" dirty="0"/>
              <a:t>grantor </a:t>
            </a:r>
            <a:r>
              <a:rPr lang="en-US" dirty="0" smtClean="0"/>
              <a:t>will </a:t>
            </a:r>
            <a:r>
              <a:rPr lang="en-US" dirty="0"/>
              <a:t>defend against a third party’s </a:t>
            </a:r>
            <a:r>
              <a:rPr lang="en-US" dirty="0" smtClean="0"/>
              <a:t>lawful claims </a:t>
            </a:r>
            <a:r>
              <a:rPr lang="en-US" dirty="0"/>
              <a:t>of superior title. </a:t>
            </a:r>
            <a:r>
              <a:rPr lang="en-US" dirty="0" smtClean="0"/>
              <a:t>Grantor doesn’t have to actually “defend” as in participate in litigation, however if the grantee loses than the Grantor will have to compensate </a:t>
            </a:r>
            <a:r>
              <a:rPr lang="en-US" dirty="0"/>
              <a:t>the </a:t>
            </a:r>
            <a:r>
              <a:rPr lang="en-US" dirty="0" smtClean="0"/>
              <a:t>grantee for damages and legal fees. </a:t>
            </a:r>
            <a:endParaRPr lang="en-US" dirty="0"/>
          </a:p>
          <a:p>
            <a:r>
              <a:rPr lang="en-US" u="sng" dirty="0" smtClean="0"/>
              <a:t>Further </a:t>
            </a:r>
            <a:r>
              <a:rPr lang="en-US" u="sng" dirty="0"/>
              <a:t>Assurances: </a:t>
            </a:r>
            <a:endParaRPr lang="en-US" u="sng" dirty="0" smtClean="0"/>
          </a:p>
          <a:p>
            <a:pPr lvl="1"/>
            <a:r>
              <a:rPr lang="en-US" dirty="0" smtClean="0"/>
              <a:t>The </a:t>
            </a:r>
            <a:r>
              <a:rPr lang="en-US" dirty="0"/>
              <a:t>grantor promises to do whatever is necessary to perfect the conveyed title if it turns out that the grantor’s title was imperfect. </a:t>
            </a:r>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198</a:t>
            </a:fld>
            <a:endParaRPr lang="en-US"/>
          </a:p>
        </p:txBody>
      </p:sp>
    </p:spTree>
    <p:extLst>
      <p:ext uri="{BB962C8B-B14F-4D97-AF65-F5344CB8AC3E}">
        <p14:creationId xmlns:p14="http://schemas.microsoft.com/office/powerpoint/2010/main" val="2976802663"/>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Breach of covenants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199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Adverse possession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u="sng" dirty="0"/>
              <a:t>Fee simple subject to condition subsequent	(Right of reentry)</a:t>
            </a:r>
            <a:endParaRPr lang="en-US" dirty="0"/>
          </a:p>
          <a:p>
            <a:pPr lvl="0"/>
            <a:r>
              <a:rPr lang="en-US" dirty="0"/>
              <a:t>A fee simple that is cut short at the grantor’s election </a:t>
            </a:r>
          </a:p>
          <a:p>
            <a:pPr lvl="1"/>
            <a:r>
              <a:rPr lang="en-US" dirty="0"/>
              <a:t>after a specified condition (but if, upon condition, provided, however) has occurred. </a:t>
            </a:r>
          </a:p>
          <a:p>
            <a:pPr lvl="0"/>
            <a:r>
              <a:rPr lang="en-US" dirty="0"/>
              <a:t>The grantor has a future interest in the right of reentry. </a:t>
            </a:r>
          </a:p>
          <a:p>
            <a:pPr lvl="0"/>
            <a:r>
              <a:rPr lang="en-US" dirty="0"/>
              <a:t>If ambiguous language exists courts favor this estate </a:t>
            </a:r>
          </a:p>
          <a:p>
            <a:pPr lvl="1"/>
            <a:r>
              <a:rPr lang="en-US" dirty="0"/>
              <a:t>over Fee Simple Determinable because the forfeiture is optional, not automatic.</a:t>
            </a:r>
          </a:p>
          <a:p>
            <a:pPr lvl="0"/>
            <a:r>
              <a:rPr lang="en-US" dirty="0"/>
              <a:t>“To A and his heirs, but if the land is not used for a library, O has a right to reenter.” T</a:t>
            </a:r>
          </a:p>
          <a:p>
            <a:pPr lvl="1"/>
            <a:r>
              <a:rPr lang="en-US" dirty="0"/>
              <a:t>he grantor has a right of entry, which he may elect to exercise or not.</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Breach of covenants</a:t>
            </a:r>
            <a:endParaRPr lang="en-US" dirty="0"/>
          </a:p>
          <a:p>
            <a:r>
              <a:rPr lang="en-US" dirty="0" smtClean="0"/>
              <a:t>If </a:t>
            </a:r>
            <a:r>
              <a:rPr lang="en-US" dirty="0"/>
              <a:t>the seller violates any of the warranties that are conveyed with a deed, the buyer generally has a choice. </a:t>
            </a:r>
            <a:endParaRPr lang="en-US" dirty="0" smtClean="0"/>
          </a:p>
          <a:p>
            <a:pPr lvl="1"/>
            <a:r>
              <a:rPr lang="en-US" dirty="0" smtClean="0"/>
              <a:t>He </a:t>
            </a:r>
            <a:r>
              <a:rPr lang="en-US" dirty="0"/>
              <a:t>or she can rescind the contract and get the purchase price back, or, </a:t>
            </a:r>
            <a:endParaRPr lang="en-US" dirty="0" smtClean="0"/>
          </a:p>
          <a:p>
            <a:pPr lvl="1"/>
            <a:r>
              <a:rPr lang="en-US" dirty="0" smtClean="0"/>
              <a:t>the </a:t>
            </a:r>
            <a:r>
              <a:rPr lang="en-US" dirty="0"/>
              <a:t>buyer can keep the property and sue the seller for damages caused by the breach of the covenant. </a:t>
            </a:r>
            <a:endParaRPr lang="en-US" dirty="0" smtClean="0"/>
          </a:p>
          <a:p>
            <a:r>
              <a:rPr lang="en-US" dirty="0" smtClean="0"/>
              <a:t>Covenant </a:t>
            </a:r>
            <a:r>
              <a:rPr lang="en-US" dirty="0"/>
              <a:t>of seisin and against encumbrances are breached even if the grantee knew of the defect. </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200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Estoppel by Deed</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201</a:t>
            </a:fld>
            <a:endParaRPr lang="en-US"/>
          </a:p>
        </p:txBody>
      </p:sp>
    </p:spTree>
    <p:extLst>
      <p:ext uri="{BB962C8B-B14F-4D97-AF65-F5344CB8AC3E}">
        <p14:creationId xmlns:p14="http://schemas.microsoft.com/office/powerpoint/2010/main" val="3471551438"/>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doctrine of estoppel by deed </a:t>
            </a:r>
            <a:r>
              <a:rPr lang="en-US" dirty="0" smtClean="0"/>
              <a:t>(after-acquired </a:t>
            </a:r>
            <a:r>
              <a:rPr lang="en-US" dirty="0"/>
              <a:t>title) </a:t>
            </a:r>
            <a:endParaRPr lang="en-US" dirty="0" smtClean="0"/>
          </a:p>
          <a:p>
            <a:r>
              <a:rPr lang="en-US" dirty="0"/>
              <a:t>P</a:t>
            </a:r>
            <a:r>
              <a:rPr lang="en-US" dirty="0" smtClean="0"/>
              <a:t>rovides </a:t>
            </a:r>
            <a:r>
              <a:rPr lang="en-US" dirty="0"/>
              <a:t>that even if the grantor has no title to the land at the time the deed is delivered, </a:t>
            </a:r>
            <a:endParaRPr lang="en-US" dirty="0" smtClean="0"/>
          </a:p>
          <a:p>
            <a:pPr lvl="1"/>
            <a:r>
              <a:rPr lang="en-US" dirty="0" smtClean="0"/>
              <a:t>title </a:t>
            </a:r>
            <a:r>
              <a:rPr lang="en-US" dirty="0"/>
              <a:t>automatically passes to the grantee when title is so acquired, </a:t>
            </a:r>
            <a:endParaRPr lang="en-US" dirty="0" smtClean="0"/>
          </a:p>
          <a:p>
            <a:pPr lvl="1"/>
            <a:r>
              <a:rPr lang="en-US" dirty="0" smtClean="0"/>
              <a:t>provided </a:t>
            </a:r>
            <a:r>
              <a:rPr lang="en-US" dirty="0"/>
              <a:t>that the grantor asserts the quality of title conveyed in the </a:t>
            </a:r>
            <a:r>
              <a:rPr lang="en-US" dirty="0" smtClean="0"/>
              <a:t>deed (warranty)</a:t>
            </a:r>
          </a:p>
          <a:p>
            <a:r>
              <a:rPr lang="en-US" sz="2000" dirty="0" smtClean="0"/>
              <a:t>Note: If</a:t>
            </a:r>
            <a:r>
              <a:rPr lang="en-US" sz="2000" dirty="0"/>
              <a:t>, however, the party subsequently makes a conveyance to a BFP (after acquiring the good title), the BFP will prevail over any conveyances that were made before good title was obtained.</a:t>
            </a:r>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202</a:t>
            </a:fld>
            <a:endParaRPr lang="en-US"/>
          </a:p>
        </p:txBody>
      </p:sp>
    </p:spTree>
    <p:extLst>
      <p:ext uri="{BB962C8B-B14F-4D97-AF65-F5344CB8AC3E}">
        <p14:creationId xmlns:p14="http://schemas.microsoft.com/office/powerpoint/2010/main" val="554434707"/>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smtClean="0"/>
              <a:t>Recording</a:t>
            </a:r>
            <a:endParaRPr lang="en-US" sz="7200"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203</a:t>
            </a:fld>
            <a:endParaRPr lang="en-US"/>
          </a:p>
        </p:txBody>
      </p:sp>
    </p:spTree>
    <p:extLst>
      <p:ext uri="{BB962C8B-B14F-4D97-AF65-F5344CB8AC3E}">
        <p14:creationId xmlns:p14="http://schemas.microsoft.com/office/powerpoint/2010/main" val="1726438041"/>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Effect of recordation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204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u="sng" dirty="0"/>
              <a:t>Effect of recordation</a:t>
            </a:r>
            <a:endParaRPr lang="en-US" dirty="0"/>
          </a:p>
          <a:p>
            <a:pPr lvl="0"/>
            <a:r>
              <a:rPr lang="en-US" dirty="0"/>
              <a:t>Recordation protects a grantee by giving notice to all the world </a:t>
            </a:r>
            <a:r>
              <a:rPr lang="en-US" dirty="0" smtClean="0"/>
              <a:t>of </a:t>
            </a:r>
            <a:r>
              <a:rPr lang="en-US" dirty="0"/>
              <a:t>the contents of the recorded instrument.</a:t>
            </a:r>
          </a:p>
          <a:p>
            <a:pPr lvl="0"/>
            <a:r>
              <a:rPr lang="en-US" dirty="0"/>
              <a:t> It raises a rebuttable presumption of delivery, but it will not validate an invalid deed. </a:t>
            </a:r>
          </a:p>
          <a:p>
            <a:pPr lvl="0"/>
            <a:r>
              <a:rPr lang="en-US" dirty="0"/>
              <a:t>Recordation also does not protect a grantee against interests </a:t>
            </a:r>
            <a:r>
              <a:rPr lang="en-US" dirty="0" smtClean="0"/>
              <a:t>arising </a:t>
            </a:r>
            <a:r>
              <a:rPr lang="en-US" dirty="0"/>
              <a:t>by operation of law like an implied easement.</a:t>
            </a:r>
          </a:p>
          <a:p>
            <a:pPr lvl="0"/>
            <a:r>
              <a:rPr lang="en-US" dirty="0"/>
              <a:t> If a person does not record, the common law rule of prior in time, prior in effect is applicable.</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205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Who is protected by recording acts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206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1" u="sng" dirty="0"/>
              <a:t>Who is protected by recording acts</a:t>
            </a:r>
            <a:endParaRPr lang="en-US" dirty="0"/>
          </a:p>
          <a:p>
            <a:pPr lvl="0"/>
            <a:r>
              <a:rPr lang="en-US" dirty="0"/>
              <a:t>All purchasers who are without notice and given valuable consideration (BFP’s) </a:t>
            </a:r>
            <a:r>
              <a:rPr lang="en-US" dirty="0" smtClean="0"/>
              <a:t>are </a:t>
            </a:r>
            <a:r>
              <a:rPr lang="en-US" dirty="0"/>
              <a:t>within the protection of the recording system </a:t>
            </a:r>
          </a:p>
          <a:p>
            <a:pPr lvl="1"/>
            <a:r>
              <a:rPr lang="en-US" dirty="0"/>
              <a:t>except for race statutes where notice is irrelevant. </a:t>
            </a:r>
          </a:p>
          <a:p>
            <a:pPr lvl="0"/>
            <a:r>
              <a:rPr lang="en-US" dirty="0"/>
              <a:t>The shelter rule protects a person who takes from a protected BFP </a:t>
            </a:r>
          </a:p>
          <a:p>
            <a:pPr lvl="1"/>
            <a:r>
              <a:rPr lang="en-US" dirty="0"/>
              <a:t>by standing in her shoes even though the person </a:t>
            </a:r>
            <a:r>
              <a:rPr lang="en-US" dirty="0" smtClean="0"/>
              <a:t>has </a:t>
            </a:r>
            <a:r>
              <a:rPr lang="en-US" dirty="0"/>
              <a:t>notice of a prior unrecorded interest. </a:t>
            </a:r>
          </a:p>
          <a:p>
            <a:pPr lvl="0"/>
            <a:r>
              <a:rPr lang="en-US" dirty="0" err="1"/>
              <a:t>Donees</a:t>
            </a:r>
            <a:r>
              <a:rPr lang="en-US" dirty="0"/>
              <a:t> are not generally protected. </a:t>
            </a:r>
          </a:p>
          <a:p>
            <a:pPr lvl="0"/>
            <a:r>
              <a:rPr lang="en-US" dirty="0"/>
              <a:t>As for creditors, there is much variation in the protection afforded to creditors</a:t>
            </a:r>
          </a:p>
          <a:p>
            <a:pPr lvl="1"/>
            <a:r>
              <a:rPr lang="en-US" dirty="0"/>
              <a:t> where some acts protect once they become judgment or lien creditors </a:t>
            </a:r>
          </a:p>
          <a:p>
            <a:pPr lvl="1"/>
            <a:r>
              <a:rPr lang="en-US" dirty="0"/>
              <a:t>while other creditors gain protection only by purchasing the debtor-owner’s interest at a judicial sale.</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207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a:t>Bona Fide </a:t>
            </a:r>
            <a:r>
              <a:rPr lang="en-US" u="sng" dirty="0" smtClean="0"/>
              <a:t>Purchaser</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208</a:t>
            </a:fld>
            <a:endParaRPr lang="en-US"/>
          </a:p>
        </p:txBody>
      </p:sp>
    </p:spTree>
    <p:extLst>
      <p:ext uri="{BB962C8B-B14F-4D97-AF65-F5344CB8AC3E}">
        <p14:creationId xmlns:p14="http://schemas.microsoft.com/office/powerpoint/2010/main" val="707845303"/>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Bona Fide </a:t>
            </a:r>
            <a:r>
              <a:rPr lang="en-US" b="1" u="sng" dirty="0" smtClean="0"/>
              <a:t>Purchaser</a:t>
            </a:r>
          </a:p>
          <a:p>
            <a:r>
              <a:rPr lang="en-US" dirty="0"/>
              <a:t>A buyer who pays fair consideration for property without any knowledge or reason to have knowledge that the seller previously transferred the property to a different person</a:t>
            </a:r>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209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1550297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Fee simple subject to executory limitation (executory interest)</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Notice statute</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210</a:t>
            </a:fld>
            <a:endParaRPr lang="en-US"/>
          </a:p>
        </p:txBody>
      </p:sp>
    </p:spTree>
    <p:extLst>
      <p:ext uri="{BB962C8B-B14F-4D97-AF65-F5344CB8AC3E}">
        <p14:creationId xmlns:p14="http://schemas.microsoft.com/office/powerpoint/2010/main" val="312403354"/>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To prevail under a notice act, a party must be a bona fide purchaser ("BFP") who recorded her deed without notice of earlier </a:t>
            </a:r>
            <a:r>
              <a:rPr lang="en-US" dirty="0" smtClean="0"/>
              <a:t>purchasers</a:t>
            </a:r>
          </a:p>
          <a:p>
            <a:endParaRPr lang="en-US" dirty="0" smtClean="0"/>
          </a:p>
          <a:p>
            <a:r>
              <a:rPr lang="en-US" dirty="0" smtClean="0"/>
              <a:t>A </a:t>
            </a:r>
            <a:r>
              <a:rPr lang="en-US" dirty="0"/>
              <a:t>typical “notice” statute will read something like this</a:t>
            </a:r>
            <a:r>
              <a:rPr lang="en-US" dirty="0" smtClean="0"/>
              <a:t>:</a:t>
            </a:r>
          </a:p>
          <a:p>
            <a:pPr lvl="1"/>
            <a:r>
              <a:rPr lang="en-US" dirty="0" smtClean="0"/>
              <a:t>“</a:t>
            </a:r>
            <a:r>
              <a:rPr lang="en-US" dirty="0"/>
              <a:t>No conveyance is valid against a subsequent bona-fide purchaser who has no notice of the original conveyance, unless the conveyance is first recorded.”</a:t>
            </a:r>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211</a:t>
            </a:fld>
            <a:endParaRPr lang="en-US"/>
          </a:p>
        </p:txBody>
      </p:sp>
    </p:spTree>
    <p:extLst>
      <p:ext uri="{BB962C8B-B14F-4D97-AF65-F5344CB8AC3E}">
        <p14:creationId xmlns:p14="http://schemas.microsoft.com/office/powerpoint/2010/main" val="3922067994"/>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a:t>Race-Notice Jurisdiction: </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212</a:t>
            </a:fld>
            <a:endParaRPr lang="en-US"/>
          </a:p>
        </p:txBody>
      </p:sp>
    </p:spTree>
    <p:extLst>
      <p:ext uri="{BB962C8B-B14F-4D97-AF65-F5344CB8AC3E}">
        <p14:creationId xmlns:p14="http://schemas.microsoft.com/office/powerpoint/2010/main" val="2344401790"/>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u="sng" dirty="0"/>
              <a:t>Race-Notice Jurisdiction: </a:t>
            </a:r>
          </a:p>
          <a:p>
            <a:r>
              <a:rPr lang="en-US" dirty="0"/>
              <a:t> A jurisdiction whose rule allows a subsequent bona-fide purchaser to prevail over an earlier purchaser if, and only if, the subsequent purchaser did not know of the earlier transfer and the subsequent purchaser’s deed was recorded before the first purchaser’s deed</a:t>
            </a:r>
            <a:r>
              <a:rPr lang="en-US" dirty="0" smtClean="0"/>
              <a:t>.</a:t>
            </a:r>
          </a:p>
          <a:p>
            <a:endParaRPr lang="en-US" dirty="0" smtClean="0"/>
          </a:p>
          <a:p>
            <a:r>
              <a:rPr lang="en-US" dirty="0" smtClean="0"/>
              <a:t>A </a:t>
            </a:r>
            <a:r>
              <a:rPr lang="en-US" dirty="0"/>
              <a:t>typical “race-notice” statute will read something like this</a:t>
            </a:r>
            <a:r>
              <a:rPr lang="en-US" dirty="0" smtClean="0"/>
              <a:t>:</a:t>
            </a:r>
          </a:p>
          <a:p>
            <a:pPr lvl="1"/>
            <a:r>
              <a:rPr lang="en-US" dirty="0" smtClean="0"/>
              <a:t>“</a:t>
            </a:r>
            <a:r>
              <a:rPr lang="en-US" dirty="0"/>
              <a:t>No conveyance is valid against a subsequent bona-fide purchaser who has no notice of the original conveyance and who has recorded the deed to his conveyance first.”</a:t>
            </a:r>
          </a:p>
          <a:p>
            <a:endParaRPr lang="en-US"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213</a:t>
            </a:fld>
            <a:endParaRPr lang="en-US"/>
          </a:p>
        </p:txBody>
      </p:sp>
    </p:spTree>
    <p:extLst>
      <p:ext uri="{BB962C8B-B14F-4D97-AF65-F5344CB8AC3E}">
        <p14:creationId xmlns:p14="http://schemas.microsoft.com/office/powerpoint/2010/main" val="2270482858"/>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a:t>T</a:t>
            </a:r>
            <a:r>
              <a:rPr lang="en-US" b="1" u="sng" dirty="0" smtClean="0"/>
              <a:t>ypes of Notice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214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US" b="1" u="sng" dirty="0"/>
              <a:t>Notice</a:t>
            </a:r>
            <a:endParaRPr lang="en-US" dirty="0"/>
          </a:p>
          <a:p>
            <a:pPr lvl="1"/>
            <a:r>
              <a:rPr lang="en-US" dirty="0" smtClean="0"/>
              <a:t>Actual notice, </a:t>
            </a:r>
            <a:endParaRPr lang="en-US" dirty="0"/>
          </a:p>
          <a:p>
            <a:pPr lvl="1"/>
            <a:r>
              <a:rPr lang="en-US" dirty="0"/>
              <a:t>R</a:t>
            </a:r>
            <a:r>
              <a:rPr lang="en-US" dirty="0" smtClean="0"/>
              <a:t>ecord notice </a:t>
            </a:r>
          </a:p>
          <a:p>
            <a:pPr lvl="2"/>
            <a:r>
              <a:rPr lang="en-US" dirty="0" smtClean="0"/>
              <a:t>(properly </a:t>
            </a:r>
            <a:r>
              <a:rPr lang="en-US" dirty="0"/>
              <a:t>recorded, any subsequent purchaser not BFP), </a:t>
            </a:r>
          </a:p>
          <a:p>
            <a:pPr lvl="1"/>
            <a:r>
              <a:rPr lang="en-US" dirty="0" smtClean="0"/>
              <a:t>Inquiry </a:t>
            </a:r>
            <a:r>
              <a:rPr lang="en-US" dirty="0"/>
              <a:t>notice, </a:t>
            </a:r>
            <a:endParaRPr lang="en-US" dirty="0" smtClean="0"/>
          </a:p>
          <a:p>
            <a:pPr lvl="2"/>
            <a:r>
              <a:rPr lang="en-US" dirty="0"/>
              <a:t>(</a:t>
            </a:r>
            <a:r>
              <a:rPr lang="en-US" dirty="0" smtClean="0"/>
              <a:t>Inquiry </a:t>
            </a:r>
            <a:r>
              <a:rPr lang="en-US" dirty="0"/>
              <a:t>notice requires the buyer to make reasonable inquiries, and he is charged with knowing any information the inquiries would </a:t>
            </a:r>
            <a:r>
              <a:rPr lang="en-US" dirty="0" smtClean="0"/>
              <a:t>yield)</a:t>
            </a:r>
          </a:p>
          <a:p>
            <a:pPr lvl="0"/>
            <a:r>
              <a:rPr lang="en-US" dirty="0" smtClean="0"/>
              <a:t>Inquiry </a:t>
            </a:r>
            <a:r>
              <a:rPr lang="en-US" dirty="0"/>
              <a:t>notice can have different forms; </a:t>
            </a:r>
          </a:p>
          <a:p>
            <a:pPr lvl="1"/>
            <a:r>
              <a:rPr lang="en-US" dirty="0"/>
              <a:t>a minority of states imply inquiry on quitclaim deeds, </a:t>
            </a:r>
          </a:p>
          <a:p>
            <a:pPr lvl="1"/>
            <a:r>
              <a:rPr lang="en-US" dirty="0"/>
              <a:t>a majority imply inquiry notice from the fact that a third party is in possession,</a:t>
            </a:r>
          </a:p>
          <a:p>
            <a:pPr lvl="1"/>
            <a:r>
              <a:rPr lang="en-US" dirty="0"/>
              <a:t> and some courts imply inquiry notice when a grantor subdivides lots with restrictions </a:t>
            </a:r>
          </a:p>
          <a:p>
            <a:pPr lvl="2"/>
            <a:r>
              <a:rPr lang="en-US" dirty="0"/>
              <a:t>on the first group it would be imputed that the latter have the same.</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215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Installment land contract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216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Installment land contract</a:t>
            </a:r>
            <a:endParaRPr lang="en-US" dirty="0"/>
          </a:p>
          <a:p>
            <a:pPr lvl="0"/>
            <a:r>
              <a:rPr lang="en-US" dirty="0"/>
              <a:t>The buyer receives possession and the seller retains title until the last payment,</a:t>
            </a:r>
          </a:p>
          <a:p>
            <a:pPr lvl="0"/>
            <a:r>
              <a:rPr lang="en-US" dirty="0"/>
              <a:t> However modernly courts have alleviated the harshness of the rule </a:t>
            </a:r>
          </a:p>
          <a:p>
            <a:pPr lvl="1"/>
            <a:r>
              <a:rPr lang="en-US" dirty="0"/>
              <a:t>which used to allow the seller to keep the land and any payments made up until default.</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217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Equitable conversion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218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Equitable conversion</a:t>
            </a:r>
            <a:endParaRPr lang="en-US" dirty="0"/>
          </a:p>
          <a:p>
            <a:pPr lvl="0"/>
            <a:r>
              <a:rPr lang="en-US" dirty="0"/>
              <a:t>This determines who has title during the time period between</a:t>
            </a:r>
          </a:p>
          <a:p>
            <a:pPr lvl="1"/>
            <a:r>
              <a:rPr lang="en-US" dirty="0"/>
              <a:t> the contract of sale and the closing. </a:t>
            </a:r>
          </a:p>
          <a:p>
            <a:pPr lvl="0"/>
            <a:r>
              <a:rPr lang="en-US" dirty="0"/>
              <a:t>Since neither party can demand specific performance (after contract signed and before closing), </a:t>
            </a:r>
          </a:p>
          <a:p>
            <a:pPr lvl="1"/>
            <a:r>
              <a:rPr lang="en-US" dirty="0"/>
              <a:t>the buyer is considered the equitable owner of the land </a:t>
            </a:r>
          </a:p>
          <a:p>
            <a:pPr lvl="1"/>
            <a:r>
              <a:rPr lang="en-US" dirty="0"/>
              <a:t>while the seller has a security interest.</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219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Fee simple subject to executory limitation (executory interest)</a:t>
            </a:r>
            <a:endParaRPr lang="en-US" dirty="0"/>
          </a:p>
          <a:p>
            <a:pPr lvl="0"/>
            <a:r>
              <a:rPr lang="en-US" dirty="0"/>
              <a:t>A fee simple that on the happening of an event,</a:t>
            </a:r>
          </a:p>
          <a:p>
            <a:pPr lvl="1"/>
            <a:r>
              <a:rPr lang="en-US" dirty="0"/>
              <a:t> is automatically divested by an executory interest in a third person.</a:t>
            </a:r>
          </a:p>
          <a:p>
            <a:pPr lvl="0"/>
            <a:r>
              <a:rPr lang="en-US" dirty="0"/>
              <a:t>“To A and his heirs, but if the land is not used for a library during the next twenty years, to B.” (B has an executory interest).</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Risk of loss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220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u="sng" dirty="0"/>
              <a:t>Risk of loss</a:t>
            </a:r>
            <a:endParaRPr lang="en-US" dirty="0"/>
          </a:p>
          <a:p>
            <a:pPr lvl="0"/>
            <a:r>
              <a:rPr lang="en-US" dirty="0"/>
              <a:t>Once the contract is signed, the risk of loss for any damage to the property </a:t>
            </a:r>
            <a:r>
              <a:rPr lang="en-US" dirty="0" smtClean="0"/>
              <a:t>falls on the buyer if: </a:t>
            </a:r>
          </a:p>
          <a:p>
            <a:pPr lvl="1"/>
            <a:r>
              <a:rPr lang="en-US" dirty="0" smtClean="0"/>
              <a:t>1</a:t>
            </a:r>
            <a:r>
              <a:rPr lang="en-US" dirty="0"/>
              <a:t>) occurs before the closing, and </a:t>
            </a:r>
            <a:endParaRPr lang="en-US" dirty="0" smtClean="0"/>
          </a:p>
          <a:p>
            <a:pPr lvl="1"/>
            <a:r>
              <a:rPr lang="en-US" dirty="0" smtClean="0"/>
              <a:t>2</a:t>
            </a:r>
            <a:r>
              <a:rPr lang="en-US" dirty="0"/>
              <a:t>) is not the seller's </a:t>
            </a:r>
            <a:r>
              <a:rPr lang="en-US" dirty="0" smtClean="0"/>
              <a:t>fault.</a:t>
            </a:r>
          </a:p>
          <a:p>
            <a:pPr lvl="0"/>
            <a:r>
              <a:rPr lang="en-US" dirty="0" smtClean="0"/>
              <a:t>This </a:t>
            </a:r>
            <a:r>
              <a:rPr lang="en-US" dirty="0"/>
              <a:t>is true regardless of whether the seller still physically possesses the land</a:t>
            </a:r>
            <a:r>
              <a:rPr lang="en-US" dirty="0" smtClean="0"/>
              <a:t>. </a:t>
            </a:r>
          </a:p>
          <a:p>
            <a:pPr lvl="0"/>
            <a:r>
              <a:rPr lang="en-US" dirty="0" smtClean="0"/>
              <a:t>Majority </a:t>
            </a:r>
            <a:r>
              <a:rPr lang="en-US" dirty="0"/>
              <a:t>of states hold that if risk of loss on buyer and seller is insured,</a:t>
            </a:r>
          </a:p>
          <a:p>
            <a:pPr lvl="1"/>
            <a:r>
              <a:rPr lang="en-US" dirty="0"/>
              <a:t> then seller must apply the insurance proceeds to purchase price </a:t>
            </a:r>
            <a:r>
              <a:rPr lang="en-US" dirty="0" smtClean="0"/>
              <a:t>if </a:t>
            </a:r>
            <a:r>
              <a:rPr lang="en-US" dirty="0"/>
              <a:t>he seeks specific performance.</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221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Devolution of death (How the property treated)</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222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Devolution of death</a:t>
            </a:r>
            <a:endParaRPr lang="en-US" dirty="0"/>
          </a:p>
          <a:p>
            <a:pPr lvl="0"/>
            <a:r>
              <a:rPr lang="en-US" dirty="0"/>
              <a:t>Used in both testate and intestate devolution, </a:t>
            </a:r>
          </a:p>
          <a:p>
            <a:pPr lvl="1"/>
            <a:r>
              <a:rPr lang="en-US" dirty="0"/>
              <a:t>the doctrine states that on buyer’s death, </a:t>
            </a:r>
          </a:p>
          <a:p>
            <a:pPr lvl="1"/>
            <a:r>
              <a:rPr lang="en-US" dirty="0"/>
              <a:t>his interest is treated as real property </a:t>
            </a:r>
          </a:p>
          <a:p>
            <a:pPr lvl="1"/>
            <a:r>
              <a:rPr lang="en-US" dirty="0"/>
              <a:t>and on the seller’s death; his interest is treated as personal property.</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223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Right to support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224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Right to support</a:t>
            </a:r>
            <a:endParaRPr lang="en-US" dirty="0"/>
          </a:p>
          <a:p>
            <a:pPr lvl="0"/>
            <a:r>
              <a:rPr lang="en-US" dirty="0"/>
              <a:t>The right to lateral support of land is absolute and who violates it is strictly liable. </a:t>
            </a:r>
          </a:p>
          <a:p>
            <a:pPr lvl="0"/>
            <a:r>
              <a:rPr lang="en-US" dirty="0"/>
              <a:t>The right to lateral support for new buildings is not extended under the majority view. </a:t>
            </a:r>
          </a:p>
          <a:p>
            <a:pPr lvl="0"/>
            <a:r>
              <a:rPr lang="en-US" dirty="0"/>
              <a:t>The right to subjacent support is extended to land and buildings.</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225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ZONING AND CONSTITUTIONAL CONSIDERATIONS</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226</a:t>
            </a:fld>
            <a:endParaRPr lang="en-US"/>
          </a:p>
        </p:txBody>
      </p:sp>
    </p:spTree>
    <p:extLst>
      <p:ext uri="{BB962C8B-B14F-4D97-AF65-F5344CB8AC3E}">
        <p14:creationId xmlns:p14="http://schemas.microsoft.com/office/powerpoint/2010/main" val="255980404"/>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Zoning</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227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1206464387"/>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u="sng" dirty="0"/>
              <a:t>Zoning</a:t>
            </a:r>
            <a:endParaRPr lang="en-US" dirty="0"/>
          </a:p>
          <a:p>
            <a:pPr lvl="0"/>
            <a:r>
              <a:rPr lang="en-US" dirty="0"/>
              <a:t>Zoning purports to prevent harm from incompatible uses by dividing a city into zones.</a:t>
            </a:r>
          </a:p>
          <a:p>
            <a:pPr lvl="0"/>
            <a:r>
              <a:rPr lang="en-US" dirty="0" smtClean="0"/>
              <a:t>State </a:t>
            </a:r>
            <a:r>
              <a:rPr lang="en-US" dirty="0"/>
              <a:t>statutes called “enabling acts” </a:t>
            </a:r>
            <a:r>
              <a:rPr lang="en-US" dirty="0" smtClean="0"/>
              <a:t>grant </a:t>
            </a:r>
            <a:r>
              <a:rPr lang="en-US" dirty="0"/>
              <a:t>authority to local governmental units to regulate land use, </a:t>
            </a:r>
          </a:p>
          <a:p>
            <a:pPr lvl="1"/>
            <a:r>
              <a:rPr lang="en-US" dirty="0"/>
              <a:t>if beyond its authority of the local body, it is ultra vires and is void.</a:t>
            </a:r>
          </a:p>
          <a:p>
            <a:pPr lvl="0"/>
            <a:r>
              <a:rPr lang="en-US" dirty="0"/>
              <a:t> Zoning must be constitutional as applied to each individual lot.</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228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651260527"/>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Constitutional Considerations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229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37913534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Fee tail</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Federal due process procedural</a:t>
            </a:r>
            <a:endParaRPr lang="en-US" dirty="0"/>
          </a:p>
          <a:p>
            <a:pPr lvl="0"/>
            <a:r>
              <a:rPr lang="en-US" dirty="0"/>
              <a:t>Procedural due process is not violated if the ordinance was legislative </a:t>
            </a:r>
            <a:r>
              <a:rPr lang="en-US" dirty="0" smtClean="0"/>
              <a:t>to all, if not look to see if</a:t>
            </a:r>
            <a:endParaRPr lang="en-US" dirty="0"/>
          </a:p>
          <a:p>
            <a:pPr lvl="1"/>
            <a:r>
              <a:rPr lang="en-US" dirty="0" smtClean="0"/>
              <a:t> </a:t>
            </a:r>
            <a:r>
              <a:rPr lang="en-US" dirty="0"/>
              <a:t>notice or opportunity to be heard was given.</a:t>
            </a:r>
          </a:p>
          <a:p>
            <a:pPr lvl="0">
              <a:buNone/>
            </a:pPr>
            <a:r>
              <a:rPr lang="en-US" b="1" u="sng" dirty="0">
                <a:solidFill>
                  <a:prstClr val="black"/>
                </a:solidFill>
              </a:rPr>
              <a:t>Substantive Due Process</a:t>
            </a:r>
            <a:endParaRPr lang="en-US" dirty="0">
              <a:solidFill>
                <a:prstClr val="black"/>
              </a:solidFill>
            </a:endParaRPr>
          </a:p>
          <a:p>
            <a:pPr lvl="0"/>
            <a:r>
              <a:rPr lang="en-US" dirty="0">
                <a:solidFill>
                  <a:prstClr val="black"/>
                </a:solidFill>
              </a:rPr>
              <a:t>Use the rational basis </a:t>
            </a:r>
            <a:r>
              <a:rPr lang="en-US" dirty="0" smtClean="0">
                <a:solidFill>
                  <a:prstClr val="black"/>
                </a:solidFill>
              </a:rPr>
              <a:t>test; objectives </a:t>
            </a:r>
            <a:r>
              <a:rPr lang="en-US" dirty="0">
                <a:solidFill>
                  <a:prstClr val="black"/>
                </a:solidFill>
              </a:rPr>
              <a:t>include:</a:t>
            </a:r>
          </a:p>
          <a:p>
            <a:pPr lvl="1"/>
            <a:r>
              <a:rPr lang="en-US" dirty="0" smtClean="0">
                <a:solidFill>
                  <a:prstClr val="black"/>
                </a:solidFill>
              </a:rPr>
              <a:t>public </a:t>
            </a:r>
            <a:r>
              <a:rPr lang="en-US" dirty="0">
                <a:solidFill>
                  <a:prstClr val="black"/>
                </a:solidFill>
              </a:rPr>
              <a:t>health, safety, and general </a:t>
            </a:r>
            <a:r>
              <a:rPr lang="en-US" dirty="0" smtClean="0">
                <a:solidFill>
                  <a:prstClr val="black"/>
                </a:solidFill>
              </a:rPr>
              <a:t>welfare, and </a:t>
            </a:r>
            <a:r>
              <a:rPr lang="en-US" dirty="0">
                <a:solidFill>
                  <a:prstClr val="black"/>
                </a:solidFill>
              </a:rPr>
              <a:t>most all ordinances involve these, so most are found valid. </a:t>
            </a:r>
          </a:p>
          <a:p>
            <a:pPr marL="0" indent="0">
              <a:buNone/>
            </a:pPr>
            <a:r>
              <a:rPr lang="en-US" b="1" u="sng" dirty="0" smtClean="0"/>
              <a:t>Equal Protection</a:t>
            </a:r>
          </a:p>
          <a:p>
            <a:r>
              <a:rPr lang="en-US" dirty="0" smtClean="0"/>
              <a:t>Must show discriminatory intent; then rational basis test is used unless “suspect class”</a:t>
            </a:r>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230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1615551922"/>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Vested right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231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1009757296"/>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Vested right</a:t>
            </a:r>
            <a:endParaRPr lang="en-US" dirty="0"/>
          </a:p>
          <a:p>
            <a:pPr lvl="0"/>
            <a:r>
              <a:rPr lang="en-US" dirty="0"/>
              <a:t>If a person has acquired a vested right,</a:t>
            </a:r>
          </a:p>
          <a:p>
            <a:pPr lvl="1"/>
            <a:r>
              <a:rPr lang="en-US" dirty="0"/>
              <a:t> the zoning cannot be changed so as to deny the person a right to proceed. </a:t>
            </a:r>
          </a:p>
          <a:p>
            <a:pPr lvl="0"/>
            <a:r>
              <a:rPr lang="en-US" dirty="0"/>
              <a:t>A vested right generally arises when the person spends a substantial sum </a:t>
            </a:r>
          </a:p>
          <a:p>
            <a:pPr lvl="1"/>
            <a:r>
              <a:rPr lang="en-US" dirty="0"/>
              <a:t>in reliance on a building permit </a:t>
            </a:r>
          </a:p>
          <a:p>
            <a:pPr lvl="0"/>
            <a:r>
              <a:rPr lang="en-US" dirty="0"/>
              <a:t>and the Minority is whenever a permit is granted.</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232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665637223"/>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Non-conforming use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233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3722801792"/>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u="sng" dirty="0"/>
              <a:t>Non-conforming use</a:t>
            </a:r>
            <a:endParaRPr lang="en-US" dirty="0"/>
          </a:p>
          <a:p>
            <a:pPr lvl="0"/>
            <a:r>
              <a:rPr lang="en-US" dirty="0"/>
              <a:t>A non-conforming use is one in existence when the zoning ordinance was passed, </a:t>
            </a:r>
            <a:r>
              <a:rPr lang="en-US" dirty="0" smtClean="0"/>
              <a:t>that </a:t>
            </a:r>
            <a:r>
              <a:rPr lang="en-US" dirty="0"/>
              <a:t>is allowed in the newly zoned area.</a:t>
            </a:r>
          </a:p>
          <a:p>
            <a:pPr lvl="0"/>
            <a:r>
              <a:rPr lang="en-US" dirty="0"/>
              <a:t> It may remain </a:t>
            </a:r>
            <a:r>
              <a:rPr lang="en-US" dirty="0" smtClean="0"/>
              <a:t>if they had a vested right or may </a:t>
            </a:r>
            <a:r>
              <a:rPr lang="en-US" dirty="0"/>
              <a:t>be limited or terminated </a:t>
            </a:r>
            <a:r>
              <a:rPr lang="en-US" dirty="0" smtClean="0"/>
              <a:t>after a specified time, called </a:t>
            </a:r>
            <a:r>
              <a:rPr lang="en-US" u="sng" dirty="0" smtClean="0"/>
              <a:t>amortization</a:t>
            </a:r>
            <a:r>
              <a:rPr lang="en-US" dirty="0" smtClean="0"/>
              <a:t> if the ordinance was “reasonable”. </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234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3418686106"/>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Variances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235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2408035046"/>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Variances</a:t>
            </a:r>
            <a:endParaRPr lang="en-US" dirty="0"/>
          </a:p>
          <a:p>
            <a:pPr lvl="0"/>
            <a:r>
              <a:rPr lang="en-US" dirty="0"/>
              <a:t>A variance permits a waiver from a zoning requirement. </a:t>
            </a:r>
            <a:endParaRPr lang="en-US" dirty="0" smtClean="0"/>
          </a:p>
          <a:p>
            <a:pPr lvl="0"/>
            <a:r>
              <a:rPr lang="en-US" dirty="0" smtClean="0"/>
              <a:t>A </a:t>
            </a:r>
            <a:r>
              <a:rPr lang="en-US" dirty="0"/>
              <a:t>variance will be granted when an owner convinces a zoning appeals board that without the variance the owner would suffer a hardship regarding the use of the land</a:t>
            </a:r>
          </a:p>
          <a:p>
            <a:pPr lvl="0"/>
            <a:r>
              <a:rPr lang="en-US" dirty="0" smtClean="0"/>
              <a:t>A </a:t>
            </a:r>
            <a:r>
              <a:rPr lang="en-US" dirty="0"/>
              <a:t>variance runs with the land and may have conditions attached.</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236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3145021070"/>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Special Exception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237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3012205779"/>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Special Exception</a:t>
            </a:r>
            <a:endParaRPr lang="en-US" dirty="0"/>
          </a:p>
          <a:p>
            <a:pPr lvl="0"/>
            <a:r>
              <a:rPr lang="en-US" dirty="0"/>
              <a:t>A special exception is allowed when certain conditions specified in the ordinance are met.</a:t>
            </a:r>
          </a:p>
          <a:p>
            <a:pPr lvl="1"/>
            <a:r>
              <a:rPr lang="en-US" dirty="0"/>
              <a:t>(daycare so long as)</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238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2995879900"/>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EMNIENT DOMAIN AND TAKING</a:t>
            </a:r>
            <a:r>
              <a:rPr lang="en-US" dirty="0"/>
              <a:t>S</a:t>
            </a:r>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5FCC00-1D99-4B4F-9DCE-A983240E7105}" type="slidenum">
              <a:rPr lang="en-US" smtClean="0">
                <a:solidFill>
                  <a:prstClr val="black">
                    <a:tint val="75000"/>
                  </a:prstClr>
                </a:solidFill>
              </a:rPr>
              <a:pPr/>
              <a:t>239</a:t>
            </a:fld>
            <a:endParaRPr lang="en-US">
              <a:solidFill>
                <a:prstClr val="black">
                  <a:tint val="75000"/>
                </a:prstClr>
              </a:solidFill>
            </a:endParaRPr>
          </a:p>
        </p:txBody>
      </p:sp>
    </p:spTree>
    <p:extLst>
      <p:ext uri="{BB962C8B-B14F-4D97-AF65-F5344CB8AC3E}">
        <p14:creationId xmlns:p14="http://schemas.microsoft.com/office/powerpoint/2010/main" val="4065382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u="sng" dirty="0"/>
              <a:t>Fee tail</a:t>
            </a:r>
            <a:endParaRPr lang="en-US" dirty="0"/>
          </a:p>
          <a:p>
            <a:pPr lvl="0"/>
            <a:r>
              <a:rPr lang="en-US" dirty="0"/>
              <a:t>Has the potential to endure forever, </a:t>
            </a:r>
          </a:p>
          <a:p>
            <a:pPr lvl="1"/>
            <a:r>
              <a:rPr lang="en-US" dirty="0"/>
              <a:t>but ends if and when the first fee tail tenant </a:t>
            </a:r>
          </a:p>
          <a:p>
            <a:pPr lvl="1"/>
            <a:r>
              <a:rPr lang="en-US" dirty="0"/>
              <a:t>has no lineal descendants to succeed him in possession.</a:t>
            </a:r>
          </a:p>
          <a:p>
            <a:pPr lvl="0"/>
            <a:r>
              <a:rPr lang="en-US" dirty="0"/>
              <a:t> (Modernly can be converted to fee simple absolute by a deed). </a:t>
            </a:r>
          </a:p>
          <a:p>
            <a:pPr lvl="0"/>
            <a:r>
              <a:rPr lang="en-US" dirty="0"/>
              <a:t>“To A and the heirs of his body.” </a:t>
            </a:r>
          </a:p>
          <a:p>
            <a:pPr lvl="1"/>
            <a:r>
              <a:rPr lang="en-US" dirty="0"/>
              <a:t>The grantor has a reversion on expiration of the fee tail. </a:t>
            </a:r>
          </a:p>
          <a:p>
            <a:pPr lvl="1"/>
            <a:r>
              <a:rPr lang="en-US" dirty="0"/>
              <a:t>If the conveyance creates a future interest in a grantee following a fee tail (e.g., and if A dies without issue, to B.”), the future interest is a remainder.</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Taking clause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240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2410324603"/>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Taking clause</a:t>
            </a:r>
            <a:endParaRPr lang="en-US" dirty="0"/>
          </a:p>
          <a:p>
            <a:pPr lvl="0"/>
            <a:r>
              <a:rPr lang="en-US" dirty="0"/>
              <a:t>The 5</a:t>
            </a:r>
            <a:r>
              <a:rPr lang="en-US" baseline="30000" dirty="0"/>
              <a:t>th</a:t>
            </a:r>
            <a:r>
              <a:rPr lang="en-US" dirty="0"/>
              <a:t> amendment to the constitution provides: </a:t>
            </a:r>
          </a:p>
          <a:p>
            <a:pPr lvl="1"/>
            <a:r>
              <a:rPr lang="en-US" dirty="0"/>
              <a:t>“Nor shall private property be taken for public use without just compensation”. </a:t>
            </a:r>
          </a:p>
          <a:p>
            <a:pPr lvl="0"/>
            <a:r>
              <a:rPr lang="en-US" dirty="0"/>
              <a:t>Therefore governments have the power to take property against the owner’s will</a:t>
            </a:r>
          </a:p>
          <a:p>
            <a:pPr lvl="1"/>
            <a:r>
              <a:rPr lang="en-US" dirty="0"/>
              <a:t> if for public use, </a:t>
            </a:r>
          </a:p>
          <a:p>
            <a:pPr lvl="1"/>
            <a:r>
              <a:rPr lang="en-US" dirty="0"/>
              <a:t>which the Supreme Court has broadly interpreted </a:t>
            </a:r>
          </a:p>
          <a:p>
            <a:pPr lvl="2"/>
            <a:r>
              <a:rPr lang="en-US" dirty="0"/>
              <a:t>to mean public purpose (benefit the public), </a:t>
            </a:r>
          </a:p>
          <a:p>
            <a:pPr lvl="1"/>
            <a:r>
              <a:rPr lang="en-US" dirty="0"/>
              <a:t>AND the owner is justly compensated. </a:t>
            </a:r>
          </a:p>
          <a:p>
            <a:pPr lvl="0"/>
            <a:r>
              <a:rPr lang="en-US" dirty="0"/>
              <a:t>Taking can be executed by taking title, possession, or even through regulatory takings.</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241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1256051405"/>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 “Taking”</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242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3813208120"/>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u="sng" dirty="0" smtClean="0"/>
              <a:t>“</a:t>
            </a:r>
            <a:r>
              <a:rPr lang="en-US" b="1" u="sng" dirty="0"/>
              <a:t>Taking”</a:t>
            </a:r>
            <a:endParaRPr lang="en-US" dirty="0"/>
          </a:p>
          <a:p>
            <a:pPr marL="0" lvl="0" indent="0">
              <a:buNone/>
            </a:pPr>
            <a:r>
              <a:rPr lang="en-US" dirty="0"/>
              <a:t>Any action by the government </a:t>
            </a:r>
            <a:r>
              <a:rPr lang="en-US" dirty="0" smtClean="0"/>
              <a:t>that:</a:t>
            </a:r>
          </a:p>
          <a:p>
            <a:r>
              <a:rPr lang="en-US" dirty="0" smtClean="0"/>
              <a:t>takes title, </a:t>
            </a:r>
          </a:p>
          <a:p>
            <a:r>
              <a:rPr lang="en-US" dirty="0" smtClean="0"/>
              <a:t>physically </a:t>
            </a:r>
            <a:r>
              <a:rPr lang="en-US" dirty="0"/>
              <a:t>invades </a:t>
            </a:r>
            <a:r>
              <a:rPr lang="en-US" dirty="0" smtClean="0"/>
              <a:t>the landowner’s property (i.e. puts soil, water or physical bodies on the property),</a:t>
            </a:r>
          </a:p>
          <a:p>
            <a:r>
              <a:rPr lang="en-US" dirty="0" smtClean="0"/>
              <a:t>or through regulations.</a:t>
            </a:r>
            <a:endParaRPr lang="en-US" dirty="0"/>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243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4181528170"/>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Regulatory takings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244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3513430934"/>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US" b="1" u="sng" dirty="0"/>
              <a:t>Regulatory takings</a:t>
            </a:r>
            <a:endParaRPr lang="en-US" dirty="0"/>
          </a:p>
          <a:p>
            <a:pPr lvl="0"/>
            <a:r>
              <a:rPr lang="en-US" dirty="0"/>
              <a:t>The government can regulate the use of property under the police power</a:t>
            </a:r>
          </a:p>
          <a:p>
            <a:pPr lvl="1"/>
            <a:r>
              <a:rPr lang="en-US" dirty="0"/>
              <a:t> for the purpose of protecting public health, safety, or public welfare, </a:t>
            </a:r>
          </a:p>
          <a:p>
            <a:pPr lvl="1"/>
            <a:r>
              <a:rPr lang="en-US" dirty="0"/>
              <a:t>but at some point these regulations by imposing a burden to the landowner </a:t>
            </a:r>
            <a:r>
              <a:rPr lang="en-US" dirty="0" smtClean="0"/>
              <a:t>may </a:t>
            </a:r>
            <a:r>
              <a:rPr lang="en-US" dirty="0"/>
              <a:t>constitute a taking. </a:t>
            </a:r>
          </a:p>
          <a:p>
            <a:pPr lvl="0"/>
            <a:r>
              <a:rPr lang="en-US" dirty="0"/>
              <a:t>There are a few </a:t>
            </a:r>
            <a:r>
              <a:rPr lang="en-US" dirty="0" smtClean="0"/>
              <a:t>tests </a:t>
            </a:r>
            <a:r>
              <a:rPr lang="en-US" dirty="0"/>
              <a:t>used to determine if the regulation constitutes a taking, </a:t>
            </a:r>
          </a:p>
          <a:p>
            <a:pPr lvl="1"/>
            <a:r>
              <a:rPr lang="en-US" dirty="0"/>
              <a:t>The Lucas Test: the destruction of all economic </a:t>
            </a:r>
            <a:r>
              <a:rPr lang="en-US" dirty="0" smtClean="0"/>
              <a:t>value,</a:t>
            </a:r>
          </a:p>
          <a:p>
            <a:pPr lvl="1"/>
            <a:r>
              <a:rPr lang="en-US" dirty="0" smtClean="0"/>
              <a:t>The Penn Central Test: </a:t>
            </a:r>
            <a:r>
              <a:rPr lang="en-US" dirty="0"/>
              <a:t>test of severe economic </a:t>
            </a:r>
            <a:r>
              <a:rPr lang="en-US" dirty="0" smtClean="0"/>
              <a:t>loss,</a:t>
            </a:r>
          </a:p>
          <a:p>
            <a:pPr lvl="1"/>
            <a:r>
              <a:rPr lang="en-US" dirty="0" smtClean="0"/>
              <a:t>The </a:t>
            </a:r>
            <a:r>
              <a:rPr lang="en-US" dirty="0"/>
              <a:t>N</a:t>
            </a:r>
            <a:r>
              <a:rPr lang="en-US" dirty="0" smtClean="0"/>
              <a:t>olan Test: if it involves an exactions</a:t>
            </a:r>
            <a:r>
              <a:rPr lang="en-US" dirty="0"/>
              <a:t>.</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245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2430881392"/>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Destruction of all economic value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246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3105700079"/>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Destruction of all economic value</a:t>
            </a:r>
            <a:endParaRPr lang="en-US" dirty="0"/>
          </a:p>
          <a:p>
            <a:pPr lvl="0"/>
            <a:r>
              <a:rPr lang="en-US" dirty="0"/>
              <a:t>In Lucas, the court held that if the regulation </a:t>
            </a:r>
            <a:r>
              <a:rPr lang="en-US" dirty="0" smtClean="0"/>
              <a:t>denies the landowner ALL economically </a:t>
            </a:r>
            <a:r>
              <a:rPr lang="en-US" dirty="0"/>
              <a:t>beneficial uses of land,</a:t>
            </a:r>
          </a:p>
          <a:p>
            <a:pPr lvl="1"/>
            <a:r>
              <a:rPr lang="en-US" dirty="0" smtClean="0"/>
              <a:t>it </a:t>
            </a:r>
            <a:r>
              <a:rPr lang="en-US" dirty="0"/>
              <a:t>is a </a:t>
            </a:r>
            <a:r>
              <a:rPr lang="en-US" dirty="0" smtClean="0"/>
              <a:t>“per se” taking</a:t>
            </a:r>
            <a:r>
              <a:rPr lang="en-US" dirty="0"/>
              <a:t>,</a:t>
            </a:r>
          </a:p>
          <a:p>
            <a:pPr lvl="1"/>
            <a:r>
              <a:rPr lang="en-US" dirty="0" smtClean="0"/>
              <a:t>unless </a:t>
            </a:r>
            <a:r>
              <a:rPr lang="en-US" dirty="0"/>
              <a:t>the state can justify its actions as preventing a common law nuisance.</a:t>
            </a:r>
          </a:p>
          <a:p>
            <a:r>
              <a:rPr lang="en-US" sz="2000" dirty="0" smtClean="0"/>
              <a:t>Note: The </a:t>
            </a:r>
            <a:r>
              <a:rPr lang="en-US" sz="2000" dirty="0"/>
              <a:t>burden of proof lies with the challenging property owner</a:t>
            </a:r>
            <a:r>
              <a:rPr lang="en-US" sz="2000" dirty="0" smtClean="0"/>
              <a:t>.</a:t>
            </a:r>
          </a:p>
          <a:p>
            <a:r>
              <a:rPr lang="en-US" sz="2000" dirty="0" smtClean="0"/>
              <a:t>Note: if not Lucas then check Penn Central test.</a:t>
            </a:r>
            <a:endParaRPr lang="en-US" sz="2000" dirty="0"/>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247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1974706650"/>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Test of severe economic loss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248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3900912305"/>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Test of severe economic loss</a:t>
            </a:r>
            <a:endParaRPr lang="en-US" dirty="0"/>
          </a:p>
          <a:p>
            <a:pPr lvl="0"/>
            <a:r>
              <a:rPr lang="en-US" dirty="0" smtClean="0"/>
              <a:t>The </a:t>
            </a:r>
            <a:r>
              <a:rPr lang="en-US" dirty="0"/>
              <a:t>three-factor Penn Central test looks </a:t>
            </a:r>
            <a:r>
              <a:rPr lang="en-US" dirty="0" smtClean="0"/>
              <a:t>at 3 factors: </a:t>
            </a:r>
          </a:p>
          <a:p>
            <a:pPr lvl="1"/>
            <a:r>
              <a:rPr lang="en-US" dirty="0" smtClean="0"/>
              <a:t>The </a:t>
            </a:r>
            <a:r>
              <a:rPr lang="en-US" dirty="0"/>
              <a:t>economic impact of the regulation on the private </a:t>
            </a:r>
            <a:r>
              <a:rPr lang="en-US" dirty="0" smtClean="0"/>
              <a:t>landowner.</a:t>
            </a:r>
          </a:p>
          <a:p>
            <a:pPr lvl="1"/>
            <a:r>
              <a:rPr lang="en-US" dirty="0" smtClean="0"/>
              <a:t>The </a:t>
            </a:r>
            <a:r>
              <a:rPr lang="en-US" dirty="0"/>
              <a:t>degree to which the regulation interferes with the private landowner’s distinct investment-backed </a:t>
            </a:r>
            <a:r>
              <a:rPr lang="en-US" dirty="0" smtClean="0"/>
              <a:t>expectations.</a:t>
            </a:r>
          </a:p>
          <a:p>
            <a:pPr lvl="1"/>
            <a:r>
              <a:rPr lang="en-US" dirty="0" smtClean="0"/>
              <a:t>The </a:t>
            </a:r>
            <a:r>
              <a:rPr lang="en-US" dirty="0"/>
              <a:t>character of the government action.</a:t>
            </a:r>
          </a:p>
          <a:p>
            <a:pPr lvl="0"/>
            <a:r>
              <a:rPr lang="en-US" dirty="0" smtClean="0"/>
              <a:t>In </a:t>
            </a:r>
            <a:r>
              <a:rPr lang="en-US" dirty="0"/>
              <a:t>Penn Coal Co. the regulation was a </a:t>
            </a:r>
            <a:r>
              <a:rPr lang="en-US" dirty="0" smtClean="0"/>
              <a:t>taking, </a:t>
            </a:r>
            <a:endParaRPr lang="en-US" dirty="0"/>
          </a:p>
          <a:p>
            <a:pPr lvl="1"/>
            <a:r>
              <a:rPr lang="en-US" dirty="0"/>
              <a:t>but in Penn Central Transportation the regulation was not a </a:t>
            </a:r>
            <a:r>
              <a:rPr lang="en-US" dirty="0" smtClean="0"/>
              <a:t>taking because </a:t>
            </a:r>
            <a:r>
              <a:rPr lang="en-US" dirty="0"/>
              <a:t>the landowner still had valuable surface rights. </a:t>
            </a:r>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249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38139534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Life estate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Exactions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250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1918472644"/>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Exactions</a:t>
            </a:r>
            <a:endParaRPr lang="en-US" dirty="0"/>
          </a:p>
          <a:p>
            <a:r>
              <a:rPr lang="en-US" dirty="0"/>
              <a:t>In order to justify a condition on a building permit, </a:t>
            </a:r>
            <a:r>
              <a:rPr lang="en-US" dirty="0" smtClean="0"/>
              <a:t>the state must show:</a:t>
            </a:r>
          </a:p>
          <a:p>
            <a:pPr lvl="1"/>
            <a:r>
              <a:rPr lang="en-US" dirty="0" smtClean="0"/>
              <a:t> A </a:t>
            </a:r>
            <a:r>
              <a:rPr lang="en-US" dirty="0"/>
              <a:t>nexus between a legitimate state interest</a:t>
            </a:r>
            <a:r>
              <a:rPr lang="en-US" dirty="0" smtClean="0"/>
              <a:t>, </a:t>
            </a:r>
            <a:r>
              <a:rPr lang="en-US" dirty="0"/>
              <a:t>and the condition. </a:t>
            </a:r>
            <a:endParaRPr lang="en-US" dirty="0" smtClean="0"/>
          </a:p>
          <a:p>
            <a:pPr lvl="1"/>
            <a:r>
              <a:rPr lang="en-US" dirty="0" smtClean="0"/>
              <a:t>If </a:t>
            </a:r>
            <a:r>
              <a:rPr lang="en-US" dirty="0"/>
              <a:t>there is a nexus, there must also be a rough proportionality between the required dedication and the impact it will have on the community. </a:t>
            </a:r>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251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4104107599"/>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Remedies for regulatory takings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252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3719259731"/>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Remedies for regulatory takings</a:t>
            </a:r>
            <a:endParaRPr lang="en-US" dirty="0"/>
          </a:p>
          <a:p>
            <a:pPr lvl="0"/>
            <a:r>
              <a:rPr lang="en-US" dirty="0"/>
              <a:t>Can bring suit for an injunction </a:t>
            </a:r>
          </a:p>
          <a:p>
            <a:r>
              <a:rPr lang="en-US" dirty="0"/>
              <a:t>or bring an action for inverse condemnation</a:t>
            </a:r>
          </a:p>
          <a:p>
            <a:pPr lvl="1"/>
            <a:r>
              <a:rPr lang="en-US" dirty="0"/>
              <a:t> because the landowner is suing for compensation </a:t>
            </a:r>
          </a:p>
          <a:p>
            <a:pPr lvl="1"/>
            <a:r>
              <a:rPr lang="en-US" dirty="0"/>
              <a:t>instead of the government instituting formal condemnation proceedings.</a:t>
            </a:r>
          </a:p>
          <a:p>
            <a:pPr lvl="0"/>
            <a:r>
              <a:rPr lang="en-US" dirty="0" smtClean="0"/>
              <a:t>If </a:t>
            </a:r>
            <a:r>
              <a:rPr lang="en-US" dirty="0"/>
              <a:t>for a period of time, then interim damages are applicable. </a:t>
            </a:r>
          </a:p>
          <a:p>
            <a:pPr lvl="0"/>
            <a:r>
              <a:rPr lang="en-US" dirty="0"/>
              <a:t>Remember if the police power was to prevent harm or a nuisance </a:t>
            </a:r>
          </a:p>
          <a:p>
            <a:pPr lvl="1"/>
            <a:r>
              <a:rPr lang="en-US" dirty="0"/>
              <a:t>no compensation need be given.</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253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165197230"/>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“Just compensation”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254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2468647160"/>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“Just compensation”</a:t>
            </a:r>
            <a:endParaRPr lang="en-US" dirty="0"/>
          </a:p>
          <a:p>
            <a:pPr lvl="0"/>
            <a:r>
              <a:rPr lang="en-US" dirty="0"/>
              <a:t>Just compensation is the fair market value, </a:t>
            </a:r>
          </a:p>
          <a:p>
            <a:pPr lvl="1"/>
            <a:r>
              <a:rPr lang="en-US" dirty="0"/>
              <a:t>including the value of possible future expectations as well as existing uses.</a:t>
            </a:r>
          </a:p>
          <a:p>
            <a:pPr lvl="1"/>
            <a:r>
              <a:rPr lang="en-US" dirty="0" smtClean="0"/>
              <a:t>If a business is on the land, the business is not being condemned only the land. Compensation does not </a:t>
            </a:r>
            <a:r>
              <a:rPr lang="en-US" smtClean="0"/>
              <a:t>include relocation costs.</a:t>
            </a:r>
          </a:p>
          <a:p>
            <a:pPr lvl="1"/>
            <a:r>
              <a:rPr lang="en-US" dirty="0" smtClean="0"/>
              <a:t>In </a:t>
            </a:r>
            <a:r>
              <a:rPr lang="en-US" dirty="0"/>
              <a:t>cases of partial takings of land, the owners are entitled to compensation for the taken part, plus severance damages (the diminution of value of what remains of their property after the taking).</a:t>
            </a:r>
          </a:p>
        </p:txBody>
      </p:sp>
      <p:sp>
        <p:nvSpPr>
          <p:cNvPr id="4" name="Slide Number Placeholder 3"/>
          <p:cNvSpPr>
            <a:spLocks noGrp="1"/>
          </p:cNvSpPr>
          <p:nvPr>
            <p:ph type="sldNum" sz="quarter" idx="12"/>
          </p:nvPr>
        </p:nvSpPr>
        <p:spPr/>
        <p:txBody>
          <a:bodyPr/>
          <a:lstStyle/>
          <a:p>
            <a:fld id="{1A5FCC00-1D99-4B4F-9DCE-A983240E7105}" type="slidenum">
              <a:rPr lang="en-US" smtClean="0">
                <a:solidFill>
                  <a:prstClr val="black">
                    <a:tint val="75000"/>
                  </a:prstClr>
                </a:solidFill>
              </a:rPr>
              <a:pPr/>
              <a:t>255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3191539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u="sng" dirty="0"/>
              <a:t>Life estate</a:t>
            </a:r>
            <a:endParaRPr lang="en-US" dirty="0"/>
          </a:p>
          <a:p>
            <a:pPr lvl="0"/>
            <a:r>
              <a:rPr lang="en-US" dirty="0"/>
              <a:t>The estate will end at the death of a person. </a:t>
            </a:r>
          </a:p>
          <a:p>
            <a:pPr lvl="0"/>
            <a:r>
              <a:rPr lang="en-US" dirty="0"/>
              <a:t>Life tenant cannot Waste it. </a:t>
            </a:r>
          </a:p>
          <a:p>
            <a:pPr lvl="1"/>
            <a:r>
              <a:rPr lang="en-US" dirty="0"/>
              <a:t>V</a:t>
            </a:r>
            <a:r>
              <a:rPr lang="en-US" dirty="0" smtClean="0"/>
              <a:t>oluntary </a:t>
            </a:r>
            <a:r>
              <a:rPr lang="en-US" dirty="0"/>
              <a:t>waste</a:t>
            </a:r>
          </a:p>
          <a:p>
            <a:pPr lvl="1"/>
            <a:r>
              <a:rPr lang="en-US" dirty="0"/>
              <a:t>Permissive (involuntary) waste</a:t>
            </a:r>
          </a:p>
          <a:p>
            <a:pPr lvl="1"/>
            <a:r>
              <a:rPr lang="en-US" dirty="0"/>
              <a:t>Ameliorating waste</a:t>
            </a:r>
          </a:p>
          <a:p>
            <a:pPr lvl="0"/>
            <a:r>
              <a:rPr lang="en-US" dirty="0"/>
              <a:t>“To A for life” or “to A for the life of B” (life estate pur autre vie). </a:t>
            </a:r>
          </a:p>
          <a:p>
            <a:pPr lvl="1"/>
            <a:r>
              <a:rPr lang="en-US" dirty="0"/>
              <a:t>The future interest in the grantor following a life estate is a reversion.</a:t>
            </a:r>
          </a:p>
          <a:p>
            <a:pPr lvl="1"/>
            <a:r>
              <a:rPr lang="en-US" dirty="0"/>
              <a:t> If the future interest is created in a grantee, it is ordinarily a remainder but can be an executory interest.</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What constitutes waste</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27</a:t>
            </a:fld>
            <a:endParaRPr lang="en-US"/>
          </a:p>
        </p:txBody>
      </p:sp>
    </p:spTree>
    <p:extLst>
      <p:ext uri="{BB962C8B-B14F-4D97-AF65-F5344CB8AC3E}">
        <p14:creationId xmlns:p14="http://schemas.microsoft.com/office/powerpoint/2010/main" val="13970419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The life tenant is held liable to the </a:t>
            </a:r>
            <a:r>
              <a:rPr lang="en-US" dirty="0" err="1"/>
              <a:t>remainderman</a:t>
            </a:r>
            <a:r>
              <a:rPr lang="en-US" dirty="0"/>
              <a:t> for any waste during his or her life tenancy</a:t>
            </a:r>
          </a:p>
          <a:p>
            <a:r>
              <a:rPr lang="en-US" dirty="0" smtClean="0"/>
              <a:t>Permissive:</a:t>
            </a:r>
          </a:p>
          <a:p>
            <a:pPr lvl="1"/>
            <a:r>
              <a:rPr lang="en-US" dirty="0" smtClean="0"/>
              <a:t>Failures </a:t>
            </a:r>
            <a:r>
              <a:rPr lang="en-US" dirty="0"/>
              <a:t>to keep the property in repair, to pay real estate taxes, or to pay interest on any mortgage on the </a:t>
            </a:r>
            <a:r>
              <a:rPr lang="en-US" dirty="0" smtClean="0"/>
              <a:t>property. </a:t>
            </a:r>
          </a:p>
          <a:p>
            <a:r>
              <a:rPr lang="en-US" dirty="0" smtClean="0"/>
              <a:t>Voluntary:</a:t>
            </a:r>
          </a:p>
          <a:p>
            <a:pPr lvl="1"/>
            <a:r>
              <a:rPr lang="en-US" dirty="0" smtClean="0"/>
              <a:t>An </a:t>
            </a:r>
            <a:r>
              <a:rPr lang="en-US" dirty="0"/>
              <a:t>affirmative act that serves to somehow damage the </a:t>
            </a:r>
            <a:r>
              <a:rPr lang="en-US" dirty="0" smtClean="0"/>
              <a:t>land.</a:t>
            </a:r>
          </a:p>
          <a:p>
            <a:r>
              <a:rPr lang="en-US" dirty="0" smtClean="0"/>
              <a:t>Ameliorative:</a:t>
            </a:r>
          </a:p>
          <a:p>
            <a:pPr lvl="1"/>
            <a:r>
              <a:rPr lang="en-US" dirty="0" smtClean="0"/>
              <a:t>An improvement </a:t>
            </a:r>
            <a:r>
              <a:rPr lang="en-US" dirty="0"/>
              <a:t>to an estate that changes its character even if the change increases the land's value. </a:t>
            </a:r>
            <a:r>
              <a:rPr lang="en-US" dirty="0" smtClean="0"/>
              <a:t>Remedy = cost </a:t>
            </a:r>
            <a:r>
              <a:rPr lang="en-US" dirty="0"/>
              <a:t>of restoring the land to its original condition.</a:t>
            </a:r>
            <a:endParaRPr lang="en-US" dirty="0" smtClean="0"/>
          </a:p>
          <a:p>
            <a:r>
              <a:rPr lang="en-US" sz="2600" i="1" dirty="0" smtClean="0"/>
              <a:t>Note: That </a:t>
            </a:r>
            <a:r>
              <a:rPr lang="en-US" sz="2600" i="1" dirty="0"/>
              <a:t>responsibility, however, is limited; it only extends as far as the amount of income the land generates</a:t>
            </a:r>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28</a:t>
            </a:fld>
            <a:endParaRPr lang="en-US"/>
          </a:p>
        </p:txBody>
      </p:sp>
    </p:spTree>
    <p:extLst>
      <p:ext uri="{BB962C8B-B14F-4D97-AF65-F5344CB8AC3E}">
        <p14:creationId xmlns:p14="http://schemas.microsoft.com/office/powerpoint/2010/main" val="5699830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Limited life estates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29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u="sng" dirty="0"/>
              <a:t>Adverse possession</a:t>
            </a:r>
            <a:endParaRPr lang="en-US" dirty="0"/>
          </a:p>
          <a:p>
            <a:pPr lvl="0"/>
            <a:r>
              <a:rPr lang="en-US" dirty="0"/>
              <a:t>A means of acquiring title to property when an adverse possessor has : </a:t>
            </a:r>
          </a:p>
          <a:p>
            <a:pPr marL="971550" lvl="1" indent="-514350">
              <a:buFont typeface="+mj-lt"/>
              <a:buAutoNum type="arabicPeriod"/>
            </a:pPr>
            <a:r>
              <a:rPr lang="en-US" dirty="0"/>
              <a:t>Actual entry giving </a:t>
            </a:r>
            <a:r>
              <a:rPr lang="en-US" u="sng" dirty="0"/>
              <a:t>exclusive possession </a:t>
            </a:r>
            <a:endParaRPr lang="en-US" u="sng" dirty="0" smtClean="0"/>
          </a:p>
          <a:p>
            <a:pPr marL="971550" lvl="1" indent="-514350">
              <a:buFont typeface="+mj-lt"/>
              <a:buAutoNum type="arabicPeriod"/>
            </a:pPr>
            <a:r>
              <a:rPr lang="en-US" dirty="0" smtClean="0"/>
              <a:t>which </a:t>
            </a:r>
            <a:r>
              <a:rPr lang="en-US" dirty="0"/>
              <a:t>is </a:t>
            </a:r>
            <a:r>
              <a:rPr lang="en-US" u="sng" dirty="0"/>
              <a:t>open, notorious </a:t>
            </a:r>
            <a:r>
              <a:rPr lang="en-US" dirty="0" smtClean="0"/>
              <a:t>and </a:t>
            </a:r>
            <a:r>
              <a:rPr lang="en-US" dirty="0"/>
              <a:t>in a visible manner to give reasonable notice to the owner, </a:t>
            </a:r>
          </a:p>
          <a:p>
            <a:pPr marL="971550" lvl="1" indent="-514350">
              <a:buFont typeface="+mj-lt"/>
              <a:buAutoNum type="arabicPeriod"/>
            </a:pPr>
            <a:r>
              <a:rPr lang="en-US" dirty="0"/>
              <a:t>acting adverse and </a:t>
            </a:r>
            <a:r>
              <a:rPr lang="en-US" u="sng" dirty="0"/>
              <a:t>under a claim of right </a:t>
            </a:r>
            <a:r>
              <a:rPr lang="en-US" dirty="0"/>
              <a:t>to the owner, </a:t>
            </a:r>
          </a:p>
          <a:p>
            <a:pPr marL="971550" lvl="1" indent="-514350">
              <a:buFont typeface="+mj-lt"/>
              <a:buAutoNum type="arabicPeriod"/>
            </a:pPr>
            <a:r>
              <a:rPr lang="en-US" dirty="0"/>
              <a:t>and in </a:t>
            </a:r>
            <a:r>
              <a:rPr lang="en-US" u="sng" dirty="0"/>
              <a:t>continuous</a:t>
            </a:r>
            <a:r>
              <a:rPr lang="en-US" dirty="0"/>
              <a:t> and uninterrupted possession.</a:t>
            </a:r>
          </a:p>
          <a:p>
            <a:r>
              <a:rPr lang="en-US" dirty="0"/>
              <a:t>In, several states, payment of property taxes must be made</a:t>
            </a:r>
          </a:p>
        </p:txBody>
      </p:sp>
      <p:sp>
        <p:nvSpPr>
          <p:cNvPr id="4" name="Slide Number Placeholder 3"/>
          <p:cNvSpPr>
            <a:spLocks noGrp="1"/>
          </p:cNvSpPr>
          <p:nvPr>
            <p:ph type="sldNum" sz="quarter" idx="12"/>
          </p:nvPr>
        </p:nvSpPr>
        <p:spPr/>
        <p:txBody>
          <a:bodyPr/>
          <a:lstStyle/>
          <a:p>
            <a:fld id="{1A5FCC00-1D99-4B4F-9DCE-A983240E7105}"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Limited life estates</a:t>
            </a:r>
            <a:endParaRPr lang="en-US" dirty="0"/>
          </a:p>
          <a:p>
            <a:pPr lvl="0"/>
            <a:r>
              <a:rPr lang="en-US" dirty="0"/>
              <a:t>A life estate may be made determinable, subject to condition subsequent, </a:t>
            </a:r>
          </a:p>
          <a:p>
            <a:pPr lvl="1"/>
            <a:r>
              <a:rPr lang="en-US" dirty="0"/>
              <a:t>or subject to an executory limitation</a:t>
            </a:r>
          </a:p>
          <a:p>
            <a:pPr lvl="1"/>
            <a:r>
              <a:rPr lang="en-US" dirty="0"/>
              <a:t>in the same manner as a fee simple may be so limited.</a:t>
            </a:r>
          </a:p>
          <a:p>
            <a:pPr lvl="0"/>
            <a:r>
              <a:rPr lang="en-US" dirty="0"/>
              <a:t> For example, “to A for life or until marriage” creates a life estate determinable.</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Leasehold estate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Leasehold estate</a:t>
            </a:r>
            <a:endParaRPr lang="en-US" dirty="0"/>
          </a:p>
          <a:p>
            <a:r>
              <a:rPr lang="en-US" dirty="0"/>
              <a:t>This estate lasts for a fixed time or by other agreement between a landlord and a tenant</a:t>
            </a:r>
          </a:p>
        </p:txBody>
      </p:sp>
      <p:sp>
        <p:nvSpPr>
          <p:cNvPr id="4" name="Slide Number Placeholder 3"/>
          <p:cNvSpPr>
            <a:spLocks noGrp="1"/>
          </p:cNvSpPr>
          <p:nvPr>
            <p:ph type="sldNum" sz="quarter" idx="12"/>
          </p:nvPr>
        </p:nvSpPr>
        <p:spPr/>
        <p:txBody>
          <a:bodyPr/>
          <a:lstStyle/>
          <a:p>
            <a:fld id="{1A5FCC00-1D99-4B4F-9DCE-A983240E7105}" type="slidenum">
              <a:rPr lang="en-US" smtClean="0"/>
              <a:pPr/>
              <a:t>32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Future interests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Future interests</a:t>
            </a:r>
            <a:endParaRPr lang="en-US" dirty="0"/>
          </a:p>
          <a:p>
            <a:pPr lvl="0"/>
            <a:r>
              <a:rPr lang="en-US" dirty="0"/>
              <a:t>A nonpossessory interest capable of becoming possessory in the future.</a:t>
            </a:r>
          </a:p>
          <a:p>
            <a:pPr lvl="0"/>
            <a:r>
              <a:rPr lang="en-US" dirty="0"/>
              <a:t>A future interest is a </a:t>
            </a:r>
            <a:r>
              <a:rPr lang="en-US" i="1" dirty="0"/>
              <a:t>present</a:t>
            </a:r>
            <a:r>
              <a:rPr lang="en-US" dirty="0"/>
              <a:t> interest in the sense that it is a presently existing interest, </a:t>
            </a:r>
          </a:p>
          <a:p>
            <a:pPr lvl="1"/>
            <a:r>
              <a:rPr lang="en-US" dirty="0"/>
              <a:t>But it is not presently possessory interest. </a:t>
            </a:r>
          </a:p>
          <a:p>
            <a:pPr lvl="2"/>
            <a:r>
              <a:rPr lang="en-US" dirty="0"/>
              <a:t>Grantor: 	reversion, possibility of reverter, or the right of reentry.</a:t>
            </a:r>
          </a:p>
          <a:p>
            <a:pPr lvl="2"/>
            <a:r>
              <a:rPr lang="en-US" dirty="0"/>
              <a:t>Grantee:	remainder or executory interest.</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34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Reversion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35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Reversion</a:t>
            </a:r>
            <a:endParaRPr lang="en-US" dirty="0"/>
          </a:p>
          <a:p>
            <a:pPr lvl="0"/>
            <a:r>
              <a:rPr lang="en-US" dirty="0"/>
              <a:t>A future interest of the grantor which will automatically </a:t>
            </a:r>
          </a:p>
          <a:p>
            <a:pPr lvl="1"/>
            <a:r>
              <a:rPr lang="en-US" dirty="0"/>
              <a:t>follow a prior estate which will inevitably terminate </a:t>
            </a:r>
          </a:p>
          <a:p>
            <a:pPr lvl="0"/>
            <a:r>
              <a:rPr lang="en-US" dirty="0"/>
              <a:t>(e.g., a life estate; a leasehold).</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36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Possibility of Reverter</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37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Possibility of </a:t>
            </a:r>
            <a:r>
              <a:rPr lang="en-US" b="1" u="sng" dirty="0" smtClean="0"/>
              <a:t>Reverter</a:t>
            </a:r>
            <a:endParaRPr lang="en-US" dirty="0"/>
          </a:p>
          <a:p>
            <a:pPr lvl="0"/>
            <a:r>
              <a:rPr lang="en-US" dirty="0"/>
              <a:t>A future interest of the grantor which will automatically </a:t>
            </a:r>
          </a:p>
          <a:p>
            <a:pPr lvl="1"/>
            <a:r>
              <a:rPr lang="en-US" dirty="0"/>
              <a:t>follow a prior estate which will not inevitably terminate</a:t>
            </a:r>
          </a:p>
          <a:p>
            <a:pPr lvl="0"/>
            <a:r>
              <a:rPr lang="en-US" dirty="0"/>
              <a:t> (e.g., fee simple determinable).</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38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Right of entry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39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a:t>Actual entry and Exclusive Possession</a:t>
            </a:r>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4</a:t>
            </a:fld>
            <a:endParaRPr lang="en-US"/>
          </a:p>
        </p:txBody>
      </p:sp>
    </p:spTree>
    <p:extLst>
      <p:ext uri="{BB962C8B-B14F-4D97-AF65-F5344CB8AC3E}">
        <p14:creationId xmlns:p14="http://schemas.microsoft.com/office/powerpoint/2010/main" val="4089357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Right of entry</a:t>
            </a:r>
            <a:endParaRPr lang="en-US" dirty="0"/>
          </a:p>
          <a:p>
            <a:pPr lvl="0"/>
            <a:r>
              <a:rPr lang="en-US" dirty="0"/>
              <a:t>A right of entry is retained when the grantor </a:t>
            </a:r>
          </a:p>
          <a:p>
            <a:pPr lvl="1"/>
            <a:r>
              <a:rPr lang="en-US" dirty="0"/>
              <a:t>creates a </a:t>
            </a:r>
            <a:r>
              <a:rPr lang="en-US" i="1" dirty="0"/>
              <a:t>fee simple subject to condition</a:t>
            </a:r>
            <a:r>
              <a:rPr lang="en-US" dirty="0"/>
              <a:t> subsequent </a:t>
            </a:r>
          </a:p>
          <a:p>
            <a:pPr lvl="1"/>
            <a:r>
              <a:rPr lang="en-US" dirty="0"/>
              <a:t>and retains the power to cut short the estate.</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40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Remainder</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41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Remainder</a:t>
            </a:r>
            <a:endParaRPr lang="en-US" dirty="0"/>
          </a:p>
          <a:p>
            <a:pPr lvl="0"/>
            <a:r>
              <a:rPr lang="en-US" dirty="0"/>
              <a:t>A future interest in a grantee that</a:t>
            </a:r>
          </a:p>
          <a:p>
            <a:pPr lvl="1"/>
            <a:r>
              <a:rPr lang="en-US" dirty="0"/>
              <a:t>has the capacity of becoming possessory at the expiration of the prior estates, </a:t>
            </a:r>
          </a:p>
          <a:p>
            <a:pPr lvl="1"/>
            <a:r>
              <a:rPr lang="en-US" dirty="0"/>
              <a:t>and cannot cut short the preceding estates. </a:t>
            </a:r>
          </a:p>
          <a:p>
            <a:pPr lvl="0"/>
            <a:r>
              <a:rPr lang="en-US" dirty="0"/>
              <a:t>(Follows life estate, fee tail or term of years)</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42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Vested Remainder</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43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Vested Remainder</a:t>
            </a:r>
            <a:endParaRPr lang="en-US" dirty="0"/>
          </a:p>
          <a:p>
            <a:pPr lvl="0"/>
            <a:r>
              <a:rPr lang="en-US" dirty="0"/>
              <a:t>An ascertained person, and not subject to a condition precedent.</a:t>
            </a:r>
          </a:p>
          <a:p>
            <a:pPr lvl="1"/>
            <a:r>
              <a:rPr lang="en-US" b="1" dirty="0"/>
              <a:t>Indefeasibly vested: </a:t>
            </a:r>
            <a:r>
              <a:rPr lang="en-US" dirty="0"/>
              <a:t>Certain to receive</a:t>
            </a:r>
          </a:p>
          <a:p>
            <a:pPr lvl="1"/>
            <a:r>
              <a:rPr lang="en-US" b="1" dirty="0"/>
              <a:t>Subject to open (partial divestiture)</a:t>
            </a:r>
            <a:r>
              <a:rPr lang="en-US" dirty="0"/>
              <a:t>(Class of people i.e. O </a:t>
            </a:r>
            <a:r>
              <a:rPr lang="en-US" b="1" dirty="0"/>
              <a:t>to</a:t>
            </a:r>
            <a:r>
              <a:rPr lang="en-US" dirty="0"/>
              <a:t> A for life </a:t>
            </a:r>
            <a:r>
              <a:rPr lang="en-US" b="1" dirty="0"/>
              <a:t>to</a:t>
            </a:r>
            <a:r>
              <a:rPr lang="en-US" dirty="0"/>
              <a:t> B’s children)</a:t>
            </a:r>
          </a:p>
          <a:p>
            <a:pPr lvl="1"/>
            <a:r>
              <a:rPr lang="en-US" b="1" dirty="0"/>
              <a:t>Subject to complete divestiture</a:t>
            </a:r>
            <a:endParaRPr lang="en-US" dirty="0"/>
          </a:p>
          <a:p>
            <a:r>
              <a:rPr lang="en-US" dirty="0"/>
              <a:t>On the happening of a condition subsequent (O </a:t>
            </a:r>
            <a:r>
              <a:rPr lang="en-US" b="1" dirty="0"/>
              <a:t>to</a:t>
            </a:r>
            <a:r>
              <a:rPr lang="en-US" dirty="0"/>
              <a:t> A for life </a:t>
            </a:r>
            <a:r>
              <a:rPr lang="en-US" b="1" dirty="0"/>
              <a:t>to</a:t>
            </a:r>
            <a:r>
              <a:rPr lang="en-US" dirty="0"/>
              <a:t> B for life </a:t>
            </a:r>
            <a:r>
              <a:rPr lang="en-US" b="1" dirty="0"/>
              <a:t>to</a:t>
            </a:r>
            <a:r>
              <a:rPr lang="en-US" dirty="0"/>
              <a:t> C and his heirs), (O </a:t>
            </a:r>
            <a:r>
              <a:rPr lang="en-US" b="1" dirty="0"/>
              <a:t>to</a:t>
            </a:r>
            <a:r>
              <a:rPr lang="en-US" dirty="0"/>
              <a:t> A for life </a:t>
            </a:r>
            <a:r>
              <a:rPr lang="en-US" b="1" dirty="0"/>
              <a:t>to</a:t>
            </a:r>
            <a:r>
              <a:rPr lang="en-US" dirty="0"/>
              <a:t> B, but if B divorces than </a:t>
            </a:r>
            <a:r>
              <a:rPr lang="en-US" b="1" dirty="0"/>
              <a:t>to</a:t>
            </a:r>
            <a:r>
              <a:rPr lang="en-US" dirty="0"/>
              <a:t> C and his heirs) c- executory interest</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44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Contingent remainder</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45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Contingent remainder</a:t>
            </a:r>
            <a:endParaRPr lang="en-US" dirty="0"/>
          </a:p>
          <a:p>
            <a:pPr lvl="0"/>
            <a:r>
              <a:rPr lang="en-US" dirty="0"/>
              <a:t>Unascertained person (O to A for life to C’s heirs, C’s heirs are unascertained)</a:t>
            </a:r>
          </a:p>
          <a:p>
            <a:pPr lvl="0"/>
            <a:r>
              <a:rPr lang="en-US" dirty="0"/>
              <a:t>Subject to a condition precedent (O </a:t>
            </a:r>
            <a:r>
              <a:rPr lang="en-US" b="1" dirty="0"/>
              <a:t>to</a:t>
            </a:r>
            <a:r>
              <a:rPr lang="en-US" dirty="0"/>
              <a:t> A for life </a:t>
            </a:r>
            <a:r>
              <a:rPr lang="en-US" b="1" dirty="0"/>
              <a:t>to</a:t>
            </a:r>
            <a:r>
              <a:rPr lang="en-US" dirty="0"/>
              <a:t> B if B marries C)</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46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Destruction of contingent remainders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47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Destruction of contingent remainders</a:t>
            </a:r>
            <a:endParaRPr lang="en-US" dirty="0"/>
          </a:p>
          <a:p>
            <a:pPr lvl="0"/>
            <a:r>
              <a:rPr lang="en-US" dirty="0"/>
              <a:t>Contingent remainders are destroyed</a:t>
            </a:r>
          </a:p>
          <a:p>
            <a:pPr lvl="1"/>
            <a:r>
              <a:rPr lang="en-US" dirty="0"/>
              <a:t> if not vested at the time of termination of the proceeding estate.</a:t>
            </a:r>
          </a:p>
          <a:p>
            <a:pPr lvl="0"/>
            <a:r>
              <a:rPr lang="en-US" dirty="0"/>
              <a:t>“To A for life, remainder to A’s children who reach 21.” If A has no children who are at least 21 at the time of her death, property reverts to the grantor. </a:t>
            </a:r>
          </a:p>
          <a:p>
            <a:pPr lvl="0"/>
            <a:r>
              <a:rPr lang="en-US" dirty="0"/>
              <a:t>Abolished in most jurisdictions, and reverts to grantor; </a:t>
            </a:r>
          </a:p>
          <a:p>
            <a:r>
              <a:rPr lang="en-US" dirty="0"/>
              <a:t>A’s children have indestructible contingent remainder or an executory interest.</a:t>
            </a:r>
          </a:p>
        </p:txBody>
      </p:sp>
      <p:sp>
        <p:nvSpPr>
          <p:cNvPr id="4" name="Slide Number Placeholder 3"/>
          <p:cNvSpPr>
            <a:spLocks noGrp="1"/>
          </p:cNvSpPr>
          <p:nvPr>
            <p:ph type="sldNum" sz="quarter" idx="12"/>
          </p:nvPr>
        </p:nvSpPr>
        <p:spPr/>
        <p:txBody>
          <a:bodyPr/>
          <a:lstStyle/>
          <a:p>
            <a:fld id="{1A5FCC00-1D99-4B4F-9DCE-A983240E7105}" type="slidenum">
              <a:rPr lang="en-US" smtClean="0"/>
              <a:pPr/>
              <a:t>48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Rule in Shelley’s Case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49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buNone/>
            </a:pPr>
            <a:r>
              <a:rPr lang="en-US" dirty="0"/>
              <a:t>Element #1: Actual entry and Exclusive Possession:</a:t>
            </a:r>
          </a:p>
          <a:p>
            <a:endParaRPr lang="en-US" dirty="0"/>
          </a:p>
          <a:p>
            <a:r>
              <a:rPr lang="en-US" dirty="0" smtClean="0"/>
              <a:t>Adverse </a:t>
            </a:r>
            <a:r>
              <a:rPr lang="en-US" dirty="0"/>
              <a:t>possessor must enter and reside on, or use the land for the entire duration of the adverse possession period. In addition, the possessor must occupy the land to the exclusion of the true owner. Possession that is shared with the true owner is not “adverse” to the true owner, and is thus not adverse possession</a:t>
            </a:r>
            <a:r>
              <a:rPr lang="en-US" dirty="0" smtClean="0"/>
              <a:t>.</a:t>
            </a:r>
          </a:p>
          <a:p>
            <a:r>
              <a:rPr lang="en-US" dirty="0"/>
              <a:t>However, the adverse possessor need not actually occupy the entire premises. If the possessor enters the property and excludes the owner from the property, he or she will be deemed to possess the entire property even if the adverse possessor only actually uses part of the </a:t>
            </a:r>
            <a:r>
              <a:rPr lang="en-US" dirty="0" smtClean="0"/>
              <a:t>property</a:t>
            </a:r>
          </a:p>
          <a:p>
            <a:r>
              <a:rPr lang="en-US" dirty="0"/>
              <a:t>The “exclusive” possession element means that the adverse possessor must possess the property to the exclusion of the rightful owner</a:t>
            </a:r>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5</a:t>
            </a:fld>
            <a:endParaRPr lang="en-US"/>
          </a:p>
        </p:txBody>
      </p:sp>
    </p:spTree>
    <p:extLst>
      <p:ext uri="{BB962C8B-B14F-4D97-AF65-F5344CB8AC3E}">
        <p14:creationId xmlns:p14="http://schemas.microsoft.com/office/powerpoint/2010/main" val="28174336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Rule in Shelley’s Case</a:t>
            </a:r>
            <a:endParaRPr lang="en-US" dirty="0"/>
          </a:p>
          <a:p>
            <a:pPr lvl="0"/>
            <a:r>
              <a:rPr lang="en-US" dirty="0"/>
              <a:t>If an instrument creates a freehold estate in A and a remainder in A’s heirs,</a:t>
            </a:r>
          </a:p>
          <a:p>
            <a:pPr lvl="1"/>
            <a:r>
              <a:rPr lang="en-US" dirty="0"/>
              <a:t> the remainder becomes a remainder in fee simple in A.</a:t>
            </a:r>
          </a:p>
          <a:p>
            <a:pPr lvl="0"/>
            <a:r>
              <a:rPr lang="en-US" dirty="0"/>
              <a:t>“To A for life, then to A’s heirs.” A has a fee simple.</a:t>
            </a:r>
          </a:p>
          <a:p>
            <a:pPr lvl="0"/>
            <a:r>
              <a:rPr lang="en-US" dirty="0"/>
              <a:t> Abolished in most jurisdictions and the modern result would be that A has a life estate </a:t>
            </a:r>
          </a:p>
          <a:p>
            <a:pPr lvl="1"/>
            <a:r>
              <a:rPr lang="en-US" dirty="0"/>
              <a:t>and A’s heirs have a contingent remainder.</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50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Doctrine of Worthier Title ( carry out grantor’s intent)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51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Doctrine of Worthier Title ( carry out grantor’s intent)</a:t>
            </a:r>
            <a:endParaRPr lang="en-US" dirty="0"/>
          </a:p>
          <a:p>
            <a:pPr lvl="0"/>
            <a:r>
              <a:rPr lang="en-US" dirty="0"/>
              <a:t>An inter vivos conveyance attempting to create a future interest in the grantor’s heirs</a:t>
            </a:r>
          </a:p>
          <a:p>
            <a:pPr lvl="1"/>
            <a:r>
              <a:rPr lang="en-US" dirty="0"/>
              <a:t> is ineffective, so the grantor has reversion.</a:t>
            </a:r>
          </a:p>
          <a:p>
            <a:pPr lvl="0"/>
            <a:r>
              <a:rPr lang="en-US" dirty="0"/>
              <a:t>“To A for life, then to my heirs at law.” A has a life estate; the grantor has a reversion.  </a:t>
            </a:r>
          </a:p>
          <a:p>
            <a:pPr lvl="1"/>
            <a:r>
              <a:rPr lang="en-US" dirty="0"/>
              <a:t>Grantor’s heirs have a future interest given to them under this instrument.</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52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Executory interest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53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Executory interest</a:t>
            </a:r>
            <a:endParaRPr lang="en-US" dirty="0"/>
          </a:p>
          <a:p>
            <a:pPr lvl="0"/>
            <a:r>
              <a:rPr lang="en-US" dirty="0"/>
              <a:t>A future interest in a grantee that in order to become possessory,</a:t>
            </a:r>
          </a:p>
          <a:p>
            <a:pPr lvl="1"/>
            <a:r>
              <a:rPr lang="en-US" dirty="0"/>
              <a:t>must divest or cut short the prior estate </a:t>
            </a:r>
          </a:p>
          <a:p>
            <a:pPr lvl="1"/>
            <a:r>
              <a:rPr lang="en-US" dirty="0"/>
              <a:t>or </a:t>
            </a:r>
            <a:r>
              <a:rPr lang="en-US" i="1" dirty="0"/>
              <a:t>spring out </a:t>
            </a:r>
            <a:r>
              <a:rPr lang="en-US" dirty="0"/>
              <a:t>of the grantor at a future date.</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54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Shifting executory interest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55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Shifting executory interest</a:t>
            </a:r>
            <a:endParaRPr lang="en-US" dirty="0"/>
          </a:p>
          <a:p>
            <a:pPr lvl="0"/>
            <a:r>
              <a:rPr lang="en-US" dirty="0"/>
              <a:t>(O </a:t>
            </a:r>
            <a:r>
              <a:rPr lang="en-US" b="1" dirty="0"/>
              <a:t>to</a:t>
            </a:r>
            <a:r>
              <a:rPr lang="en-US" dirty="0"/>
              <a:t> A &amp; his heirs, but if B returns from Rome </a:t>
            </a:r>
            <a:r>
              <a:rPr lang="en-US" b="1" dirty="0"/>
              <a:t>to</a:t>
            </a:r>
            <a:r>
              <a:rPr lang="en-US" dirty="0"/>
              <a:t> B and his heirs) </a:t>
            </a:r>
          </a:p>
        </p:txBody>
      </p:sp>
      <p:sp>
        <p:nvSpPr>
          <p:cNvPr id="4" name="Slide Number Placeholder 3"/>
          <p:cNvSpPr>
            <a:spLocks noGrp="1"/>
          </p:cNvSpPr>
          <p:nvPr>
            <p:ph type="sldNum" sz="quarter" idx="12"/>
          </p:nvPr>
        </p:nvSpPr>
        <p:spPr/>
        <p:txBody>
          <a:bodyPr/>
          <a:lstStyle/>
          <a:p>
            <a:fld id="{1A5FCC00-1D99-4B4F-9DCE-A983240E7105}" type="slidenum">
              <a:rPr lang="en-US" smtClean="0"/>
              <a:pPr/>
              <a:t>56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Springing executory interest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57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Springing executory interest</a:t>
            </a:r>
            <a:endParaRPr lang="en-US" dirty="0"/>
          </a:p>
          <a:p>
            <a:pPr lvl="0"/>
            <a:r>
              <a:rPr lang="en-US" dirty="0"/>
              <a:t>(O to A for life, one day after A’s death to B) goes back to grantor then springs to grantee)</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58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a:t>Concurrent ownership</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59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a:t>Open and Notorious Possession</a:t>
            </a:r>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6</a:t>
            </a:fld>
            <a:endParaRPr lang="en-US"/>
          </a:p>
        </p:txBody>
      </p:sp>
    </p:spTree>
    <p:extLst>
      <p:ext uri="{BB962C8B-B14F-4D97-AF65-F5344CB8AC3E}">
        <p14:creationId xmlns:p14="http://schemas.microsoft.com/office/powerpoint/2010/main" val="6440754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Tenancy in Common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60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Tenancy in Common</a:t>
            </a:r>
            <a:endParaRPr lang="en-US" dirty="0"/>
          </a:p>
          <a:p>
            <a:pPr lvl="0"/>
            <a:r>
              <a:rPr lang="en-US" dirty="0"/>
              <a:t>Two or more persons own the property with no right of survivorship between them; </a:t>
            </a:r>
          </a:p>
          <a:p>
            <a:pPr lvl="1"/>
            <a:r>
              <a:rPr lang="en-US" dirty="0"/>
              <a:t>when one tenant dies, her interest passes to her heirs or devisees. </a:t>
            </a:r>
          </a:p>
          <a:p>
            <a:pPr lvl="0"/>
            <a:r>
              <a:rPr lang="en-US" dirty="0"/>
              <a:t>Each have an undivided interest to the property,</a:t>
            </a:r>
          </a:p>
          <a:p>
            <a:pPr lvl="1"/>
            <a:r>
              <a:rPr lang="en-US" dirty="0"/>
              <a:t> including right to possession as a </a:t>
            </a:r>
            <a:r>
              <a:rPr lang="en-US" dirty="0" smtClean="0"/>
              <a:t>whole.</a:t>
            </a:r>
          </a:p>
          <a:p>
            <a:pPr lvl="1"/>
            <a:r>
              <a:rPr lang="en-US" sz="2200" dirty="0"/>
              <a:t>Note: This means that each party has the right to alienate, or transfer the ownership of, her ownership interest</a:t>
            </a:r>
            <a:r>
              <a:rPr lang="en-US" sz="2200" dirty="0" smtClean="0"/>
              <a:t> </a:t>
            </a:r>
            <a:endParaRPr lang="en-US" sz="2200" dirty="0"/>
          </a:p>
          <a:p>
            <a:pPr lvl="0"/>
            <a:r>
              <a:rPr lang="en-US" dirty="0" smtClean="0"/>
              <a:t>Equal </a:t>
            </a:r>
            <a:r>
              <a:rPr lang="en-US" dirty="0"/>
              <a:t>shares are not necessary </a:t>
            </a:r>
          </a:p>
          <a:p>
            <a:pPr lvl="0"/>
            <a:r>
              <a:rPr lang="en-US" dirty="0"/>
              <a:t>and tenants can own different types of estates in the same property.</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61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Joint Tenancy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62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u="sng" dirty="0"/>
              <a:t>Joint Tenancy</a:t>
            </a:r>
            <a:endParaRPr lang="en-US" dirty="0"/>
          </a:p>
          <a:p>
            <a:pPr lvl="0"/>
            <a:r>
              <a:rPr lang="en-US" dirty="0"/>
              <a:t>Two or more persons own the property with a right of survivorship; </a:t>
            </a:r>
          </a:p>
          <a:p>
            <a:r>
              <a:rPr lang="en-US" dirty="0" smtClean="0"/>
              <a:t>A </a:t>
            </a:r>
            <a:r>
              <a:rPr lang="en-US" dirty="0"/>
              <a:t>joint tenancy cannot be created without the "four unities" (time, title, possession and interest</a:t>
            </a:r>
            <a:r>
              <a:rPr lang="en-US" dirty="0" smtClean="0"/>
              <a:t>),</a:t>
            </a:r>
          </a:p>
          <a:p>
            <a:r>
              <a:rPr lang="en-US" dirty="0" smtClean="0"/>
              <a:t> </a:t>
            </a:r>
            <a:r>
              <a:rPr lang="en-US" dirty="0"/>
              <a:t>and can be terminated in one of two ways: </a:t>
            </a:r>
            <a:endParaRPr lang="en-US" dirty="0" smtClean="0"/>
          </a:p>
          <a:p>
            <a:pPr lvl="1"/>
            <a:r>
              <a:rPr lang="en-US" dirty="0" smtClean="0"/>
              <a:t>by </a:t>
            </a:r>
            <a:r>
              <a:rPr lang="en-US" dirty="0"/>
              <a:t>partition or by severance. </a:t>
            </a:r>
            <a:endParaRPr lang="en-US" dirty="0" smtClean="0"/>
          </a:p>
          <a:p>
            <a:r>
              <a:rPr lang="en-US" dirty="0" smtClean="0"/>
              <a:t>Severance occurs when either one </a:t>
            </a:r>
            <a:r>
              <a:rPr lang="en-US" dirty="0"/>
              <a:t>joint tenant </a:t>
            </a:r>
            <a:endParaRPr lang="en-US" dirty="0" smtClean="0"/>
          </a:p>
          <a:p>
            <a:pPr lvl="1"/>
            <a:r>
              <a:rPr lang="en-US" dirty="0" smtClean="0"/>
              <a:t>makes </a:t>
            </a:r>
            <a:r>
              <a:rPr lang="en-US" dirty="0"/>
              <a:t>an inter </a:t>
            </a:r>
            <a:r>
              <a:rPr lang="en-US" dirty="0" err="1"/>
              <a:t>vivos</a:t>
            </a:r>
            <a:r>
              <a:rPr lang="en-US" dirty="0"/>
              <a:t> conveyance of their </a:t>
            </a:r>
            <a:r>
              <a:rPr lang="en-US" dirty="0" smtClean="0"/>
              <a:t>interest</a:t>
            </a:r>
          </a:p>
          <a:p>
            <a:pPr lvl="1"/>
            <a:r>
              <a:rPr lang="en-US" dirty="0" smtClean="0"/>
              <a:t>Or mortgages their interests (title theory / lien theory)</a:t>
            </a:r>
          </a:p>
        </p:txBody>
      </p:sp>
      <p:sp>
        <p:nvSpPr>
          <p:cNvPr id="4" name="Slide Number Placeholder 3"/>
          <p:cNvSpPr>
            <a:spLocks noGrp="1"/>
          </p:cNvSpPr>
          <p:nvPr>
            <p:ph type="sldNum" sz="quarter" idx="12"/>
          </p:nvPr>
        </p:nvSpPr>
        <p:spPr/>
        <p:txBody>
          <a:bodyPr/>
          <a:lstStyle/>
          <a:p>
            <a:fld id="{1A5FCC00-1D99-4B4F-9DCE-A983240E7105}" type="slidenum">
              <a:rPr lang="en-US" smtClean="0"/>
              <a:pPr/>
              <a:t>63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Explanation of the 4 unities</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64</a:t>
            </a:fld>
            <a:endParaRPr lang="en-US"/>
          </a:p>
        </p:txBody>
      </p:sp>
    </p:spTree>
    <p:extLst>
      <p:ext uri="{BB962C8B-B14F-4D97-AF65-F5344CB8AC3E}">
        <p14:creationId xmlns:p14="http://schemas.microsoft.com/office/powerpoint/2010/main" val="33521131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en-US" dirty="0"/>
              <a:t>1) Unity of Time</a:t>
            </a:r>
            <a:r>
              <a:rPr lang="en-US" dirty="0" smtClean="0"/>
              <a:t>:</a:t>
            </a:r>
            <a:endParaRPr lang="en-US" dirty="0"/>
          </a:p>
          <a:p>
            <a:r>
              <a:rPr lang="en-US" dirty="0" smtClean="0"/>
              <a:t>This </a:t>
            </a:r>
            <a:r>
              <a:rPr lang="en-US" dirty="0"/>
              <a:t>element requires that each joint tenant take his or her share at the exact same </a:t>
            </a:r>
            <a:r>
              <a:rPr lang="en-US" dirty="0" smtClean="0"/>
              <a:t>time.</a:t>
            </a:r>
          </a:p>
          <a:p>
            <a:pPr marL="0" indent="0">
              <a:buNone/>
            </a:pPr>
            <a:r>
              <a:rPr lang="en-US" dirty="0"/>
              <a:t>2) Unity of Title: </a:t>
            </a:r>
          </a:p>
          <a:p>
            <a:r>
              <a:rPr lang="en-US" dirty="0" smtClean="0"/>
              <a:t>Requires </a:t>
            </a:r>
            <a:r>
              <a:rPr lang="en-US" dirty="0"/>
              <a:t>that all joint tenants acquire title by the same instrument. This can be a deed, a will, a trust or any other document that can convey property</a:t>
            </a:r>
            <a:r>
              <a:rPr lang="en-US" dirty="0" smtClean="0"/>
              <a:t>.</a:t>
            </a:r>
          </a:p>
          <a:p>
            <a:pPr marL="0" indent="0">
              <a:buNone/>
            </a:pPr>
            <a:r>
              <a:rPr lang="en-US" dirty="0"/>
              <a:t>3) Unity of Interest</a:t>
            </a:r>
            <a:r>
              <a:rPr lang="en-US" dirty="0" smtClean="0"/>
              <a:t>:</a:t>
            </a:r>
            <a:endParaRPr lang="en-US" dirty="0"/>
          </a:p>
          <a:p>
            <a:r>
              <a:rPr lang="en-US" dirty="0" smtClean="0"/>
              <a:t>The </a:t>
            </a:r>
            <a:r>
              <a:rPr lang="en-US" dirty="0"/>
              <a:t>third unity requires that each tenant must have an equal interest in the property. This means that each co-tenant must have the exact same interest as all of the others in terms of physical ownership (each must own an identical percentage of the interest in the property) and chronological ownership (each must have an identical estate). </a:t>
            </a:r>
          </a:p>
          <a:p>
            <a:pPr marL="0" indent="0">
              <a:buNone/>
            </a:pPr>
            <a:r>
              <a:rPr lang="en-US" dirty="0" smtClean="0"/>
              <a:t>4</a:t>
            </a:r>
            <a:r>
              <a:rPr lang="en-US" dirty="0"/>
              <a:t>) Unity of Possession</a:t>
            </a:r>
            <a:r>
              <a:rPr lang="en-US" dirty="0" smtClean="0"/>
              <a:t>:</a:t>
            </a:r>
            <a:endParaRPr lang="en-US" dirty="0"/>
          </a:p>
          <a:p>
            <a:r>
              <a:rPr lang="en-US" dirty="0" smtClean="0"/>
              <a:t>This </a:t>
            </a:r>
            <a:r>
              <a:rPr lang="en-US" dirty="0"/>
              <a:t>requires that each joint tenant have the right to possess the entire property. Note that, in this respect, the joint tenancy is similar to the tenancy-in-common. The difference is that with the tenancy-in-common, equal right to possession was presumed, but could be overcome by clear intent of the parties</a:t>
            </a:r>
          </a:p>
          <a:p>
            <a:endParaRPr lang="en-US"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65</a:t>
            </a:fld>
            <a:endParaRPr lang="en-US"/>
          </a:p>
        </p:txBody>
      </p:sp>
    </p:spTree>
    <p:extLst>
      <p:ext uri="{BB962C8B-B14F-4D97-AF65-F5344CB8AC3E}">
        <p14:creationId xmlns:p14="http://schemas.microsoft.com/office/powerpoint/2010/main" val="400952342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Tenancy by the entirety</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66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u="sng" dirty="0"/>
              <a:t>Tenancy by the entirety </a:t>
            </a:r>
          </a:p>
          <a:p>
            <a:r>
              <a:rPr lang="en-US" dirty="0" smtClean="0"/>
              <a:t>Time</a:t>
            </a:r>
            <a:r>
              <a:rPr lang="en-US" dirty="0"/>
              <a:t>, title, interest, possession and </a:t>
            </a:r>
            <a:r>
              <a:rPr lang="en-US" i="1" dirty="0" smtClean="0"/>
              <a:t>marriage</a:t>
            </a:r>
          </a:p>
          <a:p>
            <a:pPr lvl="0"/>
            <a:r>
              <a:rPr lang="en-US" dirty="0" smtClean="0"/>
              <a:t>A </a:t>
            </a:r>
            <a:r>
              <a:rPr lang="en-US" dirty="0"/>
              <a:t>tenancy by the entirety may only be severed: </a:t>
            </a:r>
            <a:endParaRPr lang="en-US" dirty="0" smtClean="0"/>
          </a:p>
          <a:p>
            <a:pPr lvl="1"/>
            <a:r>
              <a:rPr lang="en-US" dirty="0" smtClean="0"/>
              <a:t>1</a:t>
            </a:r>
            <a:r>
              <a:rPr lang="en-US" dirty="0"/>
              <a:t>) by divorce, </a:t>
            </a:r>
            <a:endParaRPr lang="en-US" dirty="0" smtClean="0"/>
          </a:p>
          <a:p>
            <a:pPr lvl="1"/>
            <a:r>
              <a:rPr lang="en-US" dirty="0" smtClean="0"/>
              <a:t>2</a:t>
            </a:r>
            <a:r>
              <a:rPr lang="en-US" dirty="0"/>
              <a:t>) by the death of one spouse, </a:t>
            </a:r>
            <a:endParaRPr lang="en-US" dirty="0" smtClean="0"/>
          </a:p>
          <a:p>
            <a:pPr lvl="1"/>
            <a:r>
              <a:rPr lang="en-US" dirty="0" smtClean="0"/>
              <a:t>3</a:t>
            </a:r>
            <a:r>
              <a:rPr lang="en-US" dirty="0"/>
              <a:t>) by a creditor of both spouses, or </a:t>
            </a:r>
            <a:endParaRPr lang="en-US" dirty="0" smtClean="0"/>
          </a:p>
          <a:p>
            <a:pPr lvl="1"/>
            <a:r>
              <a:rPr lang="en-US" dirty="0" smtClean="0"/>
              <a:t>4</a:t>
            </a:r>
            <a:r>
              <a:rPr lang="en-US" dirty="0"/>
              <a:t>) by a mutual agreement between the husband and wife.</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67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a:t>Rights and Duties of </a:t>
            </a:r>
            <a:r>
              <a:rPr lang="en-US" sz="6000" dirty="0" smtClean="0"/>
              <a:t>Co-tenants in concurrent ownership</a:t>
            </a:r>
            <a:r>
              <a:rPr lang="en-US" sz="6000" dirty="0"/>
              <a:t/>
            </a:r>
            <a:br>
              <a:rPr lang="en-US" sz="6000" dirty="0"/>
            </a:br>
            <a:endParaRPr lang="en-US" sz="6000"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68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Ouster</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69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Element #2: Open and Notorious Possession:</a:t>
            </a:r>
          </a:p>
          <a:p>
            <a:endParaRPr lang="en-US" dirty="0"/>
          </a:p>
          <a:p>
            <a:r>
              <a:rPr lang="en-US" dirty="0"/>
              <a:t> </a:t>
            </a:r>
            <a:r>
              <a:rPr lang="en-US" dirty="0" smtClean="0"/>
              <a:t>Must be </a:t>
            </a:r>
            <a:r>
              <a:rPr lang="en-US" dirty="0"/>
              <a:t>done in a manner that is visible to everyone. In other words, the possession must be done in such a manner that the actual owner would notice the possession if he or she bothered to look.</a:t>
            </a:r>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7</a:t>
            </a:fld>
            <a:endParaRPr lang="en-US"/>
          </a:p>
        </p:txBody>
      </p:sp>
    </p:spTree>
    <p:extLst>
      <p:ext uri="{BB962C8B-B14F-4D97-AF65-F5344CB8AC3E}">
        <p14:creationId xmlns:p14="http://schemas.microsoft.com/office/powerpoint/2010/main" val="23499410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Ouster</a:t>
            </a:r>
            <a:endParaRPr lang="en-US" dirty="0"/>
          </a:p>
          <a:p>
            <a:pPr lvl="0"/>
            <a:r>
              <a:rPr lang="en-US" dirty="0"/>
              <a:t>Occurs when one co-tenant deprives another co-tenant of the right to possession. </a:t>
            </a:r>
          </a:p>
          <a:p>
            <a:pPr lvl="0"/>
            <a:r>
              <a:rPr lang="en-US" dirty="0"/>
              <a:t>An ousted co-tenant can bring suit</a:t>
            </a:r>
          </a:p>
          <a:p>
            <a:pPr lvl="1"/>
            <a:r>
              <a:rPr lang="en-US" dirty="0"/>
              <a:t> to collect his share of the reasonable rental value </a:t>
            </a:r>
          </a:p>
          <a:p>
            <a:pPr lvl="1"/>
            <a:r>
              <a:rPr lang="en-US" dirty="0"/>
              <a:t>or suit in partition.</a:t>
            </a:r>
          </a:p>
        </p:txBody>
      </p:sp>
      <p:sp>
        <p:nvSpPr>
          <p:cNvPr id="4" name="Slide Number Placeholder 3"/>
          <p:cNvSpPr>
            <a:spLocks noGrp="1"/>
          </p:cNvSpPr>
          <p:nvPr>
            <p:ph type="sldNum" sz="quarter" idx="12"/>
          </p:nvPr>
        </p:nvSpPr>
        <p:spPr/>
        <p:txBody>
          <a:bodyPr/>
          <a:lstStyle/>
          <a:p>
            <a:fld id="{1A5FCC00-1D99-4B4F-9DCE-A983240E7105}" type="slidenum">
              <a:rPr lang="en-US" smtClean="0"/>
              <a:pPr/>
              <a:t>70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Natural resources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71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Natural resources</a:t>
            </a:r>
            <a:endParaRPr lang="en-US" dirty="0"/>
          </a:p>
          <a:p>
            <a:pPr lvl="0"/>
            <a:r>
              <a:rPr lang="en-US" dirty="0"/>
              <a:t>Co-tenant must pay the other a proportionate share </a:t>
            </a:r>
          </a:p>
          <a:p>
            <a:pPr lvl="1"/>
            <a:r>
              <a:rPr lang="en-US" dirty="0"/>
              <a:t>for net amount received from mining and drilling. </a:t>
            </a:r>
          </a:p>
          <a:p>
            <a:pPr lvl="0"/>
            <a:r>
              <a:rPr lang="en-US" dirty="0"/>
              <a:t>Timber can be apportioned and therefore a tenant can cut his share.</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72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Actions by co-tenant to protect property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73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Actions by co-tenant to protect property</a:t>
            </a:r>
            <a:endParaRPr lang="en-US" dirty="0"/>
          </a:p>
          <a:p>
            <a:pPr lvl="0"/>
            <a:r>
              <a:rPr lang="en-US" dirty="0"/>
              <a:t>Taxes and mortgage interest must be paid equally </a:t>
            </a:r>
          </a:p>
          <a:p>
            <a:pPr lvl="1"/>
            <a:r>
              <a:rPr lang="en-US" dirty="0"/>
              <a:t>except if in exclusive possession by one.</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74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Repairs and improvements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75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Repairs and improvements</a:t>
            </a:r>
            <a:endParaRPr lang="en-US" dirty="0"/>
          </a:p>
          <a:p>
            <a:pPr lvl="0"/>
            <a:r>
              <a:rPr lang="en-US" dirty="0"/>
              <a:t>Repairs are voluntary, cannot compel unless offsetting the costs in an accounting for rents.</a:t>
            </a:r>
          </a:p>
          <a:p>
            <a:pPr lvl="0"/>
            <a:r>
              <a:rPr lang="en-US" dirty="0"/>
              <a:t>Improvements also voluntary but cannot be offset by accounting for rents </a:t>
            </a:r>
          </a:p>
          <a:p>
            <a:pPr lvl="1"/>
            <a:r>
              <a:rPr lang="en-US" dirty="0"/>
              <a:t>but may be reimbursed through partition.</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76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Partition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77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Partition</a:t>
            </a:r>
            <a:endParaRPr lang="en-US" dirty="0"/>
          </a:p>
          <a:p>
            <a:pPr lvl="0"/>
            <a:r>
              <a:rPr lang="en-US" dirty="0"/>
              <a:t>An equitable proceeding in which the court either physically divides or sells the property, </a:t>
            </a:r>
          </a:p>
          <a:p>
            <a:pPr lvl="1"/>
            <a:r>
              <a:rPr lang="en-US" dirty="0"/>
              <a:t>adjusts all claims of the property, and separates them.</a:t>
            </a:r>
          </a:p>
          <a:p>
            <a:r>
              <a:rPr lang="en-US" sz="2000" dirty="0"/>
              <a:t>Partition in kind</a:t>
            </a:r>
            <a:r>
              <a:rPr lang="en-US" sz="2000" dirty="0" smtClean="0"/>
              <a:t>,</a:t>
            </a:r>
          </a:p>
          <a:p>
            <a:pPr lvl="1"/>
            <a:r>
              <a:rPr lang="en-US" sz="2000" dirty="0" smtClean="0"/>
              <a:t> </a:t>
            </a:r>
            <a:r>
              <a:rPr lang="en-US" sz="2000" dirty="0"/>
              <a:t>there is a physical division of the common property</a:t>
            </a:r>
            <a:r>
              <a:rPr lang="en-US" sz="2000"/>
              <a:t>, </a:t>
            </a:r>
            <a:r>
              <a:rPr lang="en-US" sz="2000" smtClean="0"/>
              <a:t>and is </a:t>
            </a:r>
            <a:r>
              <a:rPr lang="en-US" sz="2000" dirty="0" smtClean="0"/>
              <a:t>preferred</a:t>
            </a:r>
          </a:p>
          <a:p>
            <a:r>
              <a:rPr lang="en-US" sz="2000" dirty="0"/>
              <a:t>P</a:t>
            </a:r>
            <a:r>
              <a:rPr lang="en-US" sz="2000" dirty="0" smtClean="0"/>
              <a:t>artition </a:t>
            </a:r>
            <a:r>
              <a:rPr lang="en-US" sz="2000" dirty="0"/>
              <a:t>by </a:t>
            </a:r>
            <a:r>
              <a:rPr lang="en-US" sz="2000" dirty="0" smtClean="0"/>
              <a:t>sale,</a:t>
            </a:r>
          </a:p>
          <a:p>
            <a:pPr lvl="1"/>
            <a:r>
              <a:rPr lang="en-US" sz="2000" dirty="0" smtClean="0"/>
              <a:t> </a:t>
            </a:r>
            <a:r>
              <a:rPr lang="en-US" sz="2000" dirty="0"/>
              <a:t>is allowed when a fair and equitable physical division of the property is impossible.</a:t>
            </a:r>
          </a:p>
        </p:txBody>
      </p:sp>
      <p:sp>
        <p:nvSpPr>
          <p:cNvPr id="4" name="Slide Number Placeholder 3"/>
          <p:cNvSpPr>
            <a:spLocks noGrp="1"/>
          </p:cNvSpPr>
          <p:nvPr>
            <p:ph type="sldNum" sz="quarter" idx="12"/>
          </p:nvPr>
        </p:nvSpPr>
        <p:spPr/>
        <p:txBody>
          <a:bodyPr/>
          <a:lstStyle/>
          <a:p>
            <a:fld id="{1A5FCC00-1D99-4B4F-9DCE-A983240E7105}" type="slidenum">
              <a:rPr lang="en-US" smtClean="0"/>
              <a:pPr/>
              <a:t>78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a:t>Landlord and Tenant</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79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a:t>Hostile and Under a Claim of Right</a:t>
            </a:r>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8</a:t>
            </a:fld>
            <a:endParaRPr lang="en-US"/>
          </a:p>
        </p:txBody>
      </p:sp>
    </p:spTree>
    <p:extLst>
      <p:ext uri="{BB962C8B-B14F-4D97-AF65-F5344CB8AC3E}">
        <p14:creationId xmlns:p14="http://schemas.microsoft.com/office/powerpoint/2010/main" val="284998017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Tenancy for years (can be days)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80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Tenancy for years (can be days)</a:t>
            </a:r>
            <a:endParaRPr lang="en-US" dirty="0"/>
          </a:p>
          <a:p>
            <a:pPr lvl="0"/>
            <a:r>
              <a:rPr lang="en-US" dirty="0"/>
              <a:t>Fixed period with the beginning and ending dates; </a:t>
            </a:r>
          </a:p>
          <a:p>
            <a:pPr lvl="0"/>
            <a:r>
              <a:rPr lang="en-US" dirty="0"/>
              <a:t>May be less than a year. </a:t>
            </a:r>
          </a:p>
          <a:p>
            <a:pPr lvl="0"/>
            <a:r>
              <a:rPr lang="en-US" dirty="0"/>
              <a:t>May end upon happening of an event (few courts). </a:t>
            </a:r>
          </a:p>
          <a:p>
            <a:pPr lvl="0"/>
            <a:r>
              <a:rPr lang="en-US" dirty="0"/>
              <a:t>No notice is required.</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81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Periodic Tenancy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82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Periodic Tenancy</a:t>
            </a:r>
            <a:endParaRPr lang="en-US" dirty="0"/>
          </a:p>
          <a:p>
            <a:pPr lvl="0"/>
            <a:r>
              <a:rPr lang="en-US" dirty="0"/>
              <a:t>Period to period (month to month) until notice of termination given.</a:t>
            </a:r>
          </a:p>
          <a:p>
            <a:pPr lvl="0"/>
            <a:r>
              <a:rPr lang="en-US" dirty="0"/>
              <a:t> If notice is not given, the tenancy is automatically extended for another period. </a:t>
            </a:r>
          </a:p>
          <a:p>
            <a:pPr lvl="0"/>
            <a:r>
              <a:rPr lang="en-US" dirty="0"/>
              <a:t>Notice must be equal to the length of the period (month, week, day) </a:t>
            </a:r>
          </a:p>
          <a:p>
            <a:pPr lvl="0"/>
            <a:r>
              <a:rPr lang="en-US" dirty="0"/>
              <a:t>Common law Exception: year to year is 6 months, modernly some stares one month.</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83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Tenancy at will</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84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Tenancy at will</a:t>
            </a:r>
            <a:endParaRPr lang="en-US" dirty="0"/>
          </a:p>
          <a:p>
            <a:pPr lvl="0"/>
            <a:r>
              <a:rPr lang="en-US" dirty="0"/>
              <a:t>No stated duration, continues until landlord or tenant desires an end.</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85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Holdover tenancy or tenancy in sufferance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86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Holdover tenancy or tenancy in sufferance</a:t>
            </a:r>
            <a:endParaRPr lang="en-US" dirty="0"/>
          </a:p>
          <a:p>
            <a:pPr lvl="0"/>
            <a:r>
              <a:rPr lang="en-US" dirty="0"/>
              <a:t>Tenant remains after the end of tenancy.</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87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Selection of tenants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88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Selection of tenants</a:t>
            </a:r>
            <a:endParaRPr lang="en-US" dirty="0"/>
          </a:p>
          <a:p>
            <a:pPr lvl="0"/>
            <a:r>
              <a:rPr lang="en-US" dirty="0"/>
              <a:t>Traditionally a seller or landlord was free to sell or rent to whomever he pleased, </a:t>
            </a:r>
          </a:p>
          <a:p>
            <a:pPr lvl="1"/>
            <a:r>
              <a:rPr lang="en-US" dirty="0"/>
              <a:t>however the Civil Right Act of 1866 prohibited racial or ethnic discrimination, </a:t>
            </a:r>
          </a:p>
          <a:p>
            <a:pPr lvl="1"/>
            <a:r>
              <a:rPr lang="en-US" dirty="0"/>
              <a:t>and modernly the fair Housing act of 1968, </a:t>
            </a:r>
          </a:p>
          <a:p>
            <a:pPr lvl="0"/>
            <a:r>
              <a:rPr lang="en-US" dirty="0"/>
              <a:t>makes it unlawful for discrimination based on </a:t>
            </a:r>
          </a:p>
          <a:p>
            <a:pPr lvl="1"/>
            <a:r>
              <a:rPr lang="en-US" dirty="0"/>
              <a:t>race, color, religion, national origin, sex, handicap, or familial status.</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89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Element #3: Hostile and Under a Claim of Right:</a:t>
            </a:r>
          </a:p>
          <a:p>
            <a:endParaRPr lang="en-US" dirty="0"/>
          </a:p>
          <a:p>
            <a:r>
              <a:rPr lang="en-US" dirty="0" smtClean="0"/>
              <a:t>Must </a:t>
            </a:r>
            <a:r>
              <a:rPr lang="en-US" dirty="0"/>
              <a:t>enter and possess the property without the owner’s consent and that the possessor must possess the property with the intent of remaining on the property permanently. It does not require that the possessor actually claim that he or she has a legal right to possess the property. It is enough that the possessor intends to remain on the property in perpetuity</a:t>
            </a:r>
          </a:p>
          <a:p>
            <a:r>
              <a:rPr lang="en-US" dirty="0"/>
              <a:t>It is also important to note that the possession need not be with malicious intent, or even with the intent to deprive the owner of property, for an adverse possession to be valid. In fact, even if the possessor did not realize that he was committing an act of adverse possession, such a possession can still work to transfer title</a:t>
            </a:r>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1A5FCC00-1D99-4B4F-9DCE-A983240E7105}" type="slidenum">
              <a:rPr lang="en-US" smtClean="0"/>
              <a:pPr/>
              <a:t>9</a:t>
            </a:fld>
            <a:endParaRPr lang="en-US"/>
          </a:p>
        </p:txBody>
      </p:sp>
    </p:spTree>
    <p:extLst>
      <p:ext uri="{BB962C8B-B14F-4D97-AF65-F5344CB8AC3E}">
        <p14:creationId xmlns:p14="http://schemas.microsoft.com/office/powerpoint/2010/main" val="177251151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Landlord’s duty to deliver actual possession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90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Landlord’s duty to deliver actual possession</a:t>
            </a:r>
            <a:endParaRPr lang="en-US" dirty="0"/>
          </a:p>
          <a:p>
            <a:pPr lvl="0"/>
            <a:r>
              <a:rPr lang="en-US" dirty="0"/>
              <a:t>In most states, the landlord has the duty to deliver actual possession </a:t>
            </a:r>
          </a:p>
          <a:p>
            <a:pPr lvl="1"/>
            <a:r>
              <a:rPr lang="en-US" dirty="0"/>
              <a:t>at the beginning of the lease.</a:t>
            </a:r>
          </a:p>
          <a:p>
            <a:pPr lvl="0"/>
            <a:r>
              <a:rPr lang="en-US" dirty="0"/>
              <a:t> If a previous tenant does not get out in time, the landlord is in default (English Rule). </a:t>
            </a:r>
          </a:p>
          <a:p>
            <a:pPr lvl="0"/>
            <a:r>
              <a:rPr lang="en-US" dirty="0"/>
              <a:t>The minority hold that there is a duty to deliver actual possession;</a:t>
            </a:r>
          </a:p>
          <a:p>
            <a:pPr lvl="1"/>
            <a:r>
              <a:rPr lang="en-US" dirty="0"/>
              <a:t> rather the tenant has the burden of ejecting the holdover tenant (American Rule).</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91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Covenant of quiet enjoyment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92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smtClean="0"/>
              <a:t>Covenant of </a:t>
            </a:r>
            <a:r>
              <a:rPr lang="en-US" b="1" u="sng" dirty="0"/>
              <a:t>quiet </a:t>
            </a:r>
            <a:r>
              <a:rPr lang="en-US" b="1" u="sng" dirty="0" smtClean="0"/>
              <a:t>enjoyment</a:t>
            </a:r>
            <a:endParaRPr lang="en-US" dirty="0"/>
          </a:p>
          <a:p>
            <a:pPr lvl="0"/>
            <a:r>
              <a:rPr lang="en-US" dirty="0"/>
              <a:t>A tenant has an implied right of quiet enjoyment of the premises </a:t>
            </a:r>
          </a:p>
          <a:p>
            <a:pPr lvl="1"/>
            <a:r>
              <a:rPr lang="en-US" dirty="0"/>
              <a:t>without interference by the landlord. </a:t>
            </a:r>
          </a:p>
          <a:p>
            <a:pPr lvl="0"/>
            <a:r>
              <a:rPr lang="en-US" dirty="0"/>
              <a:t>(Common minor breach, modern major breach)</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93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Constructive Eviction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94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Constructive Eviction</a:t>
            </a:r>
            <a:endParaRPr lang="en-US" dirty="0"/>
          </a:p>
          <a:p>
            <a:pPr lvl="0"/>
            <a:r>
              <a:rPr lang="en-US" dirty="0"/>
              <a:t>If a landlord substantially interferes with the tenant’s enjoyment of the premises</a:t>
            </a:r>
          </a:p>
          <a:p>
            <a:pPr lvl="1"/>
            <a:r>
              <a:rPr lang="en-US" dirty="0"/>
              <a:t>without actually evicting the tenant, </a:t>
            </a:r>
          </a:p>
          <a:p>
            <a:pPr lvl="1"/>
            <a:r>
              <a:rPr lang="en-US" dirty="0"/>
              <a:t>the tenant can claim constructive eviction </a:t>
            </a:r>
          </a:p>
          <a:p>
            <a:pPr lvl="1"/>
            <a:r>
              <a:rPr lang="en-US" dirty="0"/>
              <a:t>and must vacate the premises within a reasonable time.</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95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Implied Covenant of Habitability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96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Implied Covenant of Habitability </a:t>
            </a:r>
            <a:endParaRPr lang="en-US" dirty="0"/>
          </a:p>
          <a:p>
            <a:pPr lvl="0"/>
            <a:r>
              <a:rPr lang="en-US" dirty="0"/>
              <a:t>Under common law there was no duty owed. </a:t>
            </a:r>
          </a:p>
          <a:p>
            <a:pPr lvl="0"/>
            <a:r>
              <a:rPr lang="en-US" dirty="0"/>
              <a:t>Modernly, it imposes upon the landlord an affirmative duty </a:t>
            </a:r>
          </a:p>
          <a:p>
            <a:pPr lvl="1"/>
            <a:r>
              <a:rPr lang="en-US" dirty="0"/>
              <a:t>to keep residential premises in a habitable condition prior to leasing</a:t>
            </a:r>
          </a:p>
          <a:p>
            <a:pPr lvl="1"/>
            <a:r>
              <a:rPr lang="en-US" dirty="0"/>
              <a:t> in regards to lighting, heating, plumbing etc.</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97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Landlord tort liability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1A5FCC00-1D99-4B4F-9DCE-A983240E7105}" type="slidenum">
              <a:rPr lang="en-US" smtClean="0"/>
              <a:pPr/>
              <a:t>98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Landlord tort liability</a:t>
            </a:r>
            <a:endParaRPr lang="en-US" dirty="0"/>
          </a:p>
          <a:p>
            <a:pPr lvl="0"/>
            <a:r>
              <a:rPr lang="en-US" dirty="0"/>
              <a:t>A landlord is generally not liable for torts </a:t>
            </a:r>
          </a:p>
          <a:p>
            <a:pPr lvl="1"/>
            <a:r>
              <a:rPr lang="en-US" dirty="0"/>
              <a:t>unless the tort is related to a concealed dangerous condition, </a:t>
            </a:r>
          </a:p>
          <a:p>
            <a:pPr lvl="1"/>
            <a:r>
              <a:rPr lang="en-US" dirty="0"/>
              <a:t>common areas, public use, </a:t>
            </a:r>
          </a:p>
          <a:p>
            <a:pPr lvl="1"/>
            <a:r>
              <a:rPr lang="en-US" dirty="0"/>
              <a:t>or if the landlord has a statutory or contractual duty to repair.</a:t>
            </a:r>
          </a:p>
          <a:p>
            <a:pPr lvl="0"/>
            <a:r>
              <a:rPr lang="en-US" dirty="0"/>
              <a:t> But landlords’ tort liability may be increasing.</a:t>
            </a:r>
          </a:p>
          <a:p>
            <a:endParaRPr lang="en-US" dirty="0"/>
          </a:p>
        </p:txBody>
      </p:sp>
      <p:sp>
        <p:nvSpPr>
          <p:cNvPr id="4" name="Slide Number Placeholder 3"/>
          <p:cNvSpPr>
            <a:spLocks noGrp="1"/>
          </p:cNvSpPr>
          <p:nvPr>
            <p:ph type="sldNum" sz="quarter" idx="12"/>
          </p:nvPr>
        </p:nvSpPr>
        <p:spPr/>
        <p:txBody>
          <a:bodyPr/>
          <a:lstStyle/>
          <a:p>
            <a:fld id="{1A5FCC00-1D99-4B4F-9DCE-A983240E7105}" type="slidenum">
              <a:rPr lang="en-US" smtClean="0"/>
              <a:pPr/>
              <a:t>99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theme/theme1.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8756</TotalTime>
  <Words>8709</Words>
  <Application>Microsoft Office PowerPoint</Application>
  <PresentationFormat>On-screen Show (4:3)</PresentationFormat>
  <Paragraphs>1275</Paragraphs>
  <Slides>255</Slides>
  <Notes>0</Notes>
  <HiddenSlides>0</HiddenSlides>
  <MMClips>0</MMClips>
  <ScaleCrop>false</ScaleCrop>
  <HeadingPairs>
    <vt:vector size="4" baseType="variant">
      <vt:variant>
        <vt:lpstr>Theme</vt:lpstr>
      </vt:variant>
      <vt:variant>
        <vt:i4>1</vt:i4>
      </vt:variant>
      <vt:variant>
        <vt:lpstr>Slide Titles</vt:lpstr>
      </vt:variant>
      <vt:variant>
        <vt:i4>255</vt:i4>
      </vt:variant>
    </vt:vector>
  </HeadingPairs>
  <TitlesOfParts>
    <vt:vector size="256" baseType="lpstr">
      <vt:lpstr>Office Theme</vt:lpstr>
      <vt:lpstr>Property</vt:lpstr>
      <vt:lpstr>Adverse possession </vt:lpstr>
      <vt:lpstr>PowerPoint Presentation</vt:lpstr>
      <vt:lpstr>Actual entry and Exclusive Possession</vt:lpstr>
      <vt:lpstr>PowerPoint Presentation</vt:lpstr>
      <vt:lpstr>Open and Notorious Possession</vt:lpstr>
      <vt:lpstr>PowerPoint Presentation</vt:lpstr>
      <vt:lpstr>Hostile and Under a Claim of Right</vt:lpstr>
      <vt:lpstr>PowerPoint Presentation</vt:lpstr>
      <vt:lpstr>Continuous and Uninterrupted Possession</vt:lpstr>
      <vt:lpstr>PowerPoint Presentation</vt:lpstr>
      <vt:lpstr>Tacking</vt:lpstr>
      <vt:lpstr>PowerPoint Presentation</vt:lpstr>
      <vt:lpstr>Possessory estates </vt:lpstr>
      <vt:lpstr>Fee simple absolute </vt:lpstr>
      <vt:lpstr>PowerPoint Presentation</vt:lpstr>
      <vt:lpstr>Fee simple determinable (Possibility of reverter) </vt:lpstr>
      <vt:lpstr>PowerPoint Presentation</vt:lpstr>
      <vt:lpstr>Fee simple subject to condition subsequent (Right of reentry) </vt:lpstr>
      <vt:lpstr>PowerPoint Presentation</vt:lpstr>
      <vt:lpstr>Fee simple subject to executory limitation (executory interest)</vt:lpstr>
      <vt:lpstr>PowerPoint Presentation</vt:lpstr>
      <vt:lpstr>Fee tail </vt:lpstr>
      <vt:lpstr>PowerPoint Presentation</vt:lpstr>
      <vt:lpstr>Life estate</vt:lpstr>
      <vt:lpstr>PowerPoint Presentation</vt:lpstr>
      <vt:lpstr>What constitutes waste</vt:lpstr>
      <vt:lpstr>PowerPoint Presentation</vt:lpstr>
      <vt:lpstr>Limited life estates </vt:lpstr>
      <vt:lpstr>PowerPoint Presentation</vt:lpstr>
      <vt:lpstr>Leasehold estate </vt:lpstr>
      <vt:lpstr>PowerPoint Presentation</vt:lpstr>
      <vt:lpstr>Future interests </vt:lpstr>
      <vt:lpstr>PowerPoint Presentation</vt:lpstr>
      <vt:lpstr>Reversion </vt:lpstr>
      <vt:lpstr>PowerPoint Presentation</vt:lpstr>
      <vt:lpstr>Possibility of Reverter</vt:lpstr>
      <vt:lpstr>PowerPoint Presentation</vt:lpstr>
      <vt:lpstr>Right of entry </vt:lpstr>
      <vt:lpstr>PowerPoint Presentation</vt:lpstr>
      <vt:lpstr>Remainder </vt:lpstr>
      <vt:lpstr>PowerPoint Presentation</vt:lpstr>
      <vt:lpstr>Vested Remainder </vt:lpstr>
      <vt:lpstr>PowerPoint Presentation</vt:lpstr>
      <vt:lpstr>Contingent remainder </vt:lpstr>
      <vt:lpstr>PowerPoint Presentation</vt:lpstr>
      <vt:lpstr>Destruction of contingent remainders </vt:lpstr>
      <vt:lpstr>PowerPoint Presentation</vt:lpstr>
      <vt:lpstr>Rule in Shelley’s Case </vt:lpstr>
      <vt:lpstr>PowerPoint Presentation</vt:lpstr>
      <vt:lpstr>Doctrine of Worthier Title ( carry out grantor’s intent) </vt:lpstr>
      <vt:lpstr>PowerPoint Presentation</vt:lpstr>
      <vt:lpstr>Executory interest </vt:lpstr>
      <vt:lpstr>PowerPoint Presentation</vt:lpstr>
      <vt:lpstr>Shifting executory interest </vt:lpstr>
      <vt:lpstr>PowerPoint Presentation</vt:lpstr>
      <vt:lpstr>Springing executory interest </vt:lpstr>
      <vt:lpstr>PowerPoint Presentation</vt:lpstr>
      <vt:lpstr>Concurrent ownership </vt:lpstr>
      <vt:lpstr>Tenancy in Common </vt:lpstr>
      <vt:lpstr>PowerPoint Presentation</vt:lpstr>
      <vt:lpstr>Joint Tenancy </vt:lpstr>
      <vt:lpstr>PowerPoint Presentation</vt:lpstr>
      <vt:lpstr>Explanation of the 4 unities</vt:lpstr>
      <vt:lpstr>PowerPoint Presentation</vt:lpstr>
      <vt:lpstr>Tenancy by the entirety</vt:lpstr>
      <vt:lpstr>PowerPoint Presentation</vt:lpstr>
      <vt:lpstr>Rights and Duties of Co-tenants in concurrent ownership </vt:lpstr>
      <vt:lpstr>Ouster </vt:lpstr>
      <vt:lpstr>PowerPoint Presentation</vt:lpstr>
      <vt:lpstr>Natural resources </vt:lpstr>
      <vt:lpstr>PowerPoint Presentation</vt:lpstr>
      <vt:lpstr>Actions by co-tenant to protect property </vt:lpstr>
      <vt:lpstr>PowerPoint Presentation</vt:lpstr>
      <vt:lpstr>Repairs and improvements </vt:lpstr>
      <vt:lpstr>PowerPoint Presentation</vt:lpstr>
      <vt:lpstr>Partition </vt:lpstr>
      <vt:lpstr>PowerPoint Presentation</vt:lpstr>
      <vt:lpstr>Landlord and Tenant </vt:lpstr>
      <vt:lpstr>Tenancy for years (can be days) </vt:lpstr>
      <vt:lpstr>PowerPoint Presentation</vt:lpstr>
      <vt:lpstr>Periodic Tenancy </vt:lpstr>
      <vt:lpstr>PowerPoint Presentation</vt:lpstr>
      <vt:lpstr>Tenancy at will </vt:lpstr>
      <vt:lpstr>PowerPoint Presentation</vt:lpstr>
      <vt:lpstr>Holdover tenancy or tenancy in sufferance </vt:lpstr>
      <vt:lpstr>PowerPoint Presentation</vt:lpstr>
      <vt:lpstr>Selection of tenants </vt:lpstr>
      <vt:lpstr>PowerPoint Presentation</vt:lpstr>
      <vt:lpstr>Landlord’s duty to deliver actual possession </vt:lpstr>
      <vt:lpstr>PowerPoint Presentation</vt:lpstr>
      <vt:lpstr>Covenant of quiet enjoyment </vt:lpstr>
      <vt:lpstr>PowerPoint Presentation</vt:lpstr>
      <vt:lpstr>Constructive Eviction </vt:lpstr>
      <vt:lpstr>PowerPoint Presentation</vt:lpstr>
      <vt:lpstr>Implied Covenant of Habitability  </vt:lpstr>
      <vt:lpstr>PowerPoint Presentation</vt:lpstr>
      <vt:lpstr>Landlord tort liability </vt:lpstr>
      <vt:lpstr>PowerPoint Presentation</vt:lpstr>
      <vt:lpstr>Tenant’s duties</vt:lpstr>
      <vt:lpstr>PowerPoint Presentation</vt:lpstr>
      <vt:lpstr>Landlord remedies </vt:lpstr>
      <vt:lpstr>PowerPoint Presentation</vt:lpstr>
      <vt:lpstr>Unlawful detainer </vt:lpstr>
      <vt:lpstr>PowerPoint Presentation</vt:lpstr>
      <vt:lpstr>Assignment and Subleases  (Landlord Tenant) </vt:lpstr>
      <vt:lpstr>Assignment by landlord </vt:lpstr>
      <vt:lpstr>PowerPoint Presentation</vt:lpstr>
      <vt:lpstr>Assignment by tenant </vt:lpstr>
      <vt:lpstr>PowerPoint Presentation</vt:lpstr>
      <vt:lpstr>Sublease by tenant </vt:lpstr>
      <vt:lpstr>PowerPoint Presentation</vt:lpstr>
      <vt:lpstr>Easements</vt:lpstr>
      <vt:lpstr>Easements (statute of frauds) </vt:lpstr>
      <vt:lpstr>PowerPoint Presentation</vt:lpstr>
      <vt:lpstr>Easement Appurtenant  </vt:lpstr>
      <vt:lpstr>PowerPoint Presentation</vt:lpstr>
      <vt:lpstr>Easement in gross </vt:lpstr>
      <vt:lpstr>PowerPoint Presentation</vt:lpstr>
      <vt:lpstr>Creation of an easement </vt:lpstr>
      <vt:lpstr>PowerPoint Presentation</vt:lpstr>
      <vt:lpstr>Easement from existing use (implication) </vt:lpstr>
      <vt:lpstr>PowerPoint Presentation</vt:lpstr>
      <vt:lpstr>Easement by necessity (implication) </vt:lpstr>
      <vt:lpstr>PowerPoint Presentation</vt:lpstr>
      <vt:lpstr>Creation by prescription </vt:lpstr>
      <vt:lpstr>PowerPoint Presentation</vt:lpstr>
      <vt:lpstr>Scope of easements </vt:lpstr>
      <vt:lpstr>PowerPoint Presentation</vt:lpstr>
      <vt:lpstr>Termination of easements </vt:lpstr>
      <vt:lpstr>PowerPoint Presentation</vt:lpstr>
      <vt:lpstr>Profit </vt:lpstr>
      <vt:lpstr>PowerPoint Presentation</vt:lpstr>
      <vt:lpstr>License</vt:lpstr>
      <vt:lpstr>PowerPoint Presentation</vt:lpstr>
      <vt:lpstr>REAL COVENANTS AND EQUITABLE SERVITUDES</vt:lpstr>
      <vt:lpstr>Real covenants </vt:lpstr>
      <vt:lpstr>PowerPoint Presentation</vt:lpstr>
      <vt:lpstr>6) Requirements for burden to run,  Real Covenant </vt:lpstr>
      <vt:lpstr>PowerPoint Presentation</vt:lpstr>
      <vt:lpstr>4) Requirements for the benefit to run  </vt:lpstr>
      <vt:lpstr>PowerPoint Presentation</vt:lpstr>
      <vt:lpstr>Equitable servitudes </vt:lpstr>
      <vt:lpstr>PowerPoint Presentation</vt:lpstr>
      <vt:lpstr>Benefit and burden to run</vt:lpstr>
      <vt:lpstr>PowerPoint Presentation</vt:lpstr>
      <vt:lpstr>The intent to run with the land</vt:lpstr>
      <vt:lpstr>PowerPoint Presentation</vt:lpstr>
      <vt:lpstr>“touch and concern” the land: </vt:lpstr>
      <vt:lpstr>PowerPoint Presentation</vt:lpstr>
      <vt:lpstr>Privity</vt:lpstr>
      <vt:lpstr>PowerPoint Presentation</vt:lpstr>
      <vt:lpstr>Horizontal Privity: </vt:lpstr>
      <vt:lpstr>PowerPoint Presentation</vt:lpstr>
      <vt:lpstr>Vertical Privity</vt:lpstr>
      <vt:lpstr>PowerPoint Presentation</vt:lpstr>
      <vt:lpstr>Negative servitude implied from general plan </vt:lpstr>
      <vt:lpstr>PowerPoint Presentation</vt:lpstr>
      <vt:lpstr>The sale of land “Contract”</vt:lpstr>
      <vt:lpstr>SOF Land </vt:lpstr>
      <vt:lpstr>PowerPoint Presentation</vt:lpstr>
      <vt:lpstr>Part performance SOF</vt:lpstr>
      <vt:lpstr>PowerPoint Presentation</vt:lpstr>
      <vt:lpstr>Estoppel SOF</vt:lpstr>
      <vt:lpstr>PowerPoint Presentation</vt:lpstr>
      <vt:lpstr>Duty to Convey Marketable Title</vt:lpstr>
      <vt:lpstr>PowerPoint Presentation</vt:lpstr>
      <vt:lpstr>Duty to disclose</vt:lpstr>
      <vt:lpstr>PowerPoint Presentation</vt:lpstr>
      <vt:lpstr>Delivery of Marketable Title</vt:lpstr>
      <vt:lpstr>PowerPoint Presentation</vt:lpstr>
      <vt:lpstr>Remedies for breach of contract (buyer) </vt:lpstr>
      <vt:lpstr>PowerPoint Presentation</vt:lpstr>
      <vt:lpstr>Remedies for breach of contract (seller) </vt:lpstr>
      <vt:lpstr>PowerPoint Presentation</vt:lpstr>
      <vt:lpstr>Mortgage / Deed of Trust </vt:lpstr>
      <vt:lpstr>PowerPoint Presentation</vt:lpstr>
      <vt:lpstr>Assumes Mortgage / Subject to Mortgage</vt:lpstr>
      <vt:lpstr>PowerPoint Presentation</vt:lpstr>
      <vt:lpstr>Right of Redemption</vt:lpstr>
      <vt:lpstr>PowerPoint Presentation</vt:lpstr>
      <vt:lpstr>Priorities  PMSI Judicial lien</vt:lpstr>
      <vt:lpstr>PowerPoint Presentation</vt:lpstr>
      <vt:lpstr>The Closing and Real Property Deeds</vt:lpstr>
      <vt:lpstr>Requirements for Conveyance of land</vt:lpstr>
      <vt:lpstr>PowerPoint Presentation</vt:lpstr>
      <vt:lpstr>The Deed</vt:lpstr>
      <vt:lpstr>PowerPoint Presentation</vt:lpstr>
      <vt:lpstr>Delivery of the Deed</vt:lpstr>
      <vt:lpstr>PowerPoint Presentation</vt:lpstr>
      <vt:lpstr>Merger Rule</vt:lpstr>
      <vt:lpstr>PowerPoint Presentation</vt:lpstr>
      <vt:lpstr>The Quitclaim Deed</vt:lpstr>
      <vt:lpstr>PowerPoint Presentation</vt:lpstr>
      <vt:lpstr>General warranty deed </vt:lpstr>
      <vt:lpstr>PowerPoint Presentation</vt:lpstr>
      <vt:lpstr>Explanations of the covenants</vt:lpstr>
      <vt:lpstr>PowerPoint Presentation</vt:lpstr>
      <vt:lpstr>Breach of covenants </vt:lpstr>
      <vt:lpstr>PowerPoint Presentation</vt:lpstr>
      <vt:lpstr>Estoppel by Deed</vt:lpstr>
      <vt:lpstr>PowerPoint Presentation</vt:lpstr>
      <vt:lpstr>Recording</vt:lpstr>
      <vt:lpstr>Effect of recordation </vt:lpstr>
      <vt:lpstr>PowerPoint Presentation</vt:lpstr>
      <vt:lpstr>Who is protected by recording acts </vt:lpstr>
      <vt:lpstr>PowerPoint Presentation</vt:lpstr>
      <vt:lpstr>Bona Fide Purchaser</vt:lpstr>
      <vt:lpstr>PowerPoint Presentation</vt:lpstr>
      <vt:lpstr>Notice statute</vt:lpstr>
      <vt:lpstr>PowerPoint Presentation</vt:lpstr>
      <vt:lpstr>Race-Notice Jurisdiction: </vt:lpstr>
      <vt:lpstr>PowerPoint Presentation</vt:lpstr>
      <vt:lpstr>Types of Notice </vt:lpstr>
      <vt:lpstr>PowerPoint Presentation</vt:lpstr>
      <vt:lpstr>Installment land contract </vt:lpstr>
      <vt:lpstr>PowerPoint Presentation</vt:lpstr>
      <vt:lpstr>Equitable conversion </vt:lpstr>
      <vt:lpstr>PowerPoint Presentation</vt:lpstr>
      <vt:lpstr>Risk of loss </vt:lpstr>
      <vt:lpstr>PowerPoint Presentation</vt:lpstr>
      <vt:lpstr>Devolution of death (How the property treated) </vt:lpstr>
      <vt:lpstr>PowerPoint Presentation</vt:lpstr>
      <vt:lpstr>Right to support </vt:lpstr>
      <vt:lpstr>PowerPoint Presentation</vt:lpstr>
      <vt:lpstr>ZONING AND CONSTITUTIONAL CONSIDERATIONS</vt:lpstr>
      <vt:lpstr>Zoning </vt:lpstr>
      <vt:lpstr>PowerPoint Presentation</vt:lpstr>
      <vt:lpstr>Constitutional Considerations</vt:lpstr>
      <vt:lpstr>PowerPoint Presentation</vt:lpstr>
      <vt:lpstr>Vested right </vt:lpstr>
      <vt:lpstr>PowerPoint Presentation</vt:lpstr>
      <vt:lpstr>Non-conforming use </vt:lpstr>
      <vt:lpstr>PowerPoint Presentation</vt:lpstr>
      <vt:lpstr>Variances </vt:lpstr>
      <vt:lpstr>PowerPoint Presentation</vt:lpstr>
      <vt:lpstr>Special Exception </vt:lpstr>
      <vt:lpstr>PowerPoint Presentation</vt:lpstr>
      <vt:lpstr>EMNIENT DOMAIN AND TAKINGS</vt:lpstr>
      <vt:lpstr>Taking clause </vt:lpstr>
      <vt:lpstr>PowerPoint Presentation</vt:lpstr>
      <vt:lpstr> “Taking” </vt:lpstr>
      <vt:lpstr>PowerPoint Presentation</vt:lpstr>
      <vt:lpstr>Regulatory takings </vt:lpstr>
      <vt:lpstr>PowerPoint Presentation</vt:lpstr>
      <vt:lpstr>Destruction of all economic value </vt:lpstr>
      <vt:lpstr>PowerPoint Presentation</vt:lpstr>
      <vt:lpstr>Test of severe economic loss </vt:lpstr>
      <vt:lpstr>PowerPoint Presentation</vt:lpstr>
      <vt:lpstr>Exactions </vt:lpstr>
      <vt:lpstr>PowerPoint Presentation</vt:lpstr>
      <vt:lpstr>Remedies for regulatory takings </vt:lpstr>
      <vt:lpstr>PowerPoint Presentation</vt:lpstr>
      <vt:lpstr>“Just compensation” </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Property</dc:title>
  <dc:creator>kris</dc:creator>
  <cp:lastModifiedBy>Kris</cp:lastModifiedBy>
  <cp:revision>124</cp:revision>
  <dcterms:created xsi:type="dcterms:W3CDTF">2012-11-29T18:57:53Z</dcterms:created>
  <dcterms:modified xsi:type="dcterms:W3CDTF">2014-02-17T21:20:23Z</dcterms:modified>
</cp:coreProperties>
</file>