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58" r:id="rId9"/>
    <p:sldId id="359" r:id="rId10"/>
    <p:sldId id="273" r:id="rId11"/>
    <p:sldId id="274" r:id="rId12"/>
    <p:sldId id="366" r:id="rId13"/>
    <p:sldId id="367" r:id="rId14"/>
    <p:sldId id="368" r:id="rId15"/>
    <p:sldId id="369" r:id="rId16"/>
    <p:sldId id="370" r:id="rId17"/>
    <p:sldId id="371" r:id="rId18"/>
    <p:sldId id="325" r:id="rId19"/>
    <p:sldId id="326" r:id="rId20"/>
    <p:sldId id="275" r:id="rId21"/>
    <p:sldId id="276" r:id="rId22"/>
    <p:sldId id="350" r:id="rId23"/>
    <p:sldId id="351" r:id="rId24"/>
    <p:sldId id="352" r:id="rId25"/>
    <p:sldId id="353" r:id="rId26"/>
    <p:sldId id="354" r:id="rId27"/>
    <p:sldId id="355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93" r:id="rId37"/>
    <p:sldId id="294" r:id="rId38"/>
    <p:sldId id="374" r:id="rId39"/>
    <p:sldId id="375" r:id="rId40"/>
    <p:sldId id="311" r:id="rId41"/>
    <p:sldId id="312" r:id="rId42"/>
    <p:sldId id="315" r:id="rId43"/>
    <p:sldId id="316" r:id="rId44"/>
    <p:sldId id="376" r:id="rId45"/>
    <p:sldId id="377" r:id="rId46"/>
    <p:sldId id="360" r:id="rId47"/>
    <p:sldId id="361" r:id="rId48"/>
    <p:sldId id="362" r:id="rId49"/>
    <p:sldId id="363" r:id="rId50"/>
    <p:sldId id="349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39" r:id="rId62"/>
    <p:sldId id="340" r:id="rId63"/>
    <p:sldId id="341" r:id="rId64"/>
    <p:sldId id="342" r:id="rId65"/>
    <p:sldId id="343" r:id="rId66"/>
    <p:sldId id="344" r:id="rId67"/>
    <p:sldId id="345" r:id="rId68"/>
    <p:sldId id="346" r:id="rId69"/>
    <p:sldId id="347" r:id="rId70"/>
    <p:sldId id="348" r:id="rId71"/>
    <p:sldId id="364" r:id="rId72"/>
    <p:sldId id="365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79DFF-CAA3-4204-BC85-C07E43121390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BCFF7-BB29-4D90-B2AA-9FDD0C2BD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1265-59ED-4171-9A30-7F08C8E171F8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0E1F-6148-4C07-A30D-C0B4B56F102E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387-2822-4E18-A687-C6B15B6E3AA3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A322-EEDC-4659-8671-7ED5CC43F2D8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F5DD-B360-4595-B188-736698ADEC5E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8361-7C66-4113-900B-51EE8CC85E03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297-FAED-434C-9C88-BF9378383B74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AC13-109E-41DB-9123-0C10ABB5075A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B09-4170-4BE1-987C-298D16EEFA25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B898-C2AE-4AAF-9D0B-011E6A8078F3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AD8-2761-4577-9821-511110DC944F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F779-67EC-4983-BC35-9719E444F822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D632-22B8-4FAE-B1B2-C027786AD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Community Property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Presumption: Title taken in Joint and Equal Form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/>
              <a:t>Presumption: Joint and Equal Form </a:t>
            </a:r>
            <a:endParaRPr lang="en-US" dirty="0"/>
          </a:p>
          <a:p>
            <a:pPr lvl="0"/>
            <a:r>
              <a:rPr lang="en-US" dirty="0" smtClean="0"/>
              <a:t>Where SP was used to take title in joint </a:t>
            </a:r>
            <a:r>
              <a:rPr lang="en-US" dirty="0"/>
              <a:t>and equal </a:t>
            </a:r>
            <a:r>
              <a:rPr lang="en-US" dirty="0" smtClean="0"/>
              <a:t>form, </a:t>
            </a:r>
            <a:r>
              <a:rPr lang="en-US" dirty="0"/>
              <a:t>the Lucas and Anti-Lucas principles </a:t>
            </a:r>
            <a:r>
              <a:rPr lang="en-US" dirty="0" smtClean="0"/>
              <a:t>apply</a:t>
            </a:r>
            <a:r>
              <a:rPr lang="en-US" dirty="0"/>
              <a:t> </a:t>
            </a:r>
            <a:r>
              <a:rPr lang="en-US" dirty="0" smtClean="0"/>
              <a:t>and is </a:t>
            </a:r>
            <a:r>
              <a:rPr lang="en-US" dirty="0"/>
              <a:t>presumptively community property. </a:t>
            </a:r>
          </a:p>
          <a:p>
            <a:pPr lvl="0"/>
            <a:r>
              <a:rPr lang="en-US" dirty="0"/>
              <a:t>Upon death, Lucas </a:t>
            </a:r>
            <a:r>
              <a:rPr lang="en-US" dirty="0" smtClean="0"/>
              <a:t>applies and the SP is considered a gift to the community. </a:t>
            </a:r>
          </a:p>
          <a:p>
            <a:pPr lvl="0"/>
            <a:r>
              <a:rPr lang="en-US" dirty="0" smtClean="0"/>
              <a:t>Upon </a:t>
            </a:r>
            <a:r>
              <a:rPr lang="en-US" dirty="0"/>
              <a:t>divorce, the principles of Anti-Lucas </a:t>
            </a:r>
            <a:r>
              <a:rPr lang="en-US" dirty="0" smtClean="0"/>
              <a:t>apply and the spouse who gave the SP is entitled to reimbursement.</a:t>
            </a:r>
            <a:endParaRPr lang="en-US" dirty="0"/>
          </a:p>
          <a:p>
            <a:r>
              <a:rPr lang="en-US" dirty="0"/>
              <a:t>This presumption can be rebutted by 1) an express written statement in the deed OR 2) written agreement by the parties that property is SP and not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Title taken in one name alone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9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Title taken in one name alone</a:t>
            </a:r>
          </a:p>
          <a:p>
            <a:r>
              <a:rPr lang="en-US" dirty="0" smtClean="0"/>
              <a:t>Asset </a:t>
            </a:r>
            <a:r>
              <a:rPr lang="en-US" dirty="0"/>
              <a:t>titled in one spouses name does not overcome the community property presumption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Married Woman’s Presumption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Married Woman’s </a:t>
            </a:r>
            <a:r>
              <a:rPr lang="en-US" u="sng" dirty="0" smtClean="0"/>
              <a:t>Presumption</a:t>
            </a:r>
          </a:p>
          <a:p>
            <a:r>
              <a:rPr lang="en-US" dirty="0" smtClean="0"/>
              <a:t>When </a:t>
            </a:r>
            <a:r>
              <a:rPr lang="en-US" dirty="0"/>
              <a:t>title is taken in wife's name alone before </a:t>
            </a:r>
            <a:r>
              <a:rPr lang="en-US" dirty="0" smtClean="0"/>
              <a:t>1975 but </a:t>
            </a:r>
            <a:r>
              <a:rPr lang="en-US" dirty="0"/>
              <a:t>the title is not taken in the JT </a:t>
            </a:r>
            <a:r>
              <a:rPr lang="en-US" dirty="0" smtClean="0"/>
              <a:t>form, </a:t>
            </a:r>
            <a:r>
              <a:rPr lang="en-US" dirty="0"/>
              <a:t>and not as H and </a:t>
            </a:r>
            <a:r>
              <a:rPr lang="en-US" dirty="0" smtClean="0"/>
              <a:t>W, </a:t>
            </a:r>
            <a:r>
              <a:rPr lang="en-US" dirty="0"/>
              <a:t>or Mrs. </a:t>
            </a:r>
            <a:r>
              <a:rPr lang="en-US" dirty="0" smtClean="0"/>
              <a:t>and </a:t>
            </a:r>
            <a:r>
              <a:rPr lang="en-US" dirty="0"/>
              <a:t>Mr. </a:t>
            </a:r>
            <a:r>
              <a:rPr lang="en-US" dirty="0" smtClean="0"/>
              <a:t>= 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the property is half </a:t>
            </a:r>
            <a:r>
              <a:rPr lang="en-US" dirty="0" smtClean="0"/>
              <a:t>wife’s </a:t>
            </a:r>
            <a:r>
              <a:rPr lang="en-US" dirty="0"/>
              <a:t>separate property, </a:t>
            </a:r>
            <a:r>
              <a:rPr lang="en-US" dirty="0" smtClean="0"/>
              <a:t>and half </a:t>
            </a:r>
            <a:r>
              <a:rPr lang="en-US" dirty="0"/>
              <a:t>community </a:t>
            </a:r>
            <a:r>
              <a:rPr lang="en-US" dirty="0" smtClean="0"/>
              <a:t>property 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Note: if Title </a:t>
            </a:r>
            <a:r>
              <a:rPr lang="en-US" sz="2000" dirty="0"/>
              <a:t>is taken in the name of the wife and a 3rd party</a:t>
            </a:r>
            <a:r>
              <a:rPr lang="en-US" sz="2000" dirty="0" smtClean="0"/>
              <a:t>, then </a:t>
            </a:r>
            <a:r>
              <a:rPr lang="en-US" sz="2000" dirty="0"/>
              <a:t>the wife is a TIC with that third party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4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Reimbursements §2640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4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Cal Family Code 2640 a party </a:t>
            </a:r>
            <a:r>
              <a:rPr lang="en-US" dirty="0"/>
              <a:t>shall be reimbursed for the party's </a:t>
            </a:r>
            <a:r>
              <a:rPr lang="en-US" dirty="0" smtClean="0"/>
              <a:t>separate property contributions  to community property including: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downpayments, payments for improvements, </a:t>
            </a:r>
            <a:r>
              <a:rPr lang="en-US" dirty="0" smtClean="0"/>
              <a:t>and payments </a:t>
            </a:r>
            <a:r>
              <a:rPr lang="en-US" dirty="0"/>
              <a:t>that reduce the principal of a loan used to finance </a:t>
            </a:r>
            <a:r>
              <a:rPr lang="en-US" dirty="0" smtClean="0"/>
              <a:t>the purchase </a:t>
            </a:r>
            <a:r>
              <a:rPr lang="en-US" dirty="0"/>
              <a:t>or improvement of the </a:t>
            </a:r>
            <a:r>
              <a:rPr lang="en-US" dirty="0" smtClean="0"/>
              <a:t>property </a:t>
            </a:r>
          </a:p>
          <a:p>
            <a:r>
              <a:rPr lang="en-US" sz="2000" dirty="0" smtClean="0"/>
              <a:t>Note: Still must trace </a:t>
            </a:r>
            <a:r>
              <a:rPr lang="en-US" sz="2000" dirty="0"/>
              <a:t>the contributions to a separate </a:t>
            </a:r>
            <a:r>
              <a:rPr lang="en-US" sz="2000" dirty="0" smtClean="0"/>
              <a:t>property  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2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Source rule - When property is purchased using funds from a commingled bank </a:t>
            </a:r>
            <a:r>
              <a:rPr lang="en-US" u="sng" dirty="0" smtClean="0"/>
              <a:t>account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8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 purchased from a commingled bank account is not presumptively CP,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the burden of proof is on the SP proponent to show that SP funds were used to purchase the asset.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SP proponent can use either the exhaustion method or the direct tracing method to prove that SP funds were used to purchase the property.”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2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Start C/P Essay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8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Business Goodwill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Business Goodwill</a:t>
            </a:r>
            <a:endParaRPr lang="en-US" dirty="0"/>
          </a:p>
          <a:p>
            <a:pPr lvl="0"/>
            <a:r>
              <a:rPr lang="en-US" dirty="0"/>
              <a:t>Goodwill is a quantifiable expectation for future patronage by the community</a:t>
            </a:r>
          </a:p>
          <a:p>
            <a:pPr lvl="1"/>
            <a:r>
              <a:rPr lang="en-US" dirty="0"/>
              <a:t> and can be owned as community property </a:t>
            </a:r>
          </a:p>
          <a:p>
            <a:pPr lvl="1"/>
            <a:r>
              <a:rPr lang="en-US" dirty="0"/>
              <a:t>and is awarded at divorce to the professional spouse. </a:t>
            </a:r>
          </a:p>
          <a:p>
            <a:pPr lvl="0"/>
            <a:r>
              <a:rPr lang="en-US" dirty="0"/>
              <a:t>The other spouse receives an offsetting award of property.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Rents or profits from separate capital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38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Rents or profits from separate capital</a:t>
            </a:r>
            <a:endParaRPr lang="en-US" dirty="0"/>
          </a:p>
          <a:p>
            <a:pPr lvl="0"/>
            <a:r>
              <a:rPr lang="en-US" dirty="0"/>
              <a:t>Rents or profits from separately owned capital, </a:t>
            </a:r>
          </a:p>
          <a:p>
            <a:pPr lvl="1"/>
            <a:r>
              <a:rPr lang="en-US" dirty="0"/>
              <a:t>generated without applying community labor, are separate property. </a:t>
            </a:r>
          </a:p>
          <a:p>
            <a:r>
              <a:rPr lang="en-US" dirty="0" smtClean="0"/>
              <a:t>The </a:t>
            </a:r>
            <a:r>
              <a:rPr lang="en-US" dirty="0"/>
              <a:t>Pereira or Van Camp formula is used to apportion the </a:t>
            </a:r>
            <a:r>
              <a:rPr lang="en-US" dirty="0" smtClean="0"/>
              <a:t>earnings if community labor was used to make SP capital or business productive.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86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Pereira formula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7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Pereira formula</a:t>
            </a:r>
            <a:endParaRPr lang="en-US" dirty="0"/>
          </a:p>
          <a:p>
            <a:pPr lvl="0"/>
            <a:r>
              <a:rPr lang="en-US" dirty="0"/>
              <a:t>This is used if H’s </a:t>
            </a:r>
            <a:r>
              <a:rPr lang="en-US" dirty="0" smtClean="0"/>
              <a:t>management (community labor) </a:t>
            </a:r>
            <a:r>
              <a:rPr lang="en-US" dirty="0"/>
              <a:t>was the primary cause of the business’s substantial growth. 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10% return per year of original value of business, </a:t>
            </a:r>
          </a:p>
          <a:p>
            <a:pPr lvl="1"/>
            <a:r>
              <a:rPr lang="en-US" dirty="0"/>
              <a:t>plus </a:t>
            </a:r>
            <a:r>
              <a:rPr lang="en-US" dirty="0" smtClean="0"/>
              <a:t>the original </a:t>
            </a:r>
            <a:r>
              <a:rPr lang="en-US" dirty="0"/>
              <a:t>principal, </a:t>
            </a:r>
          </a:p>
          <a:p>
            <a:pPr lvl="1"/>
            <a:r>
              <a:rPr lang="en-US" dirty="0"/>
              <a:t>equals H’s separate property interest, </a:t>
            </a:r>
          </a:p>
          <a:p>
            <a:pPr lvl="1"/>
            <a:r>
              <a:rPr lang="en-US" dirty="0"/>
              <a:t>and the remaining amount of business’ value is community property.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1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Van Camp formula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76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Van Camp formula</a:t>
            </a:r>
            <a:endParaRPr lang="en-US" dirty="0"/>
          </a:p>
          <a:p>
            <a:pPr lvl="0"/>
            <a:r>
              <a:rPr lang="en-US" dirty="0"/>
              <a:t>If the character of the business was the primary cause of its substantial growth </a:t>
            </a:r>
          </a:p>
          <a:p>
            <a:pPr lvl="1"/>
            <a:r>
              <a:rPr lang="en-US" dirty="0"/>
              <a:t>the Van Camp formula is used. </a:t>
            </a:r>
          </a:p>
          <a:p>
            <a:r>
              <a:rPr lang="en-US" dirty="0" smtClean="0"/>
              <a:t>Fair value of husband services a year multiplied by amount of years</a:t>
            </a:r>
          </a:p>
          <a:p>
            <a:r>
              <a:rPr lang="en-US" dirty="0" smtClean="0"/>
              <a:t>Less family expenses a year multiplied by amount of years</a:t>
            </a:r>
          </a:p>
          <a:p>
            <a:r>
              <a:rPr lang="en-US" dirty="0" smtClean="0"/>
              <a:t>That equal community property share</a:t>
            </a:r>
          </a:p>
          <a:p>
            <a:r>
              <a:rPr lang="en-US" dirty="0" smtClean="0"/>
              <a:t>The remaining is 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40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Pension plans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Pension plans</a:t>
            </a:r>
            <a:endParaRPr lang="en-US" dirty="0"/>
          </a:p>
          <a:p>
            <a:pPr lvl="0"/>
            <a:r>
              <a:rPr lang="en-US" dirty="0" smtClean="0"/>
              <a:t>May receive either the </a:t>
            </a:r>
            <a:r>
              <a:rPr lang="en-US" dirty="0"/>
              <a:t>present value of such rights</a:t>
            </a:r>
          </a:p>
          <a:p>
            <a:pPr lvl="1"/>
            <a:r>
              <a:rPr lang="en-US" dirty="0"/>
              <a:t> or an appropriate portion of each pension payment </a:t>
            </a:r>
            <a:r>
              <a:rPr lang="en-US" dirty="0" smtClean="0"/>
              <a:t>paid. </a:t>
            </a:r>
            <a:endParaRPr lang="en-US" dirty="0"/>
          </a:p>
          <a:p>
            <a:pPr lvl="0"/>
            <a:r>
              <a:rPr lang="en-US" dirty="0"/>
              <a:t>Spouse cannot force other spouse to work beyond normal retirement age of 65. </a:t>
            </a:r>
          </a:p>
          <a:p>
            <a:pPr lvl="0"/>
            <a:r>
              <a:rPr lang="en-US" dirty="0" smtClean="0"/>
              <a:t>Non-employee </a:t>
            </a:r>
            <a:r>
              <a:rPr lang="en-US" dirty="0"/>
              <a:t>spouse may insist on receiving as </a:t>
            </a:r>
            <a:r>
              <a:rPr lang="en-US" dirty="0" smtClean="0"/>
              <a:t>soon </a:t>
            </a:r>
            <a:r>
              <a:rPr lang="en-US" dirty="0"/>
              <a:t>as the worker is entitled to retire.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California is a community property state.  All property acquired during the course of a marriage is presumed to be community </a:t>
            </a:r>
            <a:r>
              <a:rPr lang="en-US" dirty="0" smtClean="0"/>
              <a:t>property, </a:t>
            </a:r>
            <a:r>
              <a:rPr lang="en-US" dirty="0"/>
              <a:t>including the expenditures of time, skill or effort,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property acquired before marriage or after permanent separation is presumed to be separate property.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any property acquired </a:t>
            </a:r>
            <a:r>
              <a:rPr lang="en-US" dirty="0" smtClean="0"/>
              <a:t>by </a:t>
            </a:r>
            <a:r>
              <a:rPr lang="en-US" dirty="0"/>
              <a:t>gift, devise (inheritance), or bequest is presumed to be separate </a:t>
            </a:r>
            <a:r>
              <a:rPr lang="en-US" dirty="0" smtClean="0"/>
              <a:t>property</a:t>
            </a:r>
            <a:r>
              <a:rPr lang="en-US" dirty="0"/>
              <a:t> </a:t>
            </a:r>
            <a:r>
              <a:rPr lang="en-US" dirty="0" smtClean="0"/>
              <a:t>and any rents issues or profits thereof.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6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Life insurance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Life insurance</a:t>
            </a:r>
            <a:endParaRPr lang="en-US" dirty="0"/>
          </a:p>
          <a:p>
            <a:pPr lvl="0"/>
            <a:r>
              <a:rPr lang="en-US" dirty="0" smtClean="0"/>
              <a:t>Whole </a:t>
            </a:r>
            <a:r>
              <a:rPr lang="en-US" dirty="0"/>
              <a:t>life insurance proceeds are treated as CP in proportion to the percentage of premiums paid by the community.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Term life insurance - courts split, but treated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Personal injury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Personal injury to spouse</a:t>
            </a:r>
            <a:endParaRPr lang="en-US" dirty="0"/>
          </a:p>
          <a:p>
            <a:pPr lvl="0"/>
            <a:r>
              <a:rPr lang="en-US" dirty="0"/>
              <a:t>Must occur before marriage or after separation to be separate.</a:t>
            </a:r>
          </a:p>
          <a:p>
            <a:pPr lvl="0"/>
            <a:r>
              <a:rPr lang="en-US" dirty="0"/>
              <a:t> If during marriage and at divorce, damages are not divided 50-50,</a:t>
            </a:r>
          </a:p>
          <a:p>
            <a:pPr lvl="1"/>
            <a:r>
              <a:rPr lang="en-US" dirty="0"/>
              <a:t> but go to the victim spouse unless justice otherwise requires </a:t>
            </a:r>
          </a:p>
          <a:p>
            <a:pPr lvl="1"/>
            <a:r>
              <a:rPr lang="en-US" dirty="0"/>
              <a:t>or unless the recovery has been untraceably commingled with community assets,</a:t>
            </a:r>
          </a:p>
          <a:p>
            <a:pPr lvl="2"/>
            <a:r>
              <a:rPr lang="en-US" dirty="0"/>
              <a:t> it is presumed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Disability pay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Disability pay</a:t>
            </a:r>
            <a:endParaRPr lang="en-US" dirty="0"/>
          </a:p>
          <a:p>
            <a:pPr lvl="0"/>
            <a:r>
              <a:rPr lang="en-US" dirty="0"/>
              <a:t>Disability pay is separate </a:t>
            </a:r>
          </a:p>
          <a:p>
            <a:pPr lvl="1"/>
            <a:r>
              <a:rPr lang="en-US" dirty="0"/>
              <a:t>however, not in lieu of retirement benefits attributable to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Educational Degrees or loans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Educational Degrees or loans</a:t>
            </a:r>
            <a:endParaRPr lang="en-US" dirty="0"/>
          </a:p>
          <a:p>
            <a:pPr lvl="0"/>
            <a:r>
              <a:rPr lang="en-US" dirty="0"/>
              <a:t>The community shall be </a:t>
            </a:r>
            <a:r>
              <a:rPr lang="en-US" b="1" dirty="0"/>
              <a:t>reimbursed</a:t>
            </a:r>
            <a:r>
              <a:rPr lang="en-US" dirty="0"/>
              <a:t> for community contributions of a party </a:t>
            </a:r>
          </a:p>
          <a:p>
            <a:pPr lvl="1"/>
            <a:r>
              <a:rPr lang="en-US" dirty="0"/>
              <a:t>that substantially enhances the earning capacity of the party, </a:t>
            </a:r>
          </a:p>
          <a:p>
            <a:pPr lvl="1"/>
            <a:r>
              <a:rPr lang="en-US" dirty="0"/>
              <a:t>but can be reduced or eliminated if the community has substantially </a:t>
            </a:r>
            <a:r>
              <a:rPr lang="en-US" dirty="0" smtClean="0"/>
              <a:t>benefited. </a:t>
            </a:r>
            <a:endParaRPr lang="en-US" dirty="0"/>
          </a:p>
          <a:p>
            <a:pPr lvl="1"/>
            <a:r>
              <a:rPr lang="en-US" dirty="0"/>
              <a:t>But it is presumed that there has been no such benefit </a:t>
            </a:r>
            <a:r>
              <a:rPr lang="en-US" dirty="0" smtClean="0"/>
              <a:t>if its only been ten years</a:t>
            </a:r>
            <a:endParaRPr lang="en-US" dirty="0"/>
          </a:p>
          <a:p>
            <a:pPr lvl="0"/>
            <a:r>
              <a:rPr lang="en-US" dirty="0" smtClean="0"/>
              <a:t>Unpaid </a:t>
            </a:r>
            <a:r>
              <a:rPr lang="en-US" dirty="0"/>
              <a:t>loans are classified as separate debt unless exception applies.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Debts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97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Creditor can reach the debtors spouse SP and all of the CP for debts incurred before or during </a:t>
            </a:r>
            <a:r>
              <a:rPr lang="en-US" dirty="0" smtClean="0"/>
              <a:t>marriage.</a:t>
            </a:r>
          </a:p>
          <a:p>
            <a:r>
              <a:rPr lang="en-US" dirty="0" smtClean="0"/>
              <a:t>EXCEPTION </a:t>
            </a:r>
            <a:r>
              <a:rPr lang="en-US" dirty="0"/>
              <a:t>- A non-debtor spouse's CP earnings are NOT liable </a:t>
            </a:r>
            <a:r>
              <a:rPr lang="en-US" dirty="0" smtClean="0"/>
              <a:t>if: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debt occurred before marriage;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the bank account is not accessible to debtor spouse.</a:t>
            </a:r>
          </a:p>
          <a:p>
            <a:endParaRPr lang="en-US" dirty="0"/>
          </a:p>
          <a:p>
            <a:r>
              <a:rPr lang="en-US" dirty="0"/>
              <a:t> Non-debtor spouse's SP can be reached for necessities.</a:t>
            </a:r>
          </a:p>
          <a:p>
            <a:r>
              <a:rPr lang="en-US" dirty="0"/>
              <a:t> - Reimbursement is available if debtor spouse has SP or CP funds available to pay debt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0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Before discussing the first asset, include the following paragraph: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2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Debts after permanent separation (necessaries)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Debts after permanent separation (necessaries) </a:t>
            </a:r>
            <a:endParaRPr lang="en-US" dirty="0"/>
          </a:p>
          <a:p>
            <a:pPr lvl="0"/>
            <a:r>
              <a:rPr lang="en-US" dirty="0"/>
              <a:t>After separation and before divorce is final, separate debts related to the necessities of life, </a:t>
            </a:r>
          </a:p>
          <a:p>
            <a:pPr lvl="1"/>
            <a:r>
              <a:rPr lang="en-US" dirty="0"/>
              <a:t>such as food, clothing, shelter, and, arguably, health care expenses, </a:t>
            </a:r>
          </a:p>
          <a:p>
            <a:pPr lvl="1"/>
            <a:r>
              <a:rPr lang="en-US" dirty="0"/>
              <a:t>are subject to creditor liability </a:t>
            </a:r>
          </a:p>
          <a:p>
            <a:pPr lvl="1"/>
            <a:r>
              <a:rPr lang="en-US" dirty="0"/>
              <a:t>and a creditor may go after the CP, </a:t>
            </a:r>
          </a:p>
          <a:p>
            <a:pPr lvl="1"/>
            <a:r>
              <a:rPr lang="en-US" dirty="0"/>
              <a:t>and also the SP of the other spouse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Child support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Child support</a:t>
            </a:r>
            <a:endParaRPr lang="en-US" dirty="0"/>
          </a:p>
          <a:p>
            <a:pPr lvl="0"/>
            <a:r>
              <a:rPr lang="en-US" dirty="0"/>
              <a:t>Any child support </a:t>
            </a:r>
            <a:r>
              <a:rPr lang="en-US" dirty="0" smtClean="0"/>
              <a:t>obligations even before marriage, 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still be satisfied from the </a:t>
            </a:r>
            <a:r>
              <a:rPr lang="en-US" dirty="0" smtClean="0"/>
              <a:t>community property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community is entitled to reimbursement for child support payments</a:t>
            </a:r>
          </a:p>
          <a:p>
            <a:pPr lvl="2"/>
            <a:r>
              <a:rPr lang="en-US" dirty="0"/>
              <a:t>that arise from a prior </a:t>
            </a:r>
            <a:r>
              <a:rPr lang="en-US" dirty="0" smtClean="0"/>
              <a:t>marriage</a:t>
            </a:r>
            <a:r>
              <a:rPr lang="en-US" dirty="0"/>
              <a:t> </a:t>
            </a:r>
            <a:r>
              <a:rPr lang="en-US" dirty="0" smtClean="0"/>
              <a:t>only </a:t>
            </a:r>
            <a:r>
              <a:rPr lang="en-US" dirty="0"/>
              <a:t>if that spouse’s separate property was available at the time </a:t>
            </a:r>
            <a:r>
              <a:rPr lang="en-US" dirty="0" smtClean="0"/>
              <a:t>to </a:t>
            </a:r>
            <a:r>
              <a:rPr lang="en-US" dirty="0"/>
              <a:t>satisfy the obligation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Tort committed by </a:t>
            </a:r>
            <a:r>
              <a:rPr lang="en-US" u="sng" dirty="0" smtClean="0"/>
              <a:t>spouse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10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Tort committed by spouse</a:t>
            </a:r>
          </a:p>
          <a:p>
            <a:r>
              <a:rPr lang="en-US" dirty="0" smtClean="0"/>
              <a:t>CP </a:t>
            </a:r>
            <a:r>
              <a:rPr lang="en-US" dirty="0"/>
              <a:t>is subject to the tort liability of either </a:t>
            </a:r>
            <a:r>
              <a:rPr lang="en-US" dirty="0" smtClean="0"/>
              <a:t>spouse.</a:t>
            </a:r>
          </a:p>
          <a:p>
            <a:r>
              <a:rPr lang="en-US" dirty="0"/>
              <a:t>Order of </a:t>
            </a:r>
            <a:r>
              <a:rPr lang="en-US" dirty="0" smtClean="0"/>
              <a:t>Satisfaction: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) Acting for the benefit of the community. CP then </a:t>
            </a:r>
            <a:r>
              <a:rPr lang="en-US" dirty="0" smtClean="0"/>
              <a:t>SP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Not for the benefit of the community. SP then CP 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991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Quasi-marital property (outside state)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28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Quasi-marital property (outside state)</a:t>
            </a:r>
            <a:endParaRPr lang="en-US" dirty="0"/>
          </a:p>
          <a:p>
            <a:pPr lvl="0"/>
            <a:r>
              <a:rPr lang="en-US" dirty="0"/>
              <a:t>All property acquired by either spouse while domiciled outside California </a:t>
            </a:r>
          </a:p>
          <a:p>
            <a:pPr lvl="1"/>
            <a:r>
              <a:rPr lang="en-US" dirty="0"/>
              <a:t>which would have been community property if the spouse who acquired the property </a:t>
            </a:r>
          </a:p>
          <a:p>
            <a:pPr lvl="1"/>
            <a:r>
              <a:rPr lang="en-US" dirty="0"/>
              <a:t>had been domiciled in California at the time of its acquisition. </a:t>
            </a:r>
          </a:p>
          <a:p>
            <a:pPr lvl="0"/>
            <a:r>
              <a:rPr lang="en-US" dirty="0"/>
              <a:t>For purposes of management and control, quasi-community property </a:t>
            </a:r>
          </a:p>
          <a:p>
            <a:pPr lvl="1"/>
            <a:r>
              <a:rPr lang="en-US" dirty="0"/>
              <a:t>is treated as separate property;</a:t>
            </a:r>
          </a:p>
          <a:p>
            <a:pPr lvl="0"/>
            <a:r>
              <a:rPr lang="en-US" dirty="0"/>
              <a:t> In cases of death or divorce, or the rights of creditors, </a:t>
            </a:r>
          </a:p>
          <a:p>
            <a:pPr lvl="1"/>
            <a:r>
              <a:rPr lang="en-US" dirty="0"/>
              <a:t>it is treated as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034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Quasi-marital property (putative)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6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Quasi-marital property (putative)</a:t>
            </a:r>
            <a:endParaRPr lang="en-US" dirty="0"/>
          </a:p>
          <a:p>
            <a:pPr lvl="0"/>
            <a:r>
              <a:rPr lang="en-US" dirty="0"/>
              <a:t>All property acquired during </a:t>
            </a:r>
            <a:r>
              <a:rPr lang="en-US" dirty="0" smtClean="0"/>
              <a:t>a </a:t>
            </a:r>
            <a:r>
              <a:rPr lang="en-US" dirty="0"/>
              <a:t>putative </a:t>
            </a:r>
            <a:r>
              <a:rPr lang="en-US" dirty="0" smtClean="0"/>
              <a:t>marriage, </a:t>
            </a:r>
            <a:endParaRPr lang="en-US" dirty="0"/>
          </a:p>
          <a:p>
            <a:pPr lvl="1"/>
            <a:r>
              <a:rPr lang="en-US" dirty="0"/>
              <a:t>which would have been </a:t>
            </a:r>
            <a:r>
              <a:rPr lang="en-US" dirty="0" smtClean="0"/>
              <a:t>characterized as community </a:t>
            </a:r>
            <a:r>
              <a:rPr lang="en-US" dirty="0"/>
              <a:t>property </a:t>
            </a:r>
          </a:p>
          <a:p>
            <a:pPr lvl="1"/>
            <a:r>
              <a:rPr lang="en-US" dirty="0"/>
              <a:t>or quasi-community property 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 valid marriage had actually existed. </a:t>
            </a:r>
            <a:endParaRPr lang="en-US" dirty="0"/>
          </a:p>
          <a:p>
            <a:pPr lvl="0"/>
            <a:r>
              <a:rPr lang="en-US" dirty="0" smtClean="0"/>
              <a:t>Some jurisdictions only the innocent spouse has rights to one-half of the CP.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0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determine the character of any asset, courts will trace back to the source of funds used to acquire the asset.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mere change in form of an asset does not change its characterization. 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these basic principles in mind, we can now turn to the specific items of property involved in this instance.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702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MARRIAGE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52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Valid Marriage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85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Valid Marriage</a:t>
            </a:r>
            <a:endParaRPr lang="en-US" dirty="0"/>
          </a:p>
          <a:p>
            <a:pPr lvl="0"/>
            <a:r>
              <a:rPr lang="en-US" dirty="0"/>
              <a:t>To be considered lawfully married in the State of California </a:t>
            </a:r>
          </a:p>
          <a:p>
            <a:pPr lvl="1"/>
            <a:r>
              <a:rPr lang="en-US" dirty="0"/>
              <a:t>there needs to be a witnessed ceremony declaring their marriage </a:t>
            </a:r>
          </a:p>
          <a:p>
            <a:pPr lvl="1"/>
            <a:r>
              <a:rPr lang="en-US" dirty="0"/>
              <a:t>and a marriage license.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72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When does the economic community end?</a:t>
            </a:r>
            <a:br>
              <a:rPr lang="en-US" b="1" u="sng" dirty="0" smtClean="0"/>
            </a:br>
            <a:r>
              <a:rPr lang="en-US" b="1" u="sng" dirty="0" smtClean="0"/>
              <a:t>Date of separation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302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Date of separation</a:t>
            </a:r>
            <a:endParaRPr lang="en-US" dirty="0"/>
          </a:p>
          <a:p>
            <a:pPr lvl="0"/>
            <a:r>
              <a:rPr lang="en-US" dirty="0" smtClean="0"/>
              <a:t>Determined by a preponderance of evidence, that there was a: </a:t>
            </a:r>
          </a:p>
          <a:p>
            <a:pPr lvl="0"/>
            <a:r>
              <a:rPr lang="en-US" dirty="0" smtClean="0"/>
              <a:t>Permanent physical separation and an intent not to resume marital relations.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a subjective </a:t>
            </a:r>
            <a:r>
              <a:rPr lang="en-US" dirty="0" smtClean="0"/>
              <a:t>intent by one or both 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all evidence pertaining to it is to be objectively considered.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627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Putative marriage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741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Putative marriage</a:t>
            </a:r>
            <a:endParaRPr lang="en-US" dirty="0"/>
          </a:p>
          <a:p>
            <a:pPr lvl="0"/>
            <a:r>
              <a:rPr lang="en-US" dirty="0"/>
              <a:t>A putative marriage exists where one or both spouses believe on good faith (objective standard) </a:t>
            </a:r>
          </a:p>
          <a:p>
            <a:pPr lvl="1"/>
            <a:r>
              <a:rPr lang="en-US" dirty="0"/>
              <a:t>that they are validly ,married, even though in fact they are not.</a:t>
            </a:r>
          </a:p>
          <a:p>
            <a:pPr lvl="0"/>
            <a:r>
              <a:rPr lang="en-US" dirty="0" smtClean="0"/>
              <a:t>Only </a:t>
            </a:r>
            <a:r>
              <a:rPr lang="en-US" dirty="0"/>
              <a:t>the innocent party or parties qualifies as putative spouses. </a:t>
            </a:r>
          </a:p>
          <a:p>
            <a:pPr lvl="0"/>
            <a:r>
              <a:rPr lang="en-US" dirty="0"/>
              <a:t>A ceremonial marriage is presumed valid.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017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Meretricious relationship\ non-marital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025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Meretricious relationship\ </a:t>
            </a:r>
            <a:r>
              <a:rPr lang="en-US" b="1" u="sng" dirty="0" smtClean="0"/>
              <a:t>Marvin Relationship</a:t>
            </a:r>
            <a:endParaRPr lang="en-US" dirty="0"/>
          </a:p>
          <a:p>
            <a:pPr lvl="0"/>
            <a:r>
              <a:rPr lang="en-US" dirty="0" smtClean="0"/>
              <a:t>Exists when two persons live together in a sexual intimacy </a:t>
            </a:r>
          </a:p>
          <a:p>
            <a:pPr lvl="1"/>
            <a:r>
              <a:rPr lang="en-US" dirty="0" smtClean="0"/>
              <a:t>and have an express or implied contract to share ownership of each other’s acquisitions during their relationship.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125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Management and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1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Community </a:t>
            </a:r>
            <a:r>
              <a:rPr lang="en-US" u="sng" dirty="0"/>
              <a:t>property </a:t>
            </a:r>
            <a:r>
              <a:rPr lang="en-US" u="sng" dirty="0" smtClean="0"/>
              <a:t>divided at divorce. essay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68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Management and control</a:t>
            </a:r>
            <a:endParaRPr lang="en-US" dirty="0"/>
          </a:p>
          <a:p>
            <a:pPr lvl="0"/>
            <a:r>
              <a:rPr lang="en-US" dirty="0"/>
              <a:t>Under the equal management powers </a:t>
            </a:r>
            <a:r>
              <a:rPr lang="en-US" dirty="0" smtClean="0"/>
              <a:t>doctrine,</a:t>
            </a:r>
          </a:p>
          <a:p>
            <a:pPr lvl="1"/>
            <a:r>
              <a:rPr lang="en-US" dirty="0" smtClean="0"/>
              <a:t>either </a:t>
            </a:r>
            <a:r>
              <a:rPr lang="en-US" dirty="0"/>
              <a:t>spouse alone may encumber, sell, or otherwise </a:t>
            </a:r>
            <a:r>
              <a:rPr lang="en-US" dirty="0" smtClean="0"/>
              <a:t>dispose of community property assets.</a:t>
            </a:r>
          </a:p>
          <a:p>
            <a:pPr lvl="0"/>
            <a:r>
              <a:rPr lang="en-US" dirty="0" smtClean="0"/>
              <a:t>Except for household items, clothes of </a:t>
            </a:r>
            <a:r>
              <a:rPr lang="en-US" smtClean="0"/>
              <a:t>children, </a:t>
            </a:r>
            <a:r>
              <a:rPr lang="en-US" dirty="0" smtClean="0"/>
              <a:t>real property, </a:t>
            </a:r>
            <a:r>
              <a:rPr lang="en-US" smtClean="0"/>
              <a:t>and large gifts.</a:t>
            </a: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99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Fiduciary Duty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485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Fiduciary Duty</a:t>
            </a:r>
            <a:endParaRPr lang="en-US" dirty="0"/>
          </a:p>
          <a:p>
            <a:pPr lvl="0"/>
            <a:r>
              <a:rPr lang="en-US" dirty="0"/>
              <a:t>A fiduciary duty is an obligation to act in the best interest of another party </a:t>
            </a:r>
          </a:p>
          <a:p>
            <a:pPr lvl="1"/>
            <a:r>
              <a:rPr lang="en-US" dirty="0"/>
              <a:t>of the highest good faith and fair dealing,</a:t>
            </a:r>
          </a:p>
          <a:p>
            <a:pPr lvl="1"/>
            <a:r>
              <a:rPr lang="en-US" dirty="0"/>
              <a:t> which includes full disclosure and full access to information </a:t>
            </a:r>
          </a:p>
          <a:p>
            <a:pPr lvl="1"/>
            <a:r>
              <a:rPr lang="en-US" dirty="0"/>
              <a:t>about assets and debts of the community. </a:t>
            </a:r>
          </a:p>
          <a:p>
            <a:pPr lvl="0"/>
            <a:r>
              <a:rPr lang="en-US" dirty="0"/>
              <a:t>Neither spouse shall take unfair advantage of the other. </a:t>
            </a:r>
          </a:p>
          <a:p>
            <a:pPr lvl="0"/>
            <a:r>
              <a:rPr lang="en-US" dirty="0"/>
              <a:t>The Duty of care is breached when one engages in grossly negligent or reckless conduct,</a:t>
            </a:r>
          </a:p>
          <a:p>
            <a:pPr lvl="1"/>
            <a:r>
              <a:rPr lang="en-US" dirty="0"/>
              <a:t>intentional misconduct, or a knowing violation of the law. </a:t>
            </a:r>
          </a:p>
          <a:p>
            <a:pPr lvl="1"/>
            <a:r>
              <a:rPr lang="en-US" dirty="0"/>
              <a:t>Ordinary negligence is excluded from the list.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329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Remedies for breach of fiduciary duty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397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Remedies for breach of fiduciary duty</a:t>
            </a:r>
            <a:endParaRPr lang="en-US" dirty="0"/>
          </a:p>
          <a:p>
            <a:pPr lvl="0"/>
            <a:r>
              <a:rPr lang="en-US" dirty="0"/>
              <a:t>Remedies are available during </a:t>
            </a:r>
            <a:r>
              <a:rPr lang="en-US" dirty="0" smtClean="0"/>
              <a:t>marriage, </a:t>
            </a:r>
            <a:r>
              <a:rPr lang="en-US" dirty="0"/>
              <a:t>at divorce or death of a spouse. </a:t>
            </a:r>
          </a:p>
          <a:p>
            <a:pPr lvl="0"/>
            <a:r>
              <a:rPr lang="en-US" dirty="0"/>
              <a:t>The breach must involve impairment of the claimant’s interest in the community estate. </a:t>
            </a:r>
          </a:p>
          <a:p>
            <a:pPr lvl="0"/>
            <a:r>
              <a:rPr lang="en-US" dirty="0"/>
              <a:t>Typically, the court awards of 50% of an undisclosed or transferred asset</a:t>
            </a:r>
          </a:p>
          <a:p>
            <a:pPr lvl="1"/>
            <a:r>
              <a:rPr lang="en-US" dirty="0"/>
              <a:t> plus attorney’s fees and costs. </a:t>
            </a:r>
          </a:p>
          <a:p>
            <a:pPr lvl="0"/>
            <a:r>
              <a:rPr lang="en-US" dirty="0"/>
              <a:t>However, </a:t>
            </a:r>
            <a:r>
              <a:rPr lang="en-US" dirty="0" smtClean="0"/>
              <a:t>if </a:t>
            </a:r>
            <a:r>
              <a:rPr lang="en-US" dirty="0"/>
              <a:t>fraud, or </a:t>
            </a:r>
            <a:r>
              <a:rPr lang="en-US" dirty="0" smtClean="0"/>
              <a:t>malice the court can </a:t>
            </a:r>
            <a:r>
              <a:rPr lang="en-US" dirty="0"/>
              <a:t>award to the other spouse 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% of any undisclosed or transferred asset.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568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Premarital agreements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068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Premarital agreements</a:t>
            </a:r>
            <a:endParaRPr lang="en-US" dirty="0"/>
          </a:p>
          <a:p>
            <a:pPr lvl="0"/>
            <a:r>
              <a:rPr lang="en-US" dirty="0"/>
              <a:t>An agreement in writing and signed by both parties, </a:t>
            </a:r>
          </a:p>
          <a:p>
            <a:pPr lvl="1"/>
            <a:r>
              <a:rPr lang="en-US" dirty="0"/>
              <a:t>between two prospective spouses </a:t>
            </a:r>
          </a:p>
          <a:p>
            <a:pPr lvl="1"/>
            <a:r>
              <a:rPr lang="en-US" dirty="0"/>
              <a:t>made in contemplation of marriage </a:t>
            </a:r>
          </a:p>
          <a:p>
            <a:pPr lvl="1"/>
            <a:r>
              <a:rPr lang="en-US" dirty="0"/>
              <a:t>and to be effective on marriage.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074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Premarital agreements enforceable?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107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Premarital agreements enforceable?</a:t>
            </a:r>
            <a:endParaRPr lang="en-US" dirty="0"/>
          </a:p>
          <a:p>
            <a:pPr lvl="0"/>
            <a:r>
              <a:rPr lang="en-US" dirty="0" smtClean="0"/>
              <a:t>Must </a:t>
            </a:r>
            <a:r>
              <a:rPr lang="en-US" dirty="0"/>
              <a:t>be voluntarily entered into   </a:t>
            </a:r>
            <a:endParaRPr lang="en-US" dirty="0" smtClean="0"/>
          </a:p>
          <a:p>
            <a:pPr lvl="0"/>
            <a:r>
              <a:rPr lang="en-US" dirty="0" smtClean="0"/>
              <a:t>must </a:t>
            </a:r>
            <a:r>
              <a:rPr lang="en-US" dirty="0"/>
              <a:t>be represented </a:t>
            </a:r>
            <a:r>
              <a:rPr lang="en-US" dirty="0" smtClean="0"/>
              <a:t>by </a:t>
            </a:r>
            <a:r>
              <a:rPr lang="en-US" dirty="0"/>
              <a:t>her own </a:t>
            </a:r>
            <a:r>
              <a:rPr lang="en-US" dirty="0" smtClean="0"/>
              <a:t>attorney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effectively waive the option in writing, </a:t>
            </a:r>
            <a:endParaRPr lang="en-US" dirty="0" smtClean="0"/>
          </a:p>
          <a:p>
            <a:pPr lvl="1"/>
            <a:r>
              <a:rPr lang="en-US" dirty="0" smtClean="0"/>
              <a:t>while being </a:t>
            </a:r>
            <a:r>
              <a:rPr lang="en-US" dirty="0"/>
              <a:t>represented by </a:t>
            </a:r>
            <a:r>
              <a:rPr lang="en-US" dirty="0" smtClean="0"/>
              <a:t>her </a:t>
            </a:r>
            <a:r>
              <a:rPr lang="en-US" dirty="0"/>
              <a:t>own attorney. </a:t>
            </a:r>
            <a:endParaRPr lang="en-US" dirty="0" smtClean="0"/>
          </a:p>
          <a:p>
            <a:pPr lvl="0"/>
            <a:r>
              <a:rPr lang="en-US" dirty="0" smtClean="0"/>
              <a:t>must have at least 7 days to review the agreement before signing it.  </a:t>
            </a:r>
          </a:p>
          <a:p>
            <a:pPr lvl="0"/>
            <a:r>
              <a:rPr lang="en-US" dirty="0" smtClean="0"/>
              <a:t>Must </a:t>
            </a:r>
            <a:r>
              <a:rPr lang="en-US" dirty="0"/>
              <a:t>be informed of the terms and effect of the </a:t>
            </a:r>
            <a:r>
              <a:rPr lang="en-US" dirty="0" smtClean="0"/>
              <a:t>agreement </a:t>
            </a:r>
          </a:p>
          <a:p>
            <a:pPr lvl="1"/>
            <a:r>
              <a:rPr lang="en-US" dirty="0" smtClean="0"/>
              <a:t>Including full </a:t>
            </a:r>
            <a:r>
              <a:rPr lang="en-US" dirty="0"/>
              <a:t>financial </a:t>
            </a:r>
            <a:r>
              <a:rPr lang="en-US" dirty="0" smtClean="0"/>
              <a:t>disclosure.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350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Marital agreements (post-nuptial)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7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divorce, the community assets will be equally divided in kind unless some special rule requires deviation from the equal division requirement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96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Marital agreements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Must be entered into voluntarily, 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in writing </a:t>
            </a:r>
          </a:p>
          <a:p>
            <a:pPr lvl="1"/>
            <a:r>
              <a:rPr lang="en-US" dirty="0"/>
              <a:t>and signed by both parties. </a:t>
            </a:r>
          </a:p>
          <a:p>
            <a:pPr lvl="0"/>
            <a:r>
              <a:rPr lang="en-US" dirty="0"/>
              <a:t>Full disclosure is required along with the knowledge of its legal effects. </a:t>
            </a:r>
          </a:p>
          <a:p>
            <a:pPr lvl="0"/>
            <a:r>
              <a:rPr lang="en-US" dirty="0"/>
              <a:t>Because a fiduciary duty now exists, if the agreement is challenged later, </a:t>
            </a:r>
          </a:p>
          <a:p>
            <a:pPr lvl="1"/>
            <a:r>
              <a:rPr lang="en-US" dirty="0"/>
              <a:t>the burden of proof that the post nuptial agreement is fair is much higher.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301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widow's </a:t>
            </a:r>
            <a:r>
              <a:rPr lang="en-US" u="sng" dirty="0" smtClean="0"/>
              <a:t>election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62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widow's election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choice a widow makes between accepting what her husband left her in his will and what she would receive by the laws of succession.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4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Transmutation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Transmutation </a:t>
            </a:r>
            <a:endParaRPr lang="en-US" dirty="0"/>
          </a:p>
          <a:p>
            <a:pPr lvl="0"/>
            <a:r>
              <a:rPr lang="en-US" dirty="0" smtClean="0"/>
              <a:t>After 1985, any </a:t>
            </a:r>
            <a:r>
              <a:rPr lang="en-US" dirty="0"/>
              <a:t>transmutation of property had to be in writing </a:t>
            </a:r>
            <a:r>
              <a:rPr lang="en-US" dirty="0" smtClean="0"/>
              <a:t>, signed by the spouse whose interest is adversely affect and explicitly state that a change of ownership is made to </a:t>
            </a:r>
            <a:r>
              <a:rPr lang="en-US" dirty="0"/>
              <a:t>be valid. </a:t>
            </a:r>
          </a:p>
          <a:p>
            <a:pPr lvl="0"/>
            <a:r>
              <a:rPr lang="en-US" dirty="0"/>
              <a:t>An exception to this is where a spouse gives the other </a:t>
            </a:r>
            <a:r>
              <a:rPr lang="en-US" dirty="0" smtClean="0"/>
              <a:t>spouse </a:t>
            </a:r>
            <a:r>
              <a:rPr lang="en-US" dirty="0"/>
              <a:t>a gift of relatively insubstantial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D632-22B8-4FAE-B1B2-C027786ADD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9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2100</Words>
  <Application>Microsoft Office PowerPoint</Application>
  <PresentationFormat>On-screen Show (4:3)</PresentationFormat>
  <Paragraphs>355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Community Property</vt:lpstr>
      <vt:lpstr>Start C/P Essay</vt:lpstr>
      <vt:lpstr>PowerPoint Presentation</vt:lpstr>
      <vt:lpstr>Before discussing the first asset, include the following paragraph:</vt:lpstr>
      <vt:lpstr>PowerPoint Presentation</vt:lpstr>
      <vt:lpstr>Community property divided at divorce. essay</vt:lpstr>
      <vt:lpstr>PowerPoint Presentation</vt:lpstr>
      <vt:lpstr>Transmutation  </vt:lpstr>
      <vt:lpstr>PowerPoint Presentation</vt:lpstr>
      <vt:lpstr>Presumption: Title taken in Joint and Equal Form  </vt:lpstr>
      <vt:lpstr>PowerPoint Presentation</vt:lpstr>
      <vt:lpstr>Title taken in one name alone</vt:lpstr>
      <vt:lpstr>PowerPoint Presentation</vt:lpstr>
      <vt:lpstr>Married Woman’s Presumption</vt:lpstr>
      <vt:lpstr>PowerPoint Presentation</vt:lpstr>
      <vt:lpstr>Reimbursements §2640</vt:lpstr>
      <vt:lpstr>PowerPoint Presentation</vt:lpstr>
      <vt:lpstr>Source rule - When property is purchased using funds from a commingled bank account</vt:lpstr>
      <vt:lpstr>PowerPoint Presentation</vt:lpstr>
      <vt:lpstr>Business Goodwill </vt:lpstr>
      <vt:lpstr>PowerPoint Presentation</vt:lpstr>
      <vt:lpstr>Rents or profits from separate capital </vt:lpstr>
      <vt:lpstr>PowerPoint Presentation</vt:lpstr>
      <vt:lpstr>Pereira formula </vt:lpstr>
      <vt:lpstr>PowerPoint Presentation</vt:lpstr>
      <vt:lpstr>Van Camp formula </vt:lpstr>
      <vt:lpstr>PowerPoint Presentation</vt:lpstr>
      <vt:lpstr>Pension plans </vt:lpstr>
      <vt:lpstr>PowerPoint Presentation</vt:lpstr>
      <vt:lpstr>Life insurance </vt:lpstr>
      <vt:lpstr>PowerPoint Presentation</vt:lpstr>
      <vt:lpstr>Personal injury </vt:lpstr>
      <vt:lpstr>PowerPoint Presentation</vt:lpstr>
      <vt:lpstr>Disability pay </vt:lpstr>
      <vt:lpstr>PowerPoint Presentation</vt:lpstr>
      <vt:lpstr>Educational Degrees or loans </vt:lpstr>
      <vt:lpstr>PowerPoint Presentation</vt:lpstr>
      <vt:lpstr>Debts</vt:lpstr>
      <vt:lpstr>PowerPoint Presentation</vt:lpstr>
      <vt:lpstr>Debts after permanent separation (necessaries)  </vt:lpstr>
      <vt:lpstr>PowerPoint Presentation</vt:lpstr>
      <vt:lpstr>Child support </vt:lpstr>
      <vt:lpstr>PowerPoint Presentation</vt:lpstr>
      <vt:lpstr>Tort committed by spouse</vt:lpstr>
      <vt:lpstr>PowerPoint Presentation</vt:lpstr>
      <vt:lpstr>Quasi-marital property (outside state) </vt:lpstr>
      <vt:lpstr>PowerPoint Presentation</vt:lpstr>
      <vt:lpstr>Quasi-marital property (putative) </vt:lpstr>
      <vt:lpstr>PowerPoint Presentation</vt:lpstr>
      <vt:lpstr>MARRIAGE</vt:lpstr>
      <vt:lpstr>Valid Marriage </vt:lpstr>
      <vt:lpstr>PowerPoint Presentation</vt:lpstr>
      <vt:lpstr>When does the economic community end? Date of separation </vt:lpstr>
      <vt:lpstr>PowerPoint Presentation</vt:lpstr>
      <vt:lpstr>Putative marriage </vt:lpstr>
      <vt:lpstr>PowerPoint Presentation</vt:lpstr>
      <vt:lpstr>Meretricious relationship\ non-marital </vt:lpstr>
      <vt:lpstr>PowerPoint Presentation</vt:lpstr>
      <vt:lpstr>Management and control </vt:lpstr>
      <vt:lpstr>PowerPoint Presentation</vt:lpstr>
      <vt:lpstr>Fiduciary Duty </vt:lpstr>
      <vt:lpstr>PowerPoint Presentation</vt:lpstr>
      <vt:lpstr>Remedies for breach of fiduciary duty </vt:lpstr>
      <vt:lpstr>PowerPoint Presentation</vt:lpstr>
      <vt:lpstr>Premarital agreements </vt:lpstr>
      <vt:lpstr>PowerPoint Presentation</vt:lpstr>
      <vt:lpstr>Premarital agreements enforceable? </vt:lpstr>
      <vt:lpstr>PowerPoint Presentation</vt:lpstr>
      <vt:lpstr>Marital agreements (post-nuptial) </vt:lpstr>
      <vt:lpstr>PowerPoint Presentation</vt:lpstr>
      <vt:lpstr>widow's election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Property</dc:title>
  <dc:creator>kris</dc:creator>
  <cp:lastModifiedBy>Kris</cp:lastModifiedBy>
  <cp:revision>32</cp:revision>
  <dcterms:created xsi:type="dcterms:W3CDTF">2012-12-08T22:30:08Z</dcterms:created>
  <dcterms:modified xsi:type="dcterms:W3CDTF">2014-02-14T03:16:31Z</dcterms:modified>
</cp:coreProperties>
</file>