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598DC-2DED-4E2A-85E7-2F6F19DF438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6151B-EB50-43DB-A02F-A2D17D0BDA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FAF9-EB6C-4DC9-BB82-A3E921521430}" type="datetime1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91E7-6755-44C9-B846-3562FC198C08}" type="datetime1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10D1-76A3-453B-A32F-DBA85C19DAC9}" type="datetime1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5EF2B-7FCE-4747-9F39-90022148A440}" type="datetime1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F474-F1BE-41AA-B876-0667FA923BB8}" type="datetime1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05F2-4836-427D-8254-95A054C47AB6}" type="datetime1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8F43-E857-477C-AE8B-A8AF4A20F1FD}" type="datetime1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3C6C-684E-4D1B-A51F-698C12C62C83}" type="datetime1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8944-08C4-419A-801D-034B18762AD7}" type="datetime1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DC01-2E80-4125-B376-56E5D418DD3D}" type="datetime1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75FF-37DD-4973-9E57-E3015E9D8A24}" type="datetime1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0F964-DA82-46F9-A68F-9CA914572155}" type="datetime1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AAE8D-2ED8-4B90-B454-5E52C0FCC97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Agency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Agent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Agent</a:t>
            </a:r>
            <a:endParaRPr lang="en-US" dirty="0"/>
          </a:p>
          <a:p>
            <a:pPr lvl="0"/>
            <a:r>
              <a:rPr lang="en-US" dirty="0"/>
              <a:t>One who represents another, called the principal, in dealings with third persons.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General agent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General agent</a:t>
            </a:r>
            <a:endParaRPr lang="en-US" dirty="0"/>
          </a:p>
          <a:p>
            <a:pPr lvl="0"/>
            <a:r>
              <a:rPr lang="en-US" dirty="0"/>
              <a:t>Has the authority to conduct a series of transactions involving a continuity of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Special agent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Special agent</a:t>
            </a:r>
            <a:endParaRPr lang="en-US" dirty="0"/>
          </a:p>
          <a:p>
            <a:pPr lvl="0"/>
            <a:r>
              <a:rPr lang="en-US" dirty="0"/>
              <a:t>Has the authority for only a single transaction </a:t>
            </a:r>
          </a:p>
          <a:p>
            <a:pPr lvl="1"/>
            <a:r>
              <a:rPr lang="en-US" dirty="0"/>
              <a:t>or a series of transactions not involving continuity of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Types of authority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Types of authority</a:t>
            </a:r>
            <a:endParaRPr lang="en-US" dirty="0"/>
          </a:p>
          <a:p>
            <a:pPr lvl="0"/>
            <a:r>
              <a:rPr lang="en-US" dirty="0"/>
              <a:t>Actual (express and implied)</a:t>
            </a:r>
          </a:p>
          <a:p>
            <a:pPr lvl="0"/>
            <a:r>
              <a:rPr lang="en-US" dirty="0"/>
              <a:t> inherent </a:t>
            </a:r>
          </a:p>
          <a:p>
            <a:pPr lvl="0"/>
            <a:r>
              <a:rPr lang="en-US" dirty="0"/>
              <a:t>Apparent</a:t>
            </a:r>
          </a:p>
          <a:p>
            <a:pPr lvl="0"/>
            <a:r>
              <a:rPr lang="en-US" dirty="0"/>
              <a:t> estoppel </a:t>
            </a:r>
          </a:p>
          <a:p>
            <a:pPr lvl="0"/>
            <a:r>
              <a:rPr lang="en-US" dirty="0"/>
              <a:t>ratification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Actual authority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Actual authority</a:t>
            </a:r>
            <a:endParaRPr lang="en-US" dirty="0"/>
          </a:p>
          <a:p>
            <a:pPr lvl="0"/>
            <a:r>
              <a:rPr lang="en-US" dirty="0"/>
              <a:t>Includes all powers expressly granted by the principal to the agent </a:t>
            </a:r>
          </a:p>
          <a:p>
            <a:pPr lvl="1"/>
            <a:r>
              <a:rPr lang="en-US" dirty="0"/>
              <a:t>and any powers that can be</a:t>
            </a:r>
            <a:r>
              <a:rPr lang="en-US" b="1" dirty="0"/>
              <a:t> implied</a:t>
            </a:r>
            <a:r>
              <a:rPr lang="en-US" dirty="0"/>
              <a:t> from the principal’s manifestations, </a:t>
            </a:r>
          </a:p>
          <a:p>
            <a:pPr lvl="1"/>
            <a:r>
              <a:rPr lang="en-US" dirty="0"/>
              <a:t>as interpreted from the agent’s point of view.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Agency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Express authority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Express authority</a:t>
            </a:r>
            <a:endParaRPr lang="en-US" dirty="0"/>
          </a:p>
          <a:p>
            <a:pPr lvl="0"/>
            <a:r>
              <a:rPr lang="en-US" dirty="0"/>
              <a:t>Actual authority contained within the agency agreement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Implied authority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Implied authority</a:t>
            </a:r>
            <a:endParaRPr lang="en-US" dirty="0"/>
          </a:p>
          <a:p>
            <a:pPr lvl="0"/>
            <a:r>
              <a:rPr lang="en-US" dirty="0"/>
              <a:t>Arises from words or conduct between the principal and the agent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Apparent authority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Apparent authority</a:t>
            </a:r>
            <a:endParaRPr lang="en-US" dirty="0"/>
          </a:p>
          <a:p>
            <a:pPr lvl="0"/>
            <a:r>
              <a:rPr lang="en-US" dirty="0"/>
              <a:t>A principal will be bound by an agent’s unauthorized acts</a:t>
            </a:r>
          </a:p>
          <a:p>
            <a:pPr lvl="1"/>
            <a:r>
              <a:rPr lang="en-US" dirty="0"/>
              <a:t> if the principal has manifested to the third party that the agent is authorized </a:t>
            </a:r>
          </a:p>
          <a:p>
            <a:pPr lvl="1"/>
            <a:r>
              <a:rPr lang="en-US" dirty="0"/>
              <a:t>and the third person reasonably relies on the manifestation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Estoppel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Estoppel</a:t>
            </a:r>
            <a:endParaRPr lang="en-US" dirty="0"/>
          </a:p>
          <a:p>
            <a:pPr lvl="0"/>
            <a:r>
              <a:rPr lang="en-US" dirty="0"/>
              <a:t>Principal’s intentional or negligent conduct </a:t>
            </a:r>
          </a:p>
          <a:p>
            <a:pPr lvl="1"/>
            <a:r>
              <a:rPr lang="en-US" dirty="0"/>
              <a:t>that leads a third party to believe that the agent has authority</a:t>
            </a:r>
          </a:p>
          <a:p>
            <a:pPr lvl="1"/>
            <a:r>
              <a:rPr lang="en-US" dirty="0"/>
              <a:t> and the third person detrimentally relies on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Ratification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Ratification</a:t>
            </a:r>
            <a:endParaRPr lang="en-US" dirty="0"/>
          </a:p>
          <a:p>
            <a:pPr lvl="0"/>
            <a:r>
              <a:rPr lang="en-US" dirty="0"/>
              <a:t>The affirmance by a person of a prior act </a:t>
            </a:r>
          </a:p>
          <a:p>
            <a:pPr lvl="1"/>
            <a:r>
              <a:rPr lang="en-US" dirty="0"/>
              <a:t>supposedly done on his behalf by another, </a:t>
            </a:r>
          </a:p>
          <a:p>
            <a:pPr lvl="1"/>
            <a:r>
              <a:rPr lang="en-US" dirty="0"/>
              <a:t>but which was not authorized </a:t>
            </a:r>
          </a:p>
          <a:p>
            <a:pPr lvl="1"/>
            <a:r>
              <a:rPr lang="en-US" dirty="0"/>
              <a:t>and hence would not be binding upon him.</a:t>
            </a:r>
          </a:p>
          <a:p>
            <a:pPr lvl="0"/>
            <a:r>
              <a:rPr lang="en-US" dirty="0"/>
              <a:t>The principal must have actual knowledge of all material facts at the time of ratification, </a:t>
            </a:r>
          </a:p>
          <a:p>
            <a:pPr lvl="1"/>
            <a:r>
              <a:rPr lang="en-US" dirty="0"/>
              <a:t>if not, principal can rescind </a:t>
            </a:r>
          </a:p>
          <a:p>
            <a:pPr lvl="1"/>
            <a:r>
              <a:rPr lang="en-US" dirty="0"/>
              <a:t>unless 3</a:t>
            </a:r>
            <a:r>
              <a:rPr lang="en-US" baseline="30000" dirty="0"/>
              <a:t>rd</a:t>
            </a:r>
            <a:r>
              <a:rPr lang="en-US" dirty="0"/>
              <a:t> party relied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Agency</a:t>
            </a:r>
            <a:endParaRPr lang="en-US" dirty="0"/>
          </a:p>
          <a:p>
            <a:pPr lvl="0"/>
            <a:r>
              <a:rPr lang="en-US" dirty="0"/>
              <a:t>A fiduciary relationship arising from the mutual manifestation of consent </a:t>
            </a:r>
          </a:p>
          <a:p>
            <a:pPr lvl="1"/>
            <a:r>
              <a:rPr lang="en-US" dirty="0"/>
              <a:t>that an agent shall act on behalf of and subject to the control </a:t>
            </a:r>
          </a:p>
          <a:p>
            <a:pPr lvl="1"/>
            <a:r>
              <a:rPr lang="en-US" dirty="0"/>
              <a:t>of the principal whom possesses capacity.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Who can ratify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Who can ratify</a:t>
            </a:r>
            <a:endParaRPr lang="en-US" dirty="0"/>
          </a:p>
          <a:p>
            <a:r>
              <a:rPr lang="en-US" i="1" dirty="0"/>
              <a:t>Restatement 2</a:t>
            </a:r>
            <a:r>
              <a:rPr lang="en-US" i="1" baseline="30000" dirty="0"/>
              <a:t>nd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disclosed principal: only purported principal</a:t>
            </a:r>
          </a:p>
          <a:p>
            <a:pPr lvl="1"/>
            <a:r>
              <a:rPr lang="en-US" dirty="0"/>
              <a:t>partially disclosed: person who agent intended</a:t>
            </a:r>
          </a:p>
          <a:p>
            <a:r>
              <a:rPr lang="en-US" i="1" dirty="0"/>
              <a:t>Restatement 3</a:t>
            </a:r>
            <a:r>
              <a:rPr lang="en-US" i="1" baseline="30000" dirty="0"/>
              <a:t>rd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Any principal can ratify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How to ratify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How to ratify</a:t>
            </a:r>
            <a:endParaRPr lang="en-US" dirty="0"/>
          </a:p>
          <a:p>
            <a:pPr lvl="0"/>
            <a:r>
              <a:rPr lang="en-US" dirty="0"/>
              <a:t>The principal must manifest his intention by words or conduct to be bound by the agents act.</a:t>
            </a:r>
          </a:p>
          <a:p>
            <a:pPr lvl="1"/>
            <a:r>
              <a:rPr lang="en-US" dirty="0"/>
              <a:t>Voluntary retention of benefits. </a:t>
            </a:r>
          </a:p>
          <a:p>
            <a:pPr lvl="1"/>
            <a:r>
              <a:rPr lang="en-US" dirty="0"/>
              <a:t>Bringing suit or maintaining a defense based on the act. </a:t>
            </a:r>
          </a:p>
          <a:p>
            <a:pPr lvl="1"/>
            <a:r>
              <a:rPr lang="en-US" dirty="0"/>
              <a:t>A failure to repudiate the unauthorized act. </a:t>
            </a:r>
          </a:p>
          <a:p>
            <a:pPr lvl="0"/>
            <a:r>
              <a:rPr lang="en-US" dirty="0"/>
              <a:t>ENTIRE act must be ratified.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When the ratification is not effective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When the ratification is not effective</a:t>
            </a:r>
            <a:endParaRPr lang="en-US" dirty="0"/>
          </a:p>
          <a:p>
            <a:pPr lvl="0"/>
            <a:r>
              <a:rPr lang="en-US" dirty="0"/>
              <a:t>If it benefits a person who engaged in misrepresentation or other conduct</a:t>
            </a:r>
          </a:p>
          <a:p>
            <a:pPr lvl="1"/>
            <a:r>
              <a:rPr lang="en-US" dirty="0"/>
              <a:t> that would make a contract voidable, </a:t>
            </a:r>
          </a:p>
          <a:p>
            <a:pPr lvl="0"/>
            <a:r>
              <a:rPr lang="en-US" dirty="0"/>
              <a:t>principal ratified the contract to avoid a loss </a:t>
            </a:r>
          </a:p>
          <a:p>
            <a:pPr lvl="1"/>
            <a:r>
              <a:rPr lang="en-US" dirty="0"/>
              <a:t>and the resulting benefit favors the agent, </a:t>
            </a:r>
          </a:p>
          <a:p>
            <a:pPr lvl="0"/>
            <a:r>
              <a:rPr lang="en-US" dirty="0"/>
              <a:t>or it would prejudice innocent third persons who acquire rights</a:t>
            </a:r>
          </a:p>
          <a:p>
            <a:pPr lvl="1"/>
            <a:r>
              <a:rPr lang="en-US" dirty="0"/>
              <a:t> in the transaction prior to ratification.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Constructive trust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Constructive trust </a:t>
            </a:r>
            <a:endParaRPr lang="en-US" dirty="0"/>
          </a:p>
          <a:p>
            <a:pPr lvl="0"/>
            <a:r>
              <a:rPr lang="en-US" dirty="0"/>
              <a:t>Remedy for a breach of a fiduciary duty: takes all the proceeds and gives them to the principal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Respondeat superior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Respondeat superior</a:t>
            </a:r>
            <a:endParaRPr lang="en-US" dirty="0"/>
          </a:p>
          <a:p>
            <a:pPr lvl="0"/>
            <a:r>
              <a:rPr lang="en-US" dirty="0"/>
              <a:t>An employee is liable for all torts committed by her employee </a:t>
            </a:r>
          </a:p>
          <a:p>
            <a:pPr lvl="1"/>
            <a:r>
              <a:rPr lang="en-US" dirty="0"/>
              <a:t>Acting within the scope of the employment.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Termination of an agency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Independent contractor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Independent contractor</a:t>
            </a:r>
            <a:endParaRPr lang="en-US" dirty="0"/>
          </a:p>
          <a:p>
            <a:pPr lvl="0"/>
            <a:r>
              <a:rPr lang="en-US" dirty="0"/>
              <a:t>Contracts with the employer only as to accomplishing specific results. </a:t>
            </a:r>
          </a:p>
          <a:p>
            <a:pPr lvl="0"/>
            <a:r>
              <a:rPr lang="en-US" dirty="0"/>
              <a:t>The employer has no right to control how the work is performed.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Employee – employer relationship?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Employee – employer relationship?</a:t>
            </a:r>
            <a:endParaRPr lang="en-US" dirty="0"/>
          </a:p>
          <a:p>
            <a:pPr lvl="0"/>
            <a:r>
              <a:rPr lang="en-US" dirty="0" smtClean="0"/>
              <a:t>Determined by the Right </a:t>
            </a:r>
            <a:r>
              <a:rPr lang="en-US" dirty="0"/>
              <a:t>to control the physical acts of the employee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Right to control test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/>
              <a:t>Right to control test</a:t>
            </a:r>
            <a:endParaRPr lang="en-US" dirty="0"/>
          </a:p>
          <a:p>
            <a:pPr lvl="0"/>
            <a:r>
              <a:rPr lang="en-US" dirty="0"/>
              <a:t>Extent of control. </a:t>
            </a:r>
          </a:p>
          <a:p>
            <a:pPr lvl="0"/>
            <a:r>
              <a:rPr lang="en-US" dirty="0"/>
              <a:t>Relationship between the employee’s work and the nature of the special employer’s business. </a:t>
            </a:r>
          </a:p>
          <a:p>
            <a:pPr lvl="0"/>
            <a:r>
              <a:rPr lang="en-US" dirty="0"/>
              <a:t>Nature of the employee’s work, skill required and degree of supervision.</a:t>
            </a:r>
          </a:p>
          <a:p>
            <a:pPr lvl="0"/>
            <a:r>
              <a:rPr lang="en-US" dirty="0"/>
              <a:t> Length of the employment with special employer. </a:t>
            </a:r>
          </a:p>
          <a:p>
            <a:pPr lvl="0"/>
            <a:r>
              <a:rPr lang="en-US" dirty="0"/>
              <a:t>Method of payment.</a:t>
            </a:r>
          </a:p>
          <a:p>
            <a:pPr lvl="0"/>
            <a:r>
              <a:rPr lang="en-US" dirty="0"/>
              <a:t> Whether equipment is supplied by the general or special employer.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Employment by estoppel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Employment by estoppel </a:t>
            </a:r>
            <a:endParaRPr lang="en-US" dirty="0"/>
          </a:p>
          <a:p>
            <a:pPr lvl="0"/>
            <a:r>
              <a:rPr lang="en-US" dirty="0"/>
              <a:t>If a person creates the appearance that another is in her employ,</a:t>
            </a:r>
          </a:p>
          <a:p>
            <a:pPr lvl="1"/>
            <a:r>
              <a:rPr lang="en-US" dirty="0"/>
              <a:t> and a third person justifiably relies on this appearance,</a:t>
            </a:r>
          </a:p>
          <a:p>
            <a:pPr lvl="1"/>
            <a:r>
              <a:rPr lang="en-US" dirty="0"/>
              <a:t> the first person may be estopped from denying the employment relationship.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Termination of an agency</a:t>
            </a:r>
            <a:endParaRPr lang="en-US" dirty="0"/>
          </a:p>
          <a:p>
            <a:pPr lvl="0"/>
            <a:r>
              <a:rPr lang="en-US" dirty="0"/>
              <a:t>An agency is terminated as to every person having notice thereof by any of the following. </a:t>
            </a:r>
          </a:p>
          <a:p>
            <a:pPr lvl="1"/>
            <a:r>
              <a:rPr lang="en-US" dirty="0"/>
              <a:t>The expiration of its term. </a:t>
            </a:r>
          </a:p>
          <a:p>
            <a:pPr lvl="1"/>
            <a:r>
              <a:rPr lang="en-US" dirty="0"/>
              <a:t>The extinction of its subject.</a:t>
            </a:r>
          </a:p>
          <a:p>
            <a:pPr lvl="1"/>
            <a:r>
              <a:rPr lang="en-US" dirty="0"/>
              <a:t> The death of the agent. </a:t>
            </a:r>
          </a:p>
          <a:p>
            <a:pPr lvl="1"/>
            <a:r>
              <a:rPr lang="en-US" dirty="0"/>
              <a:t>The agent’s renunciation of the agency. </a:t>
            </a:r>
          </a:p>
          <a:p>
            <a:pPr lvl="1"/>
            <a:r>
              <a:rPr lang="en-US" dirty="0"/>
              <a:t>The incapacity of the agent to act as such.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Disclosed principal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Disclosed principal</a:t>
            </a:r>
            <a:endParaRPr lang="en-US" dirty="0"/>
          </a:p>
          <a:p>
            <a:pPr lvl="0"/>
            <a:r>
              <a:rPr lang="en-US" dirty="0"/>
              <a:t>One whose identity is known to the person transacting business with the agent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Undisclosed principal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Undisclosed principal</a:t>
            </a:r>
            <a:endParaRPr lang="en-US" dirty="0"/>
          </a:p>
          <a:p>
            <a:pPr lvl="0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transacting business with the agent does not know that the agent is acting for another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AAE8D-2ED8-4B90-B454-5E52C0FCC976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839</Words>
  <Application>Microsoft Office PowerPoint</Application>
  <PresentationFormat>On-screen Show (4:3)</PresentationFormat>
  <Paragraphs>210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Agency</vt:lpstr>
      <vt:lpstr>Agency </vt:lpstr>
      <vt:lpstr>Slide 3</vt:lpstr>
      <vt:lpstr>Termination of an agency </vt:lpstr>
      <vt:lpstr>Slide 5</vt:lpstr>
      <vt:lpstr>Disclosed principal </vt:lpstr>
      <vt:lpstr>Slide 7</vt:lpstr>
      <vt:lpstr>Undisclosed principal </vt:lpstr>
      <vt:lpstr>Slide 9</vt:lpstr>
      <vt:lpstr>Agent </vt:lpstr>
      <vt:lpstr>Slide 11</vt:lpstr>
      <vt:lpstr>General agent </vt:lpstr>
      <vt:lpstr>Slide 13</vt:lpstr>
      <vt:lpstr>Special agent </vt:lpstr>
      <vt:lpstr>Slide 15</vt:lpstr>
      <vt:lpstr>Types of authority </vt:lpstr>
      <vt:lpstr>Slide 17</vt:lpstr>
      <vt:lpstr>Actual authority </vt:lpstr>
      <vt:lpstr>Slide 19</vt:lpstr>
      <vt:lpstr>Express authority </vt:lpstr>
      <vt:lpstr>Slide 21</vt:lpstr>
      <vt:lpstr>Implied authority </vt:lpstr>
      <vt:lpstr>Slide 23</vt:lpstr>
      <vt:lpstr>Apparent authority </vt:lpstr>
      <vt:lpstr>Slide 25</vt:lpstr>
      <vt:lpstr>Estoppel </vt:lpstr>
      <vt:lpstr>Slide 27</vt:lpstr>
      <vt:lpstr>Ratification </vt:lpstr>
      <vt:lpstr>Slide 29</vt:lpstr>
      <vt:lpstr>Who can ratify </vt:lpstr>
      <vt:lpstr>Slide 31</vt:lpstr>
      <vt:lpstr>How to ratify </vt:lpstr>
      <vt:lpstr>Slide 33</vt:lpstr>
      <vt:lpstr>When the ratification is not effective </vt:lpstr>
      <vt:lpstr>Slide 35</vt:lpstr>
      <vt:lpstr>Constructive trust  </vt:lpstr>
      <vt:lpstr>Slide 37</vt:lpstr>
      <vt:lpstr>Respondeat superior </vt:lpstr>
      <vt:lpstr>Slide 39</vt:lpstr>
      <vt:lpstr>Independent contractor </vt:lpstr>
      <vt:lpstr>Slide 41</vt:lpstr>
      <vt:lpstr>Employee – employer relationship? </vt:lpstr>
      <vt:lpstr>Slide 43</vt:lpstr>
      <vt:lpstr>Right to control test </vt:lpstr>
      <vt:lpstr>Slide 45</vt:lpstr>
      <vt:lpstr>Employment by estoppel  </vt:lpstr>
      <vt:lpstr>Slide 47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Agency</dc:title>
  <dc:creator>kris</dc:creator>
  <cp:lastModifiedBy>kris</cp:lastModifiedBy>
  <cp:revision>2</cp:revision>
  <dcterms:created xsi:type="dcterms:W3CDTF">2012-12-08T22:56:12Z</dcterms:created>
  <dcterms:modified xsi:type="dcterms:W3CDTF">2012-12-08T23:14:27Z</dcterms:modified>
</cp:coreProperties>
</file>