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0"/>
  </p:notesMasterIdLst>
  <p:sldIdLst>
    <p:sldId id="256" r:id="rId2"/>
    <p:sldId id="397" r:id="rId3"/>
    <p:sldId id="398" r:id="rId4"/>
    <p:sldId id="400" r:id="rId5"/>
    <p:sldId id="399" r:id="rId6"/>
    <p:sldId id="257" r:id="rId7"/>
    <p:sldId id="258" r:id="rId8"/>
    <p:sldId id="259" r:id="rId9"/>
    <p:sldId id="260" r:id="rId10"/>
    <p:sldId id="261" r:id="rId11"/>
    <p:sldId id="262" r:id="rId12"/>
    <p:sldId id="263" r:id="rId13"/>
    <p:sldId id="264" r:id="rId14"/>
    <p:sldId id="401" r:id="rId15"/>
    <p:sldId id="402" r:id="rId16"/>
    <p:sldId id="267" r:id="rId17"/>
    <p:sldId id="268"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411" r:id="rId31"/>
    <p:sldId id="412" r:id="rId32"/>
    <p:sldId id="413" r:id="rId33"/>
    <p:sldId id="414" r:id="rId34"/>
    <p:sldId id="283" r:id="rId35"/>
    <p:sldId id="284" r:id="rId36"/>
    <p:sldId id="285" r:id="rId37"/>
    <p:sldId id="286" r:id="rId38"/>
    <p:sldId id="417" r:id="rId39"/>
    <p:sldId id="418" r:id="rId40"/>
    <p:sldId id="287" r:id="rId41"/>
    <p:sldId id="288" r:id="rId42"/>
    <p:sldId id="409" r:id="rId43"/>
    <p:sldId id="410" r:id="rId44"/>
    <p:sldId id="415" r:id="rId45"/>
    <p:sldId id="416" r:id="rId46"/>
    <p:sldId id="289" r:id="rId47"/>
    <p:sldId id="290" r:id="rId48"/>
    <p:sldId id="295" r:id="rId49"/>
    <p:sldId id="296" r:id="rId50"/>
    <p:sldId id="297" r:id="rId51"/>
    <p:sldId id="298" r:id="rId52"/>
    <p:sldId id="301" r:id="rId53"/>
    <p:sldId id="302" r:id="rId54"/>
    <p:sldId id="303" r:id="rId55"/>
    <p:sldId id="304" r:id="rId56"/>
    <p:sldId id="432" r:id="rId57"/>
    <p:sldId id="431" r:id="rId58"/>
    <p:sldId id="429" r:id="rId59"/>
    <p:sldId id="430" r:id="rId60"/>
    <p:sldId id="305" r:id="rId61"/>
    <p:sldId id="306" r:id="rId62"/>
    <p:sldId id="307" r:id="rId63"/>
    <p:sldId id="308" r:id="rId64"/>
    <p:sldId id="309" r:id="rId65"/>
    <p:sldId id="310" r:id="rId66"/>
    <p:sldId id="311" r:id="rId67"/>
    <p:sldId id="407" r:id="rId68"/>
    <p:sldId id="408" r:id="rId69"/>
    <p:sldId id="437" r:id="rId70"/>
    <p:sldId id="438" r:id="rId71"/>
    <p:sldId id="312" r:id="rId72"/>
    <p:sldId id="313" r:id="rId73"/>
    <p:sldId id="314" r:id="rId74"/>
    <p:sldId id="315" r:id="rId75"/>
    <p:sldId id="318" r:id="rId76"/>
    <p:sldId id="319" r:id="rId77"/>
    <p:sldId id="320" r:id="rId78"/>
    <p:sldId id="321" r:id="rId79"/>
    <p:sldId id="439" r:id="rId80"/>
    <p:sldId id="440" r:id="rId81"/>
    <p:sldId id="322" r:id="rId82"/>
    <p:sldId id="323" r:id="rId83"/>
    <p:sldId id="405" r:id="rId84"/>
    <p:sldId id="406" r:id="rId85"/>
    <p:sldId id="403" r:id="rId86"/>
    <p:sldId id="404" r:id="rId87"/>
    <p:sldId id="324" r:id="rId88"/>
    <p:sldId id="325" r:id="rId89"/>
    <p:sldId id="326" r:id="rId90"/>
    <p:sldId id="327" r:id="rId91"/>
    <p:sldId id="328" r:id="rId92"/>
    <p:sldId id="329" r:id="rId93"/>
    <p:sldId id="330" r:id="rId94"/>
    <p:sldId id="331" r:id="rId95"/>
    <p:sldId id="435" r:id="rId96"/>
    <p:sldId id="436" r:id="rId97"/>
    <p:sldId id="332" r:id="rId98"/>
    <p:sldId id="333" r:id="rId99"/>
    <p:sldId id="334" r:id="rId100"/>
    <p:sldId id="335" r:id="rId101"/>
    <p:sldId id="421" r:id="rId102"/>
    <p:sldId id="422" r:id="rId103"/>
    <p:sldId id="336" r:id="rId104"/>
    <p:sldId id="337" r:id="rId105"/>
    <p:sldId id="423" r:id="rId106"/>
    <p:sldId id="424" r:id="rId107"/>
    <p:sldId id="427" r:id="rId108"/>
    <p:sldId id="428" r:id="rId109"/>
    <p:sldId id="425" r:id="rId110"/>
    <p:sldId id="426" r:id="rId111"/>
    <p:sldId id="342" r:id="rId112"/>
    <p:sldId id="343" r:id="rId113"/>
    <p:sldId id="344" r:id="rId114"/>
    <p:sldId id="345" r:id="rId115"/>
    <p:sldId id="346" r:id="rId116"/>
    <p:sldId id="347" r:id="rId117"/>
    <p:sldId id="350" r:id="rId118"/>
    <p:sldId id="351" r:id="rId119"/>
    <p:sldId id="352" r:id="rId120"/>
    <p:sldId id="353" r:id="rId121"/>
    <p:sldId id="354" r:id="rId122"/>
    <p:sldId id="355" r:id="rId123"/>
    <p:sldId id="358" r:id="rId124"/>
    <p:sldId id="359" r:id="rId125"/>
    <p:sldId id="367" r:id="rId126"/>
    <p:sldId id="368" r:id="rId127"/>
    <p:sldId id="369" r:id="rId128"/>
    <p:sldId id="370" r:id="rId129"/>
    <p:sldId id="371" r:id="rId130"/>
    <p:sldId id="372" r:id="rId131"/>
    <p:sldId id="373" r:id="rId132"/>
    <p:sldId id="374" r:id="rId133"/>
    <p:sldId id="377" r:id="rId134"/>
    <p:sldId id="378" r:id="rId135"/>
    <p:sldId id="379" r:id="rId136"/>
    <p:sldId id="380" r:id="rId137"/>
    <p:sldId id="433" r:id="rId138"/>
    <p:sldId id="434" r:id="rId139"/>
    <p:sldId id="441" r:id="rId140"/>
    <p:sldId id="442" r:id="rId141"/>
    <p:sldId id="387" r:id="rId142"/>
    <p:sldId id="388" r:id="rId143"/>
    <p:sldId id="391" r:id="rId144"/>
    <p:sldId id="392" r:id="rId145"/>
    <p:sldId id="393" r:id="rId146"/>
    <p:sldId id="394" r:id="rId147"/>
    <p:sldId id="395" r:id="rId148"/>
    <p:sldId id="396" r:id="rId1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D2929-DD2B-4CA1-88A7-BAE2837ABA01}" type="datetimeFigureOut">
              <a:rPr lang="en-US" smtClean="0"/>
              <a:pPr/>
              <a:t>2/15/2014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14295E-DAB7-4BA6-BCD4-6E13AA70BE12}" type="slidenum">
              <a:rPr lang="en-US" smtClean="0"/>
              <a:pPr/>
              <a:t>‹#›</a:t>
            </a:fld>
            <a:endParaRPr lang="en-US" dirty="0"/>
          </a:p>
        </p:txBody>
      </p:sp>
    </p:spTree>
    <p:extLst>
      <p:ext uri="{BB962C8B-B14F-4D97-AF65-F5344CB8AC3E}">
        <p14:creationId xmlns:p14="http://schemas.microsoft.com/office/powerpoint/2010/main" val="2119335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66CC82-8CFB-49CB-82E9-DCF7BE959559}" type="datetime1">
              <a:rPr lang="en-US" smtClean="0"/>
              <a:pPr/>
              <a:t>2/15/2014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
        <p:nvSpPr>
          <p:cNvPr id="6" name="Slide Number Placeholder 5"/>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215EB-5674-487B-88CA-05C0A93672DF}" type="datetime1">
              <a:rPr lang="en-US" smtClean="0"/>
              <a:pPr/>
              <a:t>2/15/2014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
        <p:nvSpPr>
          <p:cNvPr id="6" name="Slide Number Placeholder 5"/>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DB4F05-B4A5-4869-A48C-84F37CD4FE54}" type="datetime1">
              <a:rPr lang="en-US" smtClean="0"/>
              <a:pPr/>
              <a:t>2/15/2014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
        <p:nvSpPr>
          <p:cNvPr id="6" name="Slide Number Placeholder 5"/>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F6125F-FA48-4850-83AF-91B25F9E795D}" type="datetime1">
              <a:rPr lang="en-US" smtClean="0"/>
              <a:pPr/>
              <a:t>2/15/2014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
        <p:nvSpPr>
          <p:cNvPr id="6" name="Slide Number Placeholder 5"/>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D39005-B197-4BBF-84AE-0CA46D1CC6CD}" type="datetime1">
              <a:rPr lang="en-US" smtClean="0"/>
              <a:pPr/>
              <a:t>2/15/2014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
        <p:nvSpPr>
          <p:cNvPr id="6" name="Slide Number Placeholder 5"/>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5AB430-0DDA-4C1A-A71F-C8940F307885}" type="datetime1">
              <a:rPr lang="en-US" smtClean="0"/>
              <a:pPr/>
              <a:t>2/15/2014</a:t>
            </a:fld>
            <a:endParaRPr lang="en-US" dirty="0"/>
          </a:p>
        </p:txBody>
      </p:sp>
      <p:sp>
        <p:nvSpPr>
          <p:cNvPr id="6" name="Footer Placeholder 5"/>
          <p:cNvSpPr>
            <a:spLocks noGrp="1"/>
          </p:cNvSpPr>
          <p:nvPr>
            <p:ph type="ftr" sz="quarter" idx="11"/>
          </p:nvPr>
        </p:nvSpPr>
        <p:spPr/>
        <p:txBody>
          <a:bodyPr/>
          <a:lstStyle/>
          <a:p>
            <a:r>
              <a:rPr lang="en-US" dirty="0" smtClean="0"/>
              <a:t>Crawford's</a:t>
            </a:r>
            <a:endParaRPr lang="en-US" dirty="0"/>
          </a:p>
        </p:txBody>
      </p:sp>
      <p:sp>
        <p:nvSpPr>
          <p:cNvPr id="7" name="Slide Number Placeholder 6"/>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DAF405-BD39-4F20-8BEA-7D94DCBB47A1}" type="datetime1">
              <a:rPr lang="en-US" smtClean="0"/>
              <a:pPr/>
              <a:t>2/15/2014</a:t>
            </a:fld>
            <a:endParaRPr lang="en-US" dirty="0"/>
          </a:p>
        </p:txBody>
      </p:sp>
      <p:sp>
        <p:nvSpPr>
          <p:cNvPr id="8" name="Footer Placeholder 7"/>
          <p:cNvSpPr>
            <a:spLocks noGrp="1"/>
          </p:cNvSpPr>
          <p:nvPr>
            <p:ph type="ftr" sz="quarter" idx="11"/>
          </p:nvPr>
        </p:nvSpPr>
        <p:spPr/>
        <p:txBody>
          <a:bodyPr/>
          <a:lstStyle/>
          <a:p>
            <a:r>
              <a:rPr lang="en-US" dirty="0" smtClean="0"/>
              <a:t>Crawford's</a:t>
            </a:r>
            <a:endParaRPr lang="en-US" dirty="0"/>
          </a:p>
        </p:txBody>
      </p:sp>
      <p:sp>
        <p:nvSpPr>
          <p:cNvPr id="9" name="Slide Number Placeholder 8"/>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9065D4-D7E5-4FF8-866A-5A0820DFA6CC}" type="datetime1">
              <a:rPr lang="en-US" smtClean="0"/>
              <a:pPr/>
              <a:t>2/15/2014</a:t>
            </a:fld>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3C8E9B-3E06-47F8-A27A-8656D1CC56A0}" type="datetime1">
              <a:rPr lang="en-US" smtClean="0"/>
              <a:pPr/>
              <a:t>2/15/2014</a:t>
            </a:fld>
            <a:endParaRPr lang="en-US" dirty="0"/>
          </a:p>
        </p:txBody>
      </p:sp>
      <p:sp>
        <p:nvSpPr>
          <p:cNvPr id="3" name="Footer Placeholder 2"/>
          <p:cNvSpPr>
            <a:spLocks noGrp="1"/>
          </p:cNvSpPr>
          <p:nvPr>
            <p:ph type="ftr" sz="quarter" idx="11"/>
          </p:nvPr>
        </p:nvSpPr>
        <p:spPr/>
        <p:txBody>
          <a:bodyPr/>
          <a:lstStyle/>
          <a:p>
            <a:r>
              <a:rPr lang="en-US" dirty="0" smtClean="0"/>
              <a:t>Crawford's</a:t>
            </a:r>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92B39E-AEE9-4428-B76C-EC1F3510B2A5}" type="datetime1">
              <a:rPr lang="en-US" smtClean="0"/>
              <a:pPr/>
              <a:t>2/15/2014</a:t>
            </a:fld>
            <a:endParaRPr lang="en-US" dirty="0"/>
          </a:p>
        </p:txBody>
      </p:sp>
      <p:sp>
        <p:nvSpPr>
          <p:cNvPr id="6" name="Footer Placeholder 5"/>
          <p:cNvSpPr>
            <a:spLocks noGrp="1"/>
          </p:cNvSpPr>
          <p:nvPr>
            <p:ph type="ftr" sz="quarter" idx="11"/>
          </p:nvPr>
        </p:nvSpPr>
        <p:spPr/>
        <p:txBody>
          <a:bodyPr/>
          <a:lstStyle/>
          <a:p>
            <a:r>
              <a:rPr lang="en-US" dirty="0" smtClean="0"/>
              <a:t>Crawford's</a:t>
            </a:r>
            <a:endParaRPr lang="en-US" dirty="0"/>
          </a:p>
        </p:txBody>
      </p:sp>
      <p:sp>
        <p:nvSpPr>
          <p:cNvPr id="7" name="Slide Number Placeholder 6"/>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D5B74-3370-40AD-955D-862F39C7FA38}" type="datetime1">
              <a:rPr lang="en-US" smtClean="0"/>
              <a:pPr/>
              <a:t>2/15/2014</a:t>
            </a:fld>
            <a:endParaRPr lang="en-US" dirty="0"/>
          </a:p>
        </p:txBody>
      </p:sp>
      <p:sp>
        <p:nvSpPr>
          <p:cNvPr id="6" name="Footer Placeholder 5"/>
          <p:cNvSpPr>
            <a:spLocks noGrp="1"/>
          </p:cNvSpPr>
          <p:nvPr>
            <p:ph type="ftr" sz="quarter" idx="11"/>
          </p:nvPr>
        </p:nvSpPr>
        <p:spPr/>
        <p:txBody>
          <a:bodyPr/>
          <a:lstStyle/>
          <a:p>
            <a:r>
              <a:rPr lang="en-US" dirty="0" smtClean="0"/>
              <a:t>Crawford's</a:t>
            </a:r>
            <a:endParaRPr lang="en-US" dirty="0"/>
          </a:p>
        </p:txBody>
      </p:sp>
      <p:sp>
        <p:nvSpPr>
          <p:cNvPr id="7" name="Slide Number Placeholder 6"/>
          <p:cNvSpPr>
            <a:spLocks noGrp="1"/>
          </p:cNvSpPr>
          <p:nvPr>
            <p:ph type="sldNum" sz="quarter" idx="12"/>
          </p:nvPr>
        </p:nvSpPr>
        <p:spPr/>
        <p:txBody>
          <a:bodyPr/>
          <a:lstStyle/>
          <a:p>
            <a:fld id="{0EBBE4FA-4E62-433C-9B36-03C79C68335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2587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762000"/>
            <a:ext cx="8229600" cy="5364163"/>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646D-EA73-4C0E-8067-EA0CD1D42A5D}" type="datetime1">
              <a:rPr lang="en-US" smtClean="0"/>
              <a:pPr/>
              <a:t>2/15/2014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Crawford's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BE4FA-4E62-433C-9B36-03C79C68335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Evidence</a:t>
            </a:r>
            <a:endParaRPr lang="en-US" sz="96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Personal Knowledge (reliability)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Excited Utterance H/E</a:t>
            </a:r>
            <a:endParaRPr lang="en-US" dirty="0"/>
          </a:p>
          <a:p>
            <a:pPr lvl="0"/>
            <a:r>
              <a:rPr lang="en-US" dirty="0"/>
              <a:t>Statements of any person made at the time of some startling event </a:t>
            </a:r>
          </a:p>
          <a:p>
            <a:pPr lvl="1"/>
            <a:r>
              <a:rPr lang="en-US" dirty="0"/>
              <a:t>to which he personally observed </a:t>
            </a:r>
          </a:p>
          <a:p>
            <a:pPr lvl="1"/>
            <a:r>
              <a:rPr lang="en-US" dirty="0"/>
              <a:t>And under the stimulus of its excitement.</a:t>
            </a:r>
          </a:p>
          <a:p>
            <a:pPr lvl="0"/>
            <a:r>
              <a:rPr lang="en-US" dirty="0"/>
              <a:t>No requirement of competency, unavailability or even identification of the declarant is required.</a:t>
            </a:r>
          </a:p>
          <a:p>
            <a:pPr>
              <a:buNone/>
            </a:pPr>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100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101</a:t>
            </a:fld>
            <a:endParaRPr lang="en-US" dirty="0"/>
          </a:p>
        </p:txBody>
      </p:sp>
      <p:sp>
        <p:nvSpPr>
          <p:cNvPr id="7" name="Title 1"/>
          <p:cNvSpPr>
            <a:spLocks noGrp="1"/>
          </p:cNvSpPr>
          <p:nvPr>
            <p:ph type="ctrTitle"/>
          </p:nvPr>
        </p:nvSpPr>
        <p:spPr/>
        <p:txBody>
          <a:bodyPr>
            <a:normAutofit/>
          </a:bodyPr>
          <a:lstStyle/>
          <a:p>
            <a:r>
              <a:rPr lang="en-US" dirty="0" smtClean="0"/>
              <a:t>CA Spontaneous Statement</a:t>
            </a:r>
            <a:endParaRPr lang="en-US" dirty="0"/>
          </a:p>
        </p:txBody>
      </p:sp>
    </p:spTree>
    <p:extLst>
      <p:ext uri="{BB962C8B-B14F-4D97-AF65-F5344CB8AC3E}">
        <p14:creationId xmlns:p14="http://schemas.microsoft.com/office/powerpoint/2010/main" val="363081360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 Spontaneous Statement</a:t>
            </a:r>
            <a:endParaRPr lang="en-US" dirty="0"/>
          </a:p>
        </p:txBody>
      </p:sp>
      <p:sp>
        <p:nvSpPr>
          <p:cNvPr id="3" name="Content Placeholder 2"/>
          <p:cNvSpPr>
            <a:spLocks noGrp="1"/>
          </p:cNvSpPr>
          <p:nvPr>
            <p:ph idx="1"/>
          </p:nvPr>
        </p:nvSpPr>
        <p:spPr/>
        <p:txBody>
          <a:bodyPr/>
          <a:lstStyle/>
          <a:p>
            <a:r>
              <a:rPr lang="en-US" dirty="0" smtClean="0"/>
              <a:t>It is a combination of the FRE present sense impression and excited utterance.</a:t>
            </a:r>
          </a:p>
          <a:p>
            <a:pPr marL="514350" indent="-514350">
              <a:buFont typeface="+mj-lt"/>
              <a:buAutoNum type="arabicPeriod"/>
            </a:pPr>
            <a:r>
              <a:rPr lang="en-US" dirty="0" smtClean="0"/>
              <a:t>Statements made by any person that purports </a:t>
            </a:r>
            <a:r>
              <a:rPr lang="en-US" dirty="0"/>
              <a:t>to narrate, describe, or explain an act, </a:t>
            </a:r>
            <a:r>
              <a:rPr lang="en-US" dirty="0" smtClean="0"/>
              <a:t>condition, or </a:t>
            </a:r>
            <a:r>
              <a:rPr lang="en-US" dirty="0"/>
              <a:t>event perceived by the declarant; </a:t>
            </a:r>
            <a:r>
              <a:rPr lang="en-US" dirty="0" smtClean="0"/>
              <a:t>and</a:t>
            </a:r>
          </a:p>
          <a:p>
            <a:pPr marL="514350" indent="-514350">
              <a:buFont typeface="+mj-lt"/>
              <a:buAutoNum type="arabicPeriod"/>
            </a:pPr>
            <a:r>
              <a:rPr lang="en-US" dirty="0" smtClean="0"/>
              <a:t>Was </a:t>
            </a:r>
            <a:r>
              <a:rPr lang="en-US" dirty="0"/>
              <a:t>made spontaneously while the declarant was under </a:t>
            </a:r>
            <a:r>
              <a:rPr lang="en-US" dirty="0" smtClean="0"/>
              <a:t>the stress </a:t>
            </a:r>
            <a:r>
              <a:rPr lang="en-US" dirty="0"/>
              <a:t>of excitement caused by such perception</a:t>
            </a:r>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102</a:t>
            </a:fld>
            <a:endParaRPr lang="en-US" dirty="0"/>
          </a:p>
        </p:txBody>
      </p:sp>
    </p:spTree>
    <p:extLst>
      <p:ext uri="{BB962C8B-B14F-4D97-AF65-F5344CB8AC3E}">
        <p14:creationId xmlns:p14="http://schemas.microsoft.com/office/powerpoint/2010/main" val="46713872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Declarations of present sense impressions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103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Declarations of present sense impressions H/E</a:t>
            </a:r>
            <a:endParaRPr lang="en-US" dirty="0"/>
          </a:p>
          <a:p>
            <a:pPr lvl="0"/>
            <a:r>
              <a:rPr lang="en-US" dirty="0"/>
              <a:t>Under the </a:t>
            </a:r>
            <a:r>
              <a:rPr lang="en-US" dirty="0" smtClean="0"/>
              <a:t>FRE </a:t>
            </a:r>
            <a:r>
              <a:rPr lang="en-US" dirty="0"/>
              <a:t>a statement made by a person </a:t>
            </a:r>
          </a:p>
          <a:p>
            <a:pPr lvl="1"/>
            <a:r>
              <a:rPr lang="en-US" dirty="0"/>
              <a:t>while perceiving an event or condition (even though not exciting) </a:t>
            </a:r>
          </a:p>
          <a:p>
            <a:pPr lvl="1"/>
            <a:r>
              <a:rPr lang="en-US" dirty="0"/>
              <a:t>and that describes or explains the event </a:t>
            </a:r>
          </a:p>
          <a:p>
            <a:pPr lvl="1"/>
            <a:r>
              <a:rPr lang="en-US" dirty="0"/>
              <a:t>is admissible because of the spontaneous and contemporaneous nature. </a:t>
            </a:r>
          </a:p>
          <a:p>
            <a:pPr lvl="0"/>
            <a:r>
              <a:rPr lang="en-US" dirty="0"/>
              <a:t>No requirements of unavailability etc</a:t>
            </a:r>
            <a:r>
              <a:rPr lang="en-US" dirty="0" smtClean="0"/>
              <a:t>.</a:t>
            </a:r>
          </a:p>
          <a:p>
            <a:pPr lvl="0"/>
            <a:r>
              <a:rPr lang="en-US" dirty="0"/>
              <a:t>In California, this exception is narrowly construed to only statements made by someone </a:t>
            </a:r>
            <a:r>
              <a:rPr lang="en-US" dirty="0" smtClean="0"/>
              <a:t>engaging in </a:t>
            </a:r>
            <a:r>
              <a:rPr lang="en-US" dirty="0"/>
              <a:t>the </a:t>
            </a:r>
            <a:r>
              <a:rPr lang="en-US" dirty="0" smtClean="0"/>
              <a:t>activity.</a:t>
            </a:r>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104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 Then-Existing </a:t>
            </a:r>
            <a:r>
              <a:rPr lang="en-US" dirty="0"/>
              <a:t>Mental, Emotional, or Physical Condition</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105</a:t>
            </a:fld>
            <a:endParaRPr lang="en-US" dirty="0"/>
          </a:p>
        </p:txBody>
      </p:sp>
    </p:spTree>
    <p:extLst>
      <p:ext uri="{BB962C8B-B14F-4D97-AF65-F5344CB8AC3E}">
        <p14:creationId xmlns:p14="http://schemas.microsoft.com/office/powerpoint/2010/main" val="274462369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prstClr val="white"/>
                </a:solidFill>
              </a:rPr>
              <a:t>Then-Existing Mental, Emotional, or Physical Condition</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statement of the declarant’s then-existing </a:t>
            </a:r>
            <a:r>
              <a:rPr lang="en-US" dirty="0" smtClean="0"/>
              <a:t>“but present” state </a:t>
            </a:r>
            <a:r>
              <a:rPr lang="en-US" dirty="0"/>
              <a:t>of mind (such as motive, intent, or plan) </a:t>
            </a:r>
            <a:endParaRPr lang="en-US" dirty="0" smtClean="0"/>
          </a:p>
          <a:p>
            <a:pPr lvl="1"/>
            <a:r>
              <a:rPr lang="en-US" dirty="0" smtClean="0"/>
              <a:t>or </a:t>
            </a:r>
            <a:r>
              <a:rPr lang="en-US" dirty="0"/>
              <a:t>emotional, sensory, or physical condition (such as mental feeling, pain, or bodily health), </a:t>
            </a:r>
            <a:endParaRPr lang="en-US" dirty="0" smtClean="0"/>
          </a:p>
          <a:p>
            <a:r>
              <a:rPr lang="en-US" dirty="0" smtClean="0"/>
              <a:t>So</a:t>
            </a:r>
            <a:r>
              <a:rPr lang="en-US" dirty="0" smtClean="0"/>
              <a:t>, </a:t>
            </a:r>
            <a:r>
              <a:rPr lang="en-US" dirty="0"/>
              <a:t>statements can show probability that he committed some subsequent act </a:t>
            </a:r>
            <a:r>
              <a:rPr lang="en-US" dirty="0" smtClean="0"/>
              <a:t>pursuant </a:t>
            </a:r>
            <a:r>
              <a:rPr lang="en-US" dirty="0"/>
              <a:t>to that state of mind (intent). </a:t>
            </a:r>
          </a:p>
          <a:p>
            <a:r>
              <a:rPr lang="en-US" dirty="0"/>
              <a:t>Except for California, they cannot implicate third persons</a:t>
            </a:r>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106</a:t>
            </a:fld>
            <a:endParaRPr lang="en-US" dirty="0"/>
          </a:p>
        </p:txBody>
      </p:sp>
    </p:spTree>
    <p:extLst>
      <p:ext uri="{BB962C8B-B14F-4D97-AF65-F5344CB8AC3E}">
        <p14:creationId xmlns:p14="http://schemas.microsoft.com/office/powerpoint/2010/main" val="295311034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 </a:t>
            </a:r>
            <a:r>
              <a:rPr lang="en-US" dirty="0"/>
              <a:t>Then-Existing Mental, Emotional, or Physical Condition</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107</a:t>
            </a:fld>
            <a:endParaRPr lang="en-US" dirty="0"/>
          </a:p>
        </p:txBody>
      </p:sp>
    </p:spTree>
    <p:extLst>
      <p:ext uri="{BB962C8B-B14F-4D97-AF65-F5344CB8AC3E}">
        <p14:creationId xmlns:p14="http://schemas.microsoft.com/office/powerpoint/2010/main" val="328513980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r>
              <a:rPr lang="en-US" dirty="0" smtClean="0"/>
              <a:t>CA has the substantially same rule but additionally states that the statement can be used when:</a:t>
            </a:r>
            <a:endParaRPr lang="en-US" dirty="0"/>
          </a:p>
          <a:p>
            <a:pPr marL="514350" indent="-514350">
              <a:buFont typeface="+mj-lt"/>
              <a:buAutoNum type="arabicPeriod"/>
            </a:pPr>
            <a:r>
              <a:rPr lang="en-US" dirty="0" smtClean="0"/>
              <a:t>The </a:t>
            </a:r>
            <a:r>
              <a:rPr lang="en-US" dirty="0"/>
              <a:t>evidence is offered to prove the declarant's state </a:t>
            </a:r>
            <a:r>
              <a:rPr lang="en-US" dirty="0" smtClean="0"/>
              <a:t>or mind</a:t>
            </a:r>
            <a:r>
              <a:rPr lang="en-US" dirty="0"/>
              <a:t>, emotion, or physical sensation at that time or at any </a:t>
            </a:r>
            <a:r>
              <a:rPr lang="en-US" dirty="0" smtClean="0"/>
              <a:t>other time </a:t>
            </a:r>
            <a:r>
              <a:rPr lang="en-US" dirty="0"/>
              <a:t>when it is itself an issue in the action; </a:t>
            </a:r>
            <a:r>
              <a:rPr lang="en-US" dirty="0" smtClean="0"/>
              <a:t>or</a:t>
            </a:r>
          </a:p>
          <a:p>
            <a:pPr marL="514350" indent="-514350">
              <a:buFont typeface="+mj-lt"/>
              <a:buAutoNum type="arabicPeriod"/>
            </a:pPr>
            <a:r>
              <a:rPr lang="en-US" dirty="0" smtClean="0"/>
              <a:t>The </a:t>
            </a:r>
            <a:r>
              <a:rPr lang="en-US" dirty="0"/>
              <a:t>evidence is offered to prove or explain acts or conduct </a:t>
            </a:r>
            <a:r>
              <a:rPr lang="en-US" dirty="0" smtClean="0"/>
              <a:t>of the </a:t>
            </a:r>
            <a:r>
              <a:rPr lang="en-US" dirty="0"/>
              <a:t>declarant</a:t>
            </a:r>
            <a:r>
              <a:rPr lang="en-US" dirty="0" smtClean="0"/>
              <a:t>.</a:t>
            </a:r>
          </a:p>
          <a:p>
            <a:pPr marL="514350" indent="-514350">
              <a:buFont typeface="+mj-lt"/>
              <a:buAutoNum type="arabicPeriod"/>
            </a:pPr>
            <a:r>
              <a:rPr lang="en-US" dirty="0" smtClean="0"/>
              <a:t>Note: in CA trial judges have the discretion to exclude for lack of trustworthiness. </a:t>
            </a:r>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108</a:t>
            </a:fld>
            <a:endParaRPr lang="en-US" dirty="0"/>
          </a:p>
        </p:txBody>
      </p:sp>
    </p:spTree>
    <p:extLst>
      <p:ext uri="{BB962C8B-B14F-4D97-AF65-F5344CB8AC3E}">
        <p14:creationId xmlns:p14="http://schemas.microsoft.com/office/powerpoint/2010/main" val="13864611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Statement Made for Medical Diagnosis or Treatment</a:t>
            </a:r>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109</a:t>
            </a:fld>
            <a:endParaRPr lang="en-US" dirty="0"/>
          </a:p>
        </p:txBody>
      </p:sp>
    </p:spTree>
    <p:extLst>
      <p:ext uri="{BB962C8B-B14F-4D97-AF65-F5344CB8AC3E}">
        <p14:creationId xmlns:p14="http://schemas.microsoft.com/office/powerpoint/2010/main" val="4153747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Personal Knowledge (reliability) </a:t>
            </a:r>
            <a:endParaRPr lang="en-US" dirty="0"/>
          </a:p>
          <a:p>
            <a:pPr lvl="0"/>
            <a:r>
              <a:rPr lang="en-US" dirty="0"/>
              <a:t>A witness may only testify as to those matters to which she has personal knowledge,</a:t>
            </a:r>
          </a:p>
          <a:p>
            <a:pPr lvl="1"/>
            <a:r>
              <a:rPr lang="en-US" dirty="0"/>
              <a:t>In that she must have personally perceived the matter in some manner </a:t>
            </a:r>
          </a:p>
          <a:p>
            <a:pPr lvl="1"/>
            <a:r>
              <a:rPr lang="en-US" dirty="0"/>
              <a:t>(five senses).</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solidFill>
                  <a:prstClr val="white"/>
                </a:solidFill>
              </a:rPr>
              <a:t>Statement Made for Medical Diagnosis or Treatment</a:t>
            </a:r>
            <a:endParaRPr lang="en-US" dirty="0"/>
          </a:p>
        </p:txBody>
      </p:sp>
      <p:sp>
        <p:nvSpPr>
          <p:cNvPr id="3" name="Content Placeholder 2"/>
          <p:cNvSpPr>
            <a:spLocks noGrp="1"/>
          </p:cNvSpPr>
          <p:nvPr>
            <p:ph idx="1"/>
          </p:nvPr>
        </p:nvSpPr>
        <p:spPr/>
        <p:txBody>
          <a:bodyPr/>
          <a:lstStyle/>
          <a:p>
            <a:r>
              <a:rPr lang="en-US" dirty="0" smtClean="0"/>
              <a:t>A </a:t>
            </a:r>
            <a:r>
              <a:rPr lang="en-US" dirty="0"/>
              <a:t>statement </a:t>
            </a:r>
            <a:r>
              <a:rPr lang="en-US" dirty="0" smtClean="0"/>
              <a:t>that:</a:t>
            </a:r>
          </a:p>
          <a:p>
            <a:pPr marL="914400" lvl="1" indent="-514350">
              <a:buFont typeface="+mj-lt"/>
              <a:buAutoNum type="arabicPeriod"/>
            </a:pPr>
            <a:r>
              <a:rPr lang="en-US" dirty="0" smtClean="0"/>
              <a:t>is </a:t>
            </a:r>
            <a:r>
              <a:rPr lang="en-US" dirty="0"/>
              <a:t>made for — and is reasonably pertinent to — medical diagnosis or treatment; </a:t>
            </a:r>
            <a:r>
              <a:rPr lang="en-US" dirty="0" smtClean="0"/>
              <a:t>and</a:t>
            </a:r>
          </a:p>
          <a:p>
            <a:pPr marL="914400" lvl="1" indent="-514350">
              <a:buFont typeface="+mj-lt"/>
              <a:buAutoNum type="arabicPeriod"/>
            </a:pPr>
            <a:r>
              <a:rPr lang="en-US" dirty="0" smtClean="0"/>
              <a:t>describes </a:t>
            </a:r>
            <a:r>
              <a:rPr lang="en-US" dirty="0"/>
              <a:t>medical history; past or present symptoms or sensations; their inception; or their general cause.</a:t>
            </a:r>
          </a:p>
          <a:p>
            <a:r>
              <a:rPr lang="en-US" dirty="0" smtClean="0"/>
              <a:t>In CA the exception only applies to minor children  describing acts of abuse or neglect.</a:t>
            </a:r>
            <a:endParaRPr lang="en-US" dirty="0"/>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110</a:t>
            </a:fld>
            <a:endParaRPr lang="en-US" dirty="0"/>
          </a:p>
        </p:txBody>
      </p:sp>
    </p:spTree>
    <p:extLst>
      <p:ext uri="{BB962C8B-B14F-4D97-AF65-F5344CB8AC3E}">
        <p14:creationId xmlns:p14="http://schemas.microsoft.com/office/powerpoint/2010/main" val="10051044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Past recollection recorded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111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u="sng" dirty="0"/>
              <a:t>Past recollection recorded H/E</a:t>
            </a:r>
            <a:endParaRPr lang="en-US" dirty="0"/>
          </a:p>
          <a:p>
            <a:pPr lvl="0"/>
            <a:r>
              <a:rPr lang="en-US" dirty="0"/>
              <a:t>When a witness has no independent memory of the contents of a document, </a:t>
            </a:r>
          </a:p>
          <a:p>
            <a:pPr lvl="1"/>
            <a:r>
              <a:rPr lang="en-US" dirty="0"/>
              <a:t>Even after being shown it </a:t>
            </a:r>
          </a:p>
          <a:p>
            <a:pPr lvl="1"/>
            <a:r>
              <a:rPr lang="en-US" dirty="0"/>
              <a:t>and they cannot testify without relying on it.</a:t>
            </a:r>
          </a:p>
          <a:p>
            <a:pPr lvl="0"/>
            <a:r>
              <a:rPr lang="en-US" dirty="0"/>
              <a:t> The evidence may be introduced if:</a:t>
            </a:r>
          </a:p>
          <a:p>
            <a:pPr lvl="1"/>
            <a:r>
              <a:rPr lang="en-US" dirty="0"/>
              <a:t>The authentic document was prepared by the witness</a:t>
            </a:r>
          </a:p>
          <a:p>
            <a:pPr lvl="1"/>
            <a:r>
              <a:rPr lang="en-US" dirty="0"/>
              <a:t> and occurred when the matter described was fresh in the witness’ memory </a:t>
            </a:r>
          </a:p>
          <a:p>
            <a:pPr lvl="1"/>
            <a:r>
              <a:rPr lang="en-US" dirty="0"/>
              <a:t>which correctly reflects what was remembered when it was made</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112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Business Records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113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a:t>Business Records H/E</a:t>
            </a:r>
            <a:endParaRPr lang="en-US" dirty="0"/>
          </a:p>
          <a:p>
            <a:pPr lvl="0"/>
            <a:r>
              <a:rPr lang="en-US" dirty="0"/>
              <a:t>Any facts or opinions </a:t>
            </a:r>
            <a:r>
              <a:rPr lang="en-US" dirty="0" smtClean="0"/>
              <a:t>regularly recorded during the normal course of business, made </a:t>
            </a:r>
            <a:r>
              <a:rPr lang="en-US" dirty="0"/>
              <a:t>at or near the time </a:t>
            </a:r>
            <a:r>
              <a:rPr lang="en-US" dirty="0" smtClean="0"/>
              <a:t>of </a:t>
            </a:r>
            <a:r>
              <a:rPr lang="en-US" dirty="0"/>
              <a:t>the occurrence or </a:t>
            </a:r>
            <a:r>
              <a:rPr lang="en-US" dirty="0" smtClean="0"/>
              <a:t>nonoccurrence,</a:t>
            </a:r>
            <a:endParaRPr lang="en-US" dirty="0"/>
          </a:p>
          <a:p>
            <a:pPr lvl="1"/>
            <a:r>
              <a:rPr lang="en-US" dirty="0"/>
              <a:t>and </a:t>
            </a:r>
            <a:r>
              <a:rPr lang="en-US" dirty="0" smtClean="0"/>
              <a:t>by a person with personal knowledge and </a:t>
            </a:r>
            <a:r>
              <a:rPr lang="en-US" dirty="0"/>
              <a:t>under a business duty to </a:t>
            </a:r>
            <a:r>
              <a:rPr lang="en-US" dirty="0" smtClean="0"/>
              <a:t>report.</a:t>
            </a:r>
            <a:endParaRPr lang="en-US" dirty="0"/>
          </a:p>
          <a:p>
            <a:pPr lvl="0"/>
            <a:r>
              <a:rPr lang="en-US" dirty="0" smtClean="0"/>
              <a:t>Still needs to be authenticated.</a:t>
            </a:r>
          </a:p>
          <a:p>
            <a:pPr lvl="0"/>
            <a:endParaRPr lang="en-US" dirty="0" smtClean="0"/>
          </a:p>
          <a:p>
            <a:pPr lvl="0"/>
            <a:r>
              <a:rPr lang="en-US" b="1" i="1" dirty="0" smtClean="0"/>
              <a:t>CA is substantially the same</a:t>
            </a:r>
            <a:endParaRPr lang="en-US" b="1" i="1"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114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Official \ public Reports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115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a:t>Official \ </a:t>
            </a:r>
            <a:r>
              <a:rPr lang="en-US" u="sng" dirty="0" smtClean="0"/>
              <a:t>Public </a:t>
            </a:r>
            <a:r>
              <a:rPr lang="en-US" u="sng" dirty="0"/>
              <a:t>Reports</a:t>
            </a:r>
            <a:endParaRPr lang="en-US" dirty="0"/>
          </a:p>
          <a:p>
            <a:r>
              <a:rPr lang="en-US" dirty="0" smtClean="0"/>
              <a:t>Requires that</a:t>
            </a:r>
          </a:p>
          <a:p>
            <a:pPr marL="914400" lvl="1" indent="-514350">
              <a:buFont typeface="+mj-lt"/>
              <a:buAutoNum type="arabicPeriod"/>
            </a:pPr>
            <a:r>
              <a:rPr lang="en-US" dirty="0" smtClean="0"/>
              <a:t> the record be made by a public employee in accordance with </a:t>
            </a:r>
            <a:r>
              <a:rPr lang="en-US" dirty="0"/>
              <a:t>his duties, </a:t>
            </a:r>
            <a:endParaRPr lang="en-US" dirty="0" smtClean="0"/>
          </a:p>
          <a:p>
            <a:pPr marL="914400" lvl="1" indent="-514350">
              <a:buFont typeface="+mj-lt"/>
              <a:buAutoNum type="arabicPeriod"/>
            </a:pPr>
            <a:r>
              <a:rPr lang="en-US" dirty="0" smtClean="0"/>
              <a:t>that </a:t>
            </a:r>
            <a:r>
              <a:rPr lang="en-US" dirty="0"/>
              <a:t>the matters were recorded at or near the scene of the </a:t>
            </a:r>
            <a:r>
              <a:rPr lang="en-US" dirty="0" smtClean="0"/>
              <a:t>event, </a:t>
            </a:r>
          </a:p>
          <a:p>
            <a:pPr marL="914400" lvl="1" indent="-514350">
              <a:buFont typeface="+mj-lt"/>
              <a:buAutoNum type="arabicPeriod"/>
            </a:pPr>
            <a:r>
              <a:rPr lang="en-US" dirty="0" smtClean="0"/>
              <a:t>that </a:t>
            </a:r>
            <a:r>
              <a:rPr lang="en-US" dirty="0"/>
              <a:t>the official had personal knowledge of the matters contained in the record, </a:t>
            </a:r>
            <a:endParaRPr lang="en-US" dirty="0" smtClean="0"/>
          </a:p>
          <a:p>
            <a:pPr marL="914400" lvl="1" indent="-514350">
              <a:buFont typeface="+mj-lt"/>
              <a:buAutoNum type="arabicPeriod"/>
            </a:pPr>
            <a:r>
              <a:rPr lang="en-US" dirty="0" smtClean="0"/>
              <a:t>and </a:t>
            </a:r>
            <a:r>
              <a:rPr lang="en-US" dirty="0"/>
              <a:t>that the record was made under circumstances indicating trustworthiness.</a:t>
            </a:r>
          </a:p>
        </p:txBody>
      </p:sp>
      <p:sp>
        <p:nvSpPr>
          <p:cNvPr id="4" name="Slide Number Placeholder 3"/>
          <p:cNvSpPr>
            <a:spLocks noGrp="1"/>
          </p:cNvSpPr>
          <p:nvPr>
            <p:ph type="sldNum" sz="quarter" idx="12"/>
          </p:nvPr>
        </p:nvSpPr>
        <p:spPr/>
        <p:txBody>
          <a:bodyPr/>
          <a:lstStyle/>
          <a:p>
            <a:fld id="{0EBBE4FA-4E62-433C-9B36-03C79C68335B}" type="slidenum">
              <a:rPr lang="en-US" smtClean="0"/>
              <a:pPr/>
              <a:t>116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Records to prove pedigree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117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Records to prove pedigree H/E</a:t>
            </a:r>
            <a:endParaRPr lang="en-US" dirty="0"/>
          </a:p>
          <a:p>
            <a:pPr lvl="0"/>
            <a:r>
              <a:rPr lang="en-US" dirty="0"/>
              <a:t>Family records or church records properly authenticated </a:t>
            </a:r>
          </a:p>
          <a:p>
            <a:pPr lvl="1"/>
            <a:r>
              <a:rPr lang="en-US" dirty="0"/>
              <a:t>can be admissible as proof of any matter of family history. </a:t>
            </a:r>
          </a:p>
          <a:p>
            <a:pPr lvl="0"/>
            <a:r>
              <a:rPr lang="en-US" dirty="0"/>
              <a:t>Under California law, it will not be admissible if actual entrant is available.</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118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Ancient documents affecting property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119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Authentication</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Ancient documents affecting property H/E</a:t>
            </a:r>
            <a:endParaRPr lang="en-US" dirty="0"/>
          </a:p>
          <a:p>
            <a:pPr lvl="0"/>
            <a:r>
              <a:rPr lang="en-US" dirty="0"/>
              <a:t>Declarations in ancient deeds, mortgages, wills, or other property-disposing documents </a:t>
            </a:r>
          </a:p>
          <a:p>
            <a:pPr lvl="1"/>
            <a:r>
              <a:rPr lang="en-US" dirty="0"/>
              <a:t>are generally admissible of the facts recited. </a:t>
            </a:r>
          </a:p>
          <a:p>
            <a:pPr lvl="0"/>
            <a:r>
              <a:rPr lang="en-US" dirty="0"/>
              <a:t>The documents still need authentication, </a:t>
            </a:r>
          </a:p>
          <a:p>
            <a:pPr lvl="0"/>
            <a:r>
              <a:rPr lang="en-US" dirty="0" smtClean="0"/>
              <a:t>FRE 20 </a:t>
            </a:r>
            <a:r>
              <a:rPr lang="en-US" dirty="0"/>
              <a:t>yrs old </a:t>
            </a:r>
            <a:r>
              <a:rPr lang="en-US" dirty="0" smtClean="0"/>
              <a:t>CA 30 yrs</a:t>
            </a:r>
            <a:endParaRPr lang="en-US" dirty="0"/>
          </a:p>
          <a:p>
            <a:pPr lvl="0"/>
            <a:r>
              <a:rPr lang="en-US" dirty="0"/>
              <a:t> that relate to the purpose of the document, </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120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Learned Treatises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121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Learned Treatises</a:t>
            </a:r>
            <a:endParaRPr lang="en-US" dirty="0"/>
          </a:p>
          <a:p>
            <a:pPr lvl="0"/>
            <a:r>
              <a:rPr lang="en-US" dirty="0"/>
              <a:t>Statements from authoritative works admitted</a:t>
            </a:r>
          </a:p>
          <a:p>
            <a:pPr lvl="1"/>
            <a:r>
              <a:rPr lang="en-US" dirty="0"/>
              <a:t> if called to the attention of an expert witness</a:t>
            </a:r>
          </a:p>
          <a:p>
            <a:pPr lvl="1"/>
            <a:r>
              <a:rPr lang="en-US" dirty="0"/>
              <a:t> and the works are established as reliable authority</a:t>
            </a:r>
            <a:r>
              <a:rPr lang="en-US" dirty="0" smtClean="0"/>
              <a:t>.</a:t>
            </a:r>
          </a:p>
          <a:p>
            <a:r>
              <a:rPr lang="en-US" dirty="0" smtClean="0"/>
              <a:t>In CA the statements have to not be in dispute, so dictionary definitions ok but medical treatises are not.</a:t>
            </a:r>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122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Judicial notice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123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Judicial notice</a:t>
            </a:r>
            <a:endParaRPr lang="en-US" dirty="0"/>
          </a:p>
          <a:p>
            <a:pPr lvl="0"/>
            <a:r>
              <a:rPr lang="en-US" dirty="0"/>
              <a:t>Judicial notice is the process whereby the trier of fact accepts certain facts as </a:t>
            </a:r>
            <a:r>
              <a:rPr lang="en-US" dirty="0" smtClean="0"/>
              <a:t>true that </a:t>
            </a:r>
            <a:r>
              <a:rPr lang="en-US" dirty="0"/>
              <a:t>are matters of common knowledge </a:t>
            </a:r>
            <a:r>
              <a:rPr lang="en-US" dirty="0" smtClean="0"/>
              <a:t>and </a:t>
            </a:r>
            <a:r>
              <a:rPr lang="en-US" dirty="0"/>
              <a:t>verifiable </a:t>
            </a:r>
            <a:r>
              <a:rPr lang="en-US" dirty="0" smtClean="0"/>
              <a:t>facts, without </a:t>
            </a:r>
            <a:r>
              <a:rPr lang="en-US" dirty="0"/>
              <a:t>the necessity of proof. </a:t>
            </a:r>
          </a:p>
          <a:p>
            <a:pPr lvl="0"/>
            <a:r>
              <a:rPr lang="en-US" dirty="0"/>
              <a:t>The court may take notice on its own motion, </a:t>
            </a:r>
          </a:p>
          <a:p>
            <a:pPr lvl="1"/>
            <a:r>
              <a:rPr lang="en-US" dirty="0"/>
              <a:t>or if a party requests, the court must take notice.</a:t>
            </a:r>
          </a:p>
          <a:p>
            <a:pPr lvl="0"/>
            <a:r>
              <a:rPr lang="en-US" dirty="0"/>
              <a:t> It is binding on civil juries and criminal juries may accept or reject it. </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124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Attorney client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125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Attorney client </a:t>
            </a:r>
            <a:endParaRPr lang="en-US" dirty="0"/>
          </a:p>
          <a:p>
            <a:pPr lvl="0"/>
            <a:r>
              <a:rPr lang="en-US" dirty="0" smtClean="0"/>
              <a:t>The </a:t>
            </a:r>
            <a:r>
              <a:rPr lang="en-US" dirty="0"/>
              <a:t>client must have made a confidential </a:t>
            </a:r>
            <a:r>
              <a:rPr lang="en-US" dirty="0" smtClean="0"/>
              <a:t>communication to </a:t>
            </a:r>
            <a:r>
              <a:rPr lang="en-US" dirty="0"/>
              <a:t>an attorney working in her legal </a:t>
            </a:r>
            <a:r>
              <a:rPr lang="en-US" dirty="0" smtClean="0"/>
              <a:t>capacity</a:t>
            </a:r>
          </a:p>
          <a:p>
            <a:pPr lvl="0"/>
            <a:r>
              <a:rPr lang="en-US" dirty="0" smtClean="0"/>
              <a:t>Eavesdroppers or negligent</a:t>
            </a:r>
            <a:endParaRPr lang="en-US" dirty="0"/>
          </a:p>
          <a:p>
            <a:r>
              <a:rPr lang="en-US" dirty="0" smtClean="0"/>
              <a:t>Attorney-client </a:t>
            </a:r>
            <a:r>
              <a:rPr lang="en-US" dirty="0"/>
              <a:t>privilege does not apply, in suits between those conferring with him, to joint consultations with an attorney. </a:t>
            </a:r>
          </a:p>
        </p:txBody>
      </p:sp>
      <p:sp>
        <p:nvSpPr>
          <p:cNvPr id="4" name="Slide Number Placeholder 3"/>
          <p:cNvSpPr>
            <a:spLocks noGrp="1"/>
          </p:cNvSpPr>
          <p:nvPr>
            <p:ph type="sldNum" sz="quarter" idx="12"/>
          </p:nvPr>
        </p:nvSpPr>
        <p:spPr/>
        <p:txBody>
          <a:bodyPr/>
          <a:lstStyle/>
          <a:p>
            <a:fld id="{0EBBE4FA-4E62-433C-9B36-03C79C68335B}" type="slidenum">
              <a:rPr lang="en-US" smtClean="0"/>
              <a:pPr/>
              <a:t>126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Upjohn test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127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Upjohn test</a:t>
            </a:r>
            <a:endParaRPr lang="en-US" dirty="0"/>
          </a:p>
          <a:p>
            <a:pPr lvl="0"/>
            <a:r>
              <a:rPr lang="en-US" dirty="0"/>
              <a:t>The supreme ct. has rejected the “control test” </a:t>
            </a:r>
          </a:p>
          <a:p>
            <a:pPr lvl="1"/>
            <a:r>
              <a:rPr lang="en-US" dirty="0"/>
              <a:t>and has held that the privilege protects the statements of any corporate official </a:t>
            </a:r>
            <a:r>
              <a:rPr lang="en-US" dirty="0" smtClean="0"/>
              <a:t>or </a:t>
            </a:r>
            <a:r>
              <a:rPr lang="en-US" dirty="0"/>
              <a:t>employees which are made to counseling attorneys </a:t>
            </a:r>
          </a:p>
          <a:p>
            <a:pPr lvl="1"/>
            <a:r>
              <a:rPr lang="en-US" dirty="0"/>
              <a:t>if </a:t>
            </a:r>
            <a:r>
              <a:rPr lang="en-US" dirty="0" smtClean="0"/>
              <a:t>they are authorized or </a:t>
            </a:r>
            <a:r>
              <a:rPr lang="en-US" dirty="0"/>
              <a:t>directed by the corporation to make such statements.</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128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Communications do not include: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129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Authentication </a:t>
            </a:r>
            <a:endParaRPr lang="en-US" dirty="0"/>
          </a:p>
          <a:p>
            <a:pPr lvl="0"/>
            <a:r>
              <a:rPr lang="en-US" dirty="0"/>
              <a:t>All evidence must be authenticated, </a:t>
            </a:r>
          </a:p>
          <a:p>
            <a:pPr lvl="1"/>
            <a:r>
              <a:rPr lang="en-US" dirty="0"/>
              <a:t>in that it must be proven to be </a:t>
            </a:r>
          </a:p>
          <a:p>
            <a:pPr lvl="1"/>
            <a:r>
              <a:rPr lang="en-US" dirty="0"/>
              <a:t>what it purports to be.</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r>
              <a:rPr lang="en-US" dirty="0" smtClean="0"/>
              <a:t>Observations</a:t>
            </a:r>
            <a:r>
              <a:rPr lang="en-US" dirty="0"/>
              <a:t>, </a:t>
            </a:r>
          </a:p>
          <a:p>
            <a:pPr lvl="0"/>
            <a:r>
              <a:rPr lang="en-US" dirty="0"/>
              <a:t>the identity of the client (unless used to prove client’s guilt), </a:t>
            </a:r>
          </a:p>
          <a:p>
            <a:pPr lvl="0"/>
            <a:r>
              <a:rPr lang="en-US" dirty="0"/>
              <a:t>the fact a client obtained an attorney, </a:t>
            </a:r>
          </a:p>
          <a:p>
            <a:pPr lvl="0"/>
            <a:r>
              <a:rPr lang="en-US" dirty="0"/>
              <a:t>preexisting documents (unless prepared by the client for the attorney) </a:t>
            </a:r>
          </a:p>
          <a:p>
            <a:pPr lvl="0"/>
            <a:r>
              <a:rPr lang="en-US" dirty="0"/>
              <a:t>and documents prepared by the attorney for her own </a:t>
            </a:r>
            <a:r>
              <a:rPr lang="en-US" dirty="0" smtClean="0"/>
              <a:t>use.</a:t>
            </a:r>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130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Work product exception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131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u="sng" dirty="0"/>
              <a:t>Work product exception</a:t>
            </a:r>
            <a:endParaRPr lang="en-US" dirty="0"/>
          </a:p>
          <a:p>
            <a:pPr lvl="0"/>
            <a:r>
              <a:rPr lang="en-US" dirty="0"/>
              <a:t>It is recognized that the attorney has a right of privacy to her “work product”; </a:t>
            </a:r>
          </a:p>
          <a:p>
            <a:pPr lvl="1"/>
            <a:r>
              <a:rPr lang="en-US" dirty="0"/>
              <a:t>hence even though it is not privileged per se, </a:t>
            </a:r>
          </a:p>
          <a:p>
            <a:pPr lvl="1"/>
            <a:r>
              <a:rPr lang="en-US" dirty="0"/>
              <a:t>such items are not subject to discovery by the adversary </a:t>
            </a:r>
            <a:r>
              <a:rPr lang="en-US" dirty="0" smtClean="0"/>
              <a:t>unless </a:t>
            </a:r>
            <a:r>
              <a:rPr lang="en-US" dirty="0"/>
              <a:t>“good cause” is shown.</a:t>
            </a:r>
          </a:p>
          <a:p>
            <a:r>
              <a:rPr lang="en-US" dirty="0" smtClean="0"/>
              <a:t>A </a:t>
            </a:r>
            <a:r>
              <a:rPr lang="en-US" dirty="0"/>
              <a:t>report prepared in anticipation of litigation may qualify as work </a:t>
            </a:r>
            <a:r>
              <a:rPr lang="en-US" dirty="0" smtClean="0"/>
              <a:t>product.</a:t>
            </a:r>
          </a:p>
          <a:p>
            <a:pPr lvl="1"/>
            <a:r>
              <a:rPr lang="en-US" sz="2400" dirty="0"/>
              <a:t>Documents that are work product are still subject to discovery upon a showing of substantial need and the inability to obtain the substantial equivalent of the materials by other means. Moreover, a claim of work-product immunity must be asserted in front of and ruled on by the court. A party cannot simply destroy the material and claim work-product protection.</a:t>
            </a:r>
          </a:p>
        </p:txBody>
      </p:sp>
      <p:sp>
        <p:nvSpPr>
          <p:cNvPr id="4" name="Slide Number Placeholder 3"/>
          <p:cNvSpPr>
            <a:spLocks noGrp="1"/>
          </p:cNvSpPr>
          <p:nvPr>
            <p:ph type="sldNum" sz="quarter" idx="12"/>
          </p:nvPr>
        </p:nvSpPr>
        <p:spPr/>
        <p:txBody>
          <a:bodyPr/>
          <a:lstStyle/>
          <a:p>
            <a:fld id="{0EBBE4FA-4E62-433C-9B36-03C79C68335B}" type="slidenum">
              <a:rPr lang="en-US" smtClean="0"/>
              <a:pPr/>
              <a:t>132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Communications of future crime or fraud</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133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Communications of future crime or fraud</a:t>
            </a:r>
            <a:endParaRPr lang="en-US" dirty="0"/>
          </a:p>
          <a:p>
            <a:pPr lvl="0"/>
            <a:r>
              <a:rPr lang="en-US" dirty="0"/>
              <a:t>No privileges exist for communications made to enable a </a:t>
            </a:r>
            <a:r>
              <a:rPr lang="en-US" dirty="0" smtClean="0"/>
              <a:t>client to </a:t>
            </a:r>
            <a:r>
              <a:rPr lang="en-US" dirty="0"/>
              <a:t>perpetrate a future crime or fraud. </a:t>
            </a:r>
          </a:p>
          <a:p>
            <a:pPr lvl="0"/>
            <a:r>
              <a:rPr lang="en-US" dirty="0"/>
              <a:t>An in camera disclosure may be necessary for the court</a:t>
            </a:r>
          </a:p>
          <a:p>
            <a:pPr lvl="1"/>
            <a:r>
              <a:rPr lang="en-US" dirty="0"/>
              <a:t> to know the contents of the communication to ascertain whether it is,</a:t>
            </a:r>
          </a:p>
          <a:p>
            <a:pPr lvl="1"/>
            <a:r>
              <a:rPr lang="en-US" dirty="0"/>
              <a:t> and the party seeking need only a preliminary showing of good faith reason.</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134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Physician Patient Privilege CA</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135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u="sng" dirty="0"/>
              <a:t>Physician Patient Privilege</a:t>
            </a:r>
            <a:endParaRPr lang="en-US" dirty="0"/>
          </a:p>
          <a:p>
            <a:pPr lvl="0"/>
            <a:r>
              <a:rPr lang="en-US" dirty="0" smtClean="0"/>
              <a:t>Allows </a:t>
            </a:r>
            <a:r>
              <a:rPr lang="en-US" dirty="0"/>
              <a:t>both parties to refuse to disclose any information </a:t>
            </a:r>
          </a:p>
          <a:p>
            <a:pPr marL="457200" lvl="1" indent="0">
              <a:buNone/>
            </a:pPr>
            <a:r>
              <a:rPr lang="en-US" b="1" dirty="0"/>
              <a:t>acquired</a:t>
            </a:r>
            <a:r>
              <a:rPr lang="en-US" dirty="0"/>
              <a:t> by the physician in </a:t>
            </a:r>
            <a:r>
              <a:rPr lang="en-US" b="1" dirty="0"/>
              <a:t>confidence</a:t>
            </a:r>
            <a:r>
              <a:rPr lang="en-US" dirty="0"/>
              <a:t> while </a:t>
            </a:r>
            <a:r>
              <a:rPr lang="en-US" b="1" dirty="0"/>
              <a:t>attending</a:t>
            </a:r>
            <a:r>
              <a:rPr lang="en-US" dirty="0"/>
              <a:t> the patient. </a:t>
            </a:r>
          </a:p>
          <a:p>
            <a:pPr lvl="0">
              <a:buNone/>
            </a:pPr>
            <a:r>
              <a:rPr lang="en-US" u="sng" dirty="0">
                <a:solidFill>
                  <a:prstClr val="white"/>
                </a:solidFill>
              </a:rPr>
              <a:t>Exceptions to patient physician privilege</a:t>
            </a:r>
            <a:endParaRPr lang="en-US" dirty="0">
              <a:solidFill>
                <a:prstClr val="white"/>
              </a:solidFill>
            </a:endParaRPr>
          </a:p>
          <a:p>
            <a:pPr lvl="0"/>
            <a:r>
              <a:rPr lang="en-US" dirty="0">
                <a:solidFill>
                  <a:prstClr val="white"/>
                </a:solidFill>
              </a:rPr>
              <a:t>Personal injury suit by patient where injury is “at issue”</a:t>
            </a:r>
          </a:p>
          <a:p>
            <a:r>
              <a:rPr lang="en-US" dirty="0">
                <a:solidFill>
                  <a:prstClr val="white"/>
                </a:solidFill>
              </a:rPr>
              <a:t>Competency and Guardianship Hearings</a:t>
            </a:r>
          </a:p>
          <a:p>
            <a:r>
              <a:rPr lang="en-US" dirty="0">
                <a:solidFill>
                  <a:prstClr val="white"/>
                </a:solidFill>
              </a:rPr>
              <a:t>Malpractice by patient against Physician</a:t>
            </a:r>
          </a:p>
          <a:p>
            <a:r>
              <a:rPr lang="en-US" dirty="0">
                <a:solidFill>
                  <a:prstClr val="white"/>
                </a:solidFill>
              </a:rPr>
              <a:t>Illegal </a:t>
            </a:r>
            <a:r>
              <a:rPr lang="en-US" dirty="0" smtClean="0">
                <a:solidFill>
                  <a:prstClr val="white"/>
                </a:solidFill>
              </a:rPr>
              <a:t>Purpose</a:t>
            </a:r>
          </a:p>
          <a:p>
            <a:pPr lvl="0">
              <a:buNone/>
            </a:pPr>
            <a:r>
              <a:rPr lang="en-US" u="sng" dirty="0">
                <a:solidFill>
                  <a:prstClr val="white"/>
                </a:solidFill>
              </a:rPr>
              <a:t>Waiver of Patient Physician Privilege</a:t>
            </a:r>
            <a:endParaRPr lang="en-US" dirty="0">
              <a:solidFill>
                <a:prstClr val="white"/>
              </a:solidFill>
            </a:endParaRPr>
          </a:p>
          <a:p>
            <a:pPr lvl="0"/>
            <a:r>
              <a:rPr lang="en-US" dirty="0">
                <a:solidFill>
                  <a:prstClr val="white"/>
                </a:solidFill>
              </a:rPr>
              <a:t>By Contract</a:t>
            </a:r>
          </a:p>
          <a:p>
            <a:pPr lvl="0"/>
            <a:r>
              <a:rPr lang="en-US" dirty="0">
                <a:solidFill>
                  <a:prstClr val="white"/>
                </a:solidFill>
              </a:rPr>
              <a:t>By Patient calling on Physician to Testify</a:t>
            </a:r>
          </a:p>
          <a:p>
            <a:pPr lvl="0"/>
            <a:r>
              <a:rPr lang="en-US" dirty="0">
                <a:solidFill>
                  <a:prstClr val="white"/>
                </a:solidFill>
              </a:rPr>
              <a:t>By patient testifying to consultation </a:t>
            </a:r>
            <a:endParaRPr lang="en-US" dirty="0" smtClean="0">
              <a:solidFill>
                <a:prstClr val="white"/>
              </a:solidFill>
            </a:endParaRPr>
          </a:p>
          <a:p>
            <a:pPr marL="0" lvl="0" indent="0">
              <a:buNone/>
            </a:pPr>
            <a:r>
              <a:rPr lang="en-US" b="1" dirty="0" smtClean="0">
                <a:solidFill>
                  <a:prstClr val="white"/>
                </a:solidFill>
              </a:rPr>
              <a:t>Federal </a:t>
            </a:r>
            <a:r>
              <a:rPr lang="en-US" b="1" dirty="0">
                <a:solidFill>
                  <a:prstClr val="white"/>
                </a:solidFill>
              </a:rPr>
              <a:t>Rules of Evidence do not recognize doctor–patient </a:t>
            </a:r>
            <a:r>
              <a:rPr lang="en-US" b="1" dirty="0" smtClean="0">
                <a:solidFill>
                  <a:prstClr val="white"/>
                </a:solidFill>
              </a:rPr>
              <a:t>privilege. CA = civil only</a:t>
            </a:r>
            <a:endParaRPr lang="en-US" b="1" dirty="0">
              <a:solidFill>
                <a:prstClr val="white"/>
              </a:solidFill>
            </a:endParaRPr>
          </a:p>
          <a:p>
            <a:endParaRPr lang="en-US" dirty="0">
              <a:solidFill>
                <a:prstClr val="white"/>
              </a:solidFill>
            </a:endParaRP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136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Physician\attorney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solidFill>
                  <a:prstClr val="white">
                    <a:tint val="75000"/>
                  </a:prstClr>
                </a:solidFill>
              </a:rPr>
              <a:pPr/>
              <a:t>137</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white">
                    <a:tint val="75000"/>
                  </a:prstClr>
                </a:solidFill>
              </a:rPr>
              <a:t>Crawford's</a:t>
            </a:r>
            <a:endParaRPr lang="en-US" dirty="0">
              <a:solidFill>
                <a:prstClr val="white">
                  <a:tint val="75000"/>
                </a:prstClr>
              </a:solidFill>
            </a:endParaRPr>
          </a:p>
        </p:txBody>
      </p:sp>
    </p:spTree>
    <p:extLst>
      <p:ext uri="{BB962C8B-B14F-4D97-AF65-F5344CB8AC3E}">
        <p14:creationId xmlns:p14="http://schemas.microsoft.com/office/powerpoint/2010/main" val="236939394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Physician\attorney</a:t>
            </a:r>
            <a:endParaRPr lang="en-US" dirty="0"/>
          </a:p>
          <a:p>
            <a:pPr lvl="0"/>
            <a:r>
              <a:rPr lang="en-US" dirty="0"/>
              <a:t>Communications between a client and a doctor during an examination </a:t>
            </a:r>
            <a:r>
              <a:rPr lang="en-US" b="1" i="1" dirty="0" smtClean="0"/>
              <a:t>made </a:t>
            </a:r>
            <a:r>
              <a:rPr lang="en-US" b="1" i="1" dirty="0"/>
              <a:t>at the attorney’s request</a:t>
            </a:r>
            <a:r>
              <a:rPr lang="en-US" dirty="0"/>
              <a:t> </a:t>
            </a:r>
            <a:r>
              <a:rPr lang="en-US" dirty="0" smtClean="0"/>
              <a:t>are not privileged as Physician client</a:t>
            </a:r>
            <a:endParaRPr lang="en-US" dirty="0"/>
          </a:p>
          <a:p>
            <a:pPr lvl="1"/>
            <a:r>
              <a:rPr lang="en-US" dirty="0"/>
              <a:t>because treatment is not contemplated,</a:t>
            </a:r>
          </a:p>
          <a:p>
            <a:pPr lvl="1"/>
            <a:r>
              <a:rPr lang="en-US" dirty="0"/>
              <a:t> however the attorney client privilege will apply if the </a:t>
            </a:r>
            <a:r>
              <a:rPr lang="en-US" dirty="0" smtClean="0"/>
              <a:t>doctor </a:t>
            </a:r>
            <a:r>
              <a:rPr lang="en-US" dirty="0"/>
              <a:t>is not called as an expert witness.</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solidFill>
                  <a:prstClr val="white">
                    <a:tint val="75000"/>
                  </a:prstClr>
                </a:solidFill>
              </a:rPr>
              <a:pPr/>
              <a:t>138</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r>
              <a:rPr lang="en-US" dirty="0" smtClean="0">
                <a:solidFill>
                  <a:prstClr val="white">
                    <a:tint val="75000"/>
                  </a:prstClr>
                </a:solidFill>
              </a:rPr>
              <a:t>Crawford's</a:t>
            </a:r>
            <a:endParaRPr lang="en-US" dirty="0">
              <a:solidFill>
                <a:prstClr val="white">
                  <a:tint val="75000"/>
                </a:prstClr>
              </a:solidFill>
            </a:endParaRPr>
          </a:p>
        </p:txBody>
      </p:sp>
    </p:spTree>
    <p:extLst>
      <p:ext uri="{BB962C8B-B14F-4D97-AF65-F5344CB8AC3E}">
        <p14:creationId xmlns:p14="http://schemas.microsoft.com/office/powerpoint/2010/main" val="58117661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Psychotherapist-Patient privilege</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139</a:t>
            </a:fld>
            <a:endParaRPr lang="en-US" dirty="0"/>
          </a:p>
        </p:txBody>
      </p:sp>
    </p:spTree>
    <p:extLst>
      <p:ext uri="{BB962C8B-B14F-4D97-AF65-F5344CB8AC3E}">
        <p14:creationId xmlns:p14="http://schemas.microsoft.com/office/powerpoint/2010/main" val="342205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Best Evidence</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14</a:t>
            </a:fld>
            <a:endParaRPr lang="en-US" dirty="0"/>
          </a:p>
        </p:txBody>
      </p:sp>
    </p:spTree>
    <p:extLst>
      <p:ext uri="{BB962C8B-B14F-4D97-AF65-F5344CB8AC3E}">
        <p14:creationId xmlns:p14="http://schemas.microsoft.com/office/powerpoint/2010/main" val="282707147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smtClean="0"/>
              <a:t>Statements made for the purpose of diagnosing or treating his mental or emotional condition made to a certified psychologist (doesn’t have to be licensed)</a:t>
            </a:r>
          </a:p>
          <a:p>
            <a:pPr lvl="1"/>
            <a:r>
              <a:rPr lang="en-US" dirty="0" smtClean="0"/>
              <a:t>May apply to family members and group members</a:t>
            </a:r>
          </a:p>
          <a:p>
            <a:r>
              <a:rPr lang="en-US" dirty="0" smtClean="0"/>
              <a:t>Civil or criminal</a:t>
            </a:r>
          </a:p>
          <a:p>
            <a:r>
              <a:rPr lang="en-US" dirty="0" smtClean="0"/>
              <a:t>Exceptions: </a:t>
            </a:r>
          </a:p>
          <a:p>
            <a:pPr lvl="1"/>
            <a:r>
              <a:rPr lang="en-US" dirty="0" smtClean="0"/>
              <a:t>mental condition at issue</a:t>
            </a:r>
          </a:p>
          <a:p>
            <a:pPr lvl="1"/>
            <a:r>
              <a:rPr lang="en-US" dirty="0" smtClean="0"/>
              <a:t>Court ordered examinations</a:t>
            </a:r>
          </a:p>
          <a:p>
            <a:pPr lvl="1"/>
            <a:r>
              <a:rPr lang="en-US" dirty="0" smtClean="0"/>
              <a:t>Commitment proceedings</a:t>
            </a:r>
          </a:p>
          <a:p>
            <a:r>
              <a:rPr lang="en-US" dirty="0" smtClean="0"/>
              <a:t>Supreme Court recognizes a federal privilege.</a:t>
            </a:r>
            <a:endParaRPr lang="en-US" dirty="0"/>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140</a:t>
            </a:fld>
            <a:endParaRPr lang="en-US" dirty="0"/>
          </a:p>
        </p:txBody>
      </p:sp>
    </p:spTree>
    <p:extLst>
      <p:ext uri="{BB962C8B-B14F-4D97-AF65-F5344CB8AC3E}">
        <p14:creationId xmlns:p14="http://schemas.microsoft.com/office/powerpoint/2010/main" val="55155439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Spousal Privilege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141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Spousal </a:t>
            </a:r>
            <a:r>
              <a:rPr lang="en-US" u="sng" dirty="0" smtClean="0"/>
              <a:t>Privilege (called to testify)</a:t>
            </a:r>
            <a:endParaRPr lang="en-US" dirty="0"/>
          </a:p>
          <a:p>
            <a:pPr lvl="0"/>
            <a:r>
              <a:rPr lang="en-US" dirty="0"/>
              <a:t>Modernly, </a:t>
            </a:r>
            <a:r>
              <a:rPr lang="en-US" dirty="0" smtClean="0"/>
              <a:t>the </a:t>
            </a:r>
            <a:r>
              <a:rPr lang="en-US" dirty="0"/>
              <a:t>witness spouse alone has the privilege to testify </a:t>
            </a:r>
          </a:p>
          <a:p>
            <a:pPr lvl="1"/>
            <a:r>
              <a:rPr lang="en-US" dirty="0"/>
              <a:t>or refuse to testify.</a:t>
            </a:r>
          </a:p>
          <a:p>
            <a:pPr lvl="0"/>
            <a:r>
              <a:rPr lang="en-US" dirty="0"/>
              <a:t>May be asserted only during a valid </a:t>
            </a:r>
            <a:r>
              <a:rPr lang="en-US" dirty="0" smtClean="0"/>
              <a:t>marriage</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142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Confidential marital communications</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143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a:t>Confidential marital communications</a:t>
            </a:r>
            <a:endParaRPr lang="en-US" dirty="0"/>
          </a:p>
          <a:p>
            <a:pPr lvl="0"/>
            <a:r>
              <a:rPr lang="en-US" dirty="0" smtClean="0"/>
              <a:t>Either </a:t>
            </a:r>
            <a:r>
              <a:rPr lang="en-US" dirty="0"/>
              <a:t>spouse can refuse to </a:t>
            </a:r>
            <a:r>
              <a:rPr lang="en-US" dirty="0" smtClean="0"/>
              <a:t>disclose, or </a:t>
            </a:r>
            <a:r>
              <a:rPr lang="en-US" dirty="0"/>
              <a:t>can prevent another from disclosing </a:t>
            </a:r>
            <a:endParaRPr lang="en-US" dirty="0" smtClean="0"/>
          </a:p>
          <a:p>
            <a:pPr lvl="1"/>
            <a:r>
              <a:rPr lang="en-US" dirty="0" smtClean="0"/>
              <a:t>“</a:t>
            </a:r>
            <a:r>
              <a:rPr lang="en-US" dirty="0"/>
              <a:t>confidential communications</a:t>
            </a:r>
            <a:r>
              <a:rPr lang="en-US" dirty="0" smtClean="0"/>
              <a:t>” </a:t>
            </a:r>
            <a:r>
              <a:rPr lang="en-US" dirty="0"/>
              <a:t>made between the spouses </a:t>
            </a:r>
            <a:r>
              <a:rPr lang="en-US" dirty="0" smtClean="0"/>
              <a:t>during </a:t>
            </a:r>
            <a:r>
              <a:rPr lang="en-US" dirty="0"/>
              <a:t>their marriage </a:t>
            </a:r>
            <a:r>
              <a:rPr lang="en-US" dirty="0" smtClean="0"/>
              <a:t>and </a:t>
            </a:r>
            <a:r>
              <a:rPr lang="en-US" dirty="0"/>
              <a:t>lasts forever. </a:t>
            </a:r>
          </a:p>
          <a:p>
            <a:pPr lvl="0"/>
            <a:r>
              <a:rPr lang="en-US" dirty="0"/>
              <a:t>It can be asserted both criminally and civilly. </a:t>
            </a:r>
          </a:p>
          <a:p>
            <a:pPr>
              <a:buNone/>
            </a:pPr>
            <a:r>
              <a:rPr lang="en-US" dirty="0"/>
              <a:t> </a:t>
            </a:r>
            <a:r>
              <a:rPr lang="en-US" u="sng" dirty="0" smtClean="0"/>
              <a:t>Exceptions to Spousal Privilege</a:t>
            </a:r>
            <a:endParaRPr lang="en-US" dirty="0" smtClean="0"/>
          </a:p>
          <a:p>
            <a:pPr lvl="0"/>
            <a:r>
              <a:rPr lang="en-US" dirty="0" smtClean="0"/>
              <a:t>Crimes against the person or property of the other spouse</a:t>
            </a:r>
          </a:p>
          <a:p>
            <a:pPr lvl="0"/>
            <a:r>
              <a:rPr lang="en-US" dirty="0" smtClean="0"/>
              <a:t>Crimes against the children</a:t>
            </a:r>
          </a:p>
          <a:p>
            <a:pPr lvl="0"/>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144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Meaning of “confidential” marital communications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145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a:t>Meaning of “confidential” marital communications</a:t>
            </a:r>
            <a:endParaRPr lang="en-US" dirty="0"/>
          </a:p>
          <a:p>
            <a:pPr lvl="0"/>
            <a:r>
              <a:rPr lang="en-US" dirty="0"/>
              <a:t>Must be made out of the presence of third parties </a:t>
            </a:r>
          </a:p>
          <a:p>
            <a:pPr lvl="1"/>
            <a:r>
              <a:rPr lang="en-US" dirty="0"/>
              <a:t>and concern a matter the communicating spouse </a:t>
            </a:r>
            <a:r>
              <a:rPr lang="en-US" dirty="0" smtClean="0"/>
              <a:t>would </a:t>
            </a:r>
            <a:r>
              <a:rPr lang="en-US" dirty="0"/>
              <a:t>like to be kept secret, </a:t>
            </a:r>
          </a:p>
          <a:p>
            <a:pPr lvl="1"/>
            <a:r>
              <a:rPr lang="en-US" dirty="0"/>
              <a:t>which generally speaking all communication are presumed confidential </a:t>
            </a:r>
          </a:p>
          <a:p>
            <a:pPr lvl="1"/>
            <a:r>
              <a:rPr lang="en-US" dirty="0"/>
              <a:t>and the party objecting has the burden to prove it wasn’t.</a:t>
            </a:r>
          </a:p>
          <a:p>
            <a:pPr lvl="0"/>
            <a:r>
              <a:rPr lang="en-US" dirty="0"/>
              <a:t> Observations of physical and mental condition, actions, or conduct are not privileged</a:t>
            </a:r>
          </a:p>
          <a:p>
            <a:pPr lvl="1"/>
            <a:r>
              <a:rPr lang="en-US" dirty="0"/>
              <a:t> (not a communication)</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146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Privilege against self incrimination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147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a:t>Privilege against self incrimination</a:t>
            </a:r>
            <a:endParaRPr lang="en-US" dirty="0"/>
          </a:p>
          <a:p>
            <a:pPr lvl="0"/>
            <a:r>
              <a:rPr lang="en-US" dirty="0"/>
              <a:t>The 5</a:t>
            </a:r>
            <a:r>
              <a:rPr lang="en-US" baseline="30000" dirty="0"/>
              <a:t>th</a:t>
            </a:r>
            <a:r>
              <a:rPr lang="en-US" dirty="0"/>
              <a:t> amendment provides: </a:t>
            </a:r>
            <a:r>
              <a:rPr lang="en-US" dirty="0" smtClean="0"/>
              <a:t> “</a:t>
            </a:r>
            <a:r>
              <a:rPr lang="en-US" dirty="0"/>
              <a:t>no person shall be compelled in any criminal case to be a witness against himself”. </a:t>
            </a:r>
          </a:p>
          <a:p>
            <a:pPr lvl="0"/>
            <a:r>
              <a:rPr lang="en-US" dirty="0"/>
              <a:t>It applies to even police custody. </a:t>
            </a:r>
          </a:p>
          <a:p>
            <a:pPr lvl="0"/>
            <a:r>
              <a:rPr lang="en-US" dirty="0"/>
              <a:t>A question is incriminating if the answer directly or </a:t>
            </a:r>
            <a:r>
              <a:rPr lang="en-US"/>
              <a:t>indirectly </a:t>
            </a:r>
            <a:r>
              <a:rPr lang="en-US" smtClean="0"/>
              <a:t>ties </a:t>
            </a:r>
            <a:r>
              <a:rPr lang="en-US" dirty="0"/>
              <a:t>the witness to the commission of a crime </a:t>
            </a:r>
          </a:p>
          <a:p>
            <a:pPr lvl="1"/>
            <a:r>
              <a:rPr lang="en-US" dirty="0"/>
              <a:t>or furnishes a lead to evidence upon which a prosecution might be based.</a:t>
            </a:r>
          </a:p>
          <a:p>
            <a:pPr lvl="0"/>
            <a:r>
              <a:rPr lang="en-US" dirty="0"/>
              <a:t> No privileged when granted immunity. </a:t>
            </a:r>
          </a:p>
          <a:p>
            <a:pPr lvl="0"/>
            <a:r>
              <a:rPr lang="en-US" dirty="0"/>
              <a:t>Waived if testifies to any part of a criminal transaction</a:t>
            </a:r>
            <a:r>
              <a:rPr lang="en-US" dirty="0" smtClean="0"/>
              <a:t>.</a:t>
            </a:r>
          </a:p>
          <a:p>
            <a:pPr lvl="0"/>
            <a:r>
              <a:rPr lang="en-US" dirty="0" smtClean="0"/>
              <a:t>It is proper </a:t>
            </a:r>
            <a:r>
              <a:rPr lang="en-US" dirty="0"/>
              <a:t>for the jury to draw an adverse inference in </a:t>
            </a:r>
            <a:r>
              <a:rPr lang="en-US" i="1" dirty="0"/>
              <a:t>a civil case</a:t>
            </a:r>
            <a:r>
              <a:rPr lang="en-US" dirty="0"/>
              <a:t> from a party's assertion of the privilege against </a:t>
            </a:r>
            <a:r>
              <a:rPr lang="en-US" dirty="0" smtClean="0"/>
              <a:t>self-incrimination.</a:t>
            </a:r>
          </a:p>
          <a:p>
            <a:pPr lvl="0"/>
            <a:r>
              <a:rPr lang="en-US" dirty="0" smtClean="0"/>
              <a:t>If  a witness testifies and then invokes the privilege the court </a:t>
            </a:r>
            <a:r>
              <a:rPr lang="en-US" dirty="0"/>
              <a:t>can find that there was no meaningful cross-examination possible and could order that her testimony from direct examination be </a:t>
            </a:r>
            <a:r>
              <a:rPr lang="en-US" dirty="0" smtClean="0"/>
              <a:t>stricken</a:t>
            </a:r>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148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Best Evidence</a:t>
            </a:r>
            <a:endParaRPr lang="en-US" dirty="0"/>
          </a:p>
        </p:txBody>
      </p:sp>
      <p:sp>
        <p:nvSpPr>
          <p:cNvPr id="3" name="Content Placeholder 2"/>
          <p:cNvSpPr>
            <a:spLocks noGrp="1"/>
          </p:cNvSpPr>
          <p:nvPr>
            <p:ph idx="1"/>
          </p:nvPr>
        </p:nvSpPr>
        <p:spPr/>
        <p:txBody>
          <a:bodyPr/>
          <a:lstStyle/>
          <a:p>
            <a:r>
              <a:rPr lang="en-US" dirty="0" smtClean="0"/>
              <a:t>The “Writing” must be admitted into evidence when </a:t>
            </a:r>
            <a:r>
              <a:rPr lang="en-US" dirty="0"/>
              <a:t>a witness is testifying as to the </a:t>
            </a:r>
            <a:r>
              <a:rPr lang="en-US" u="sng" dirty="0"/>
              <a:t>contents</a:t>
            </a:r>
            <a:r>
              <a:rPr lang="en-US" dirty="0"/>
              <a:t> of </a:t>
            </a:r>
            <a:r>
              <a:rPr lang="en-US" dirty="0" smtClean="0"/>
              <a:t>the </a:t>
            </a:r>
            <a:r>
              <a:rPr lang="en-US" dirty="0"/>
              <a:t>writing, </a:t>
            </a:r>
            <a:r>
              <a:rPr lang="en-US" dirty="0" smtClean="0"/>
              <a:t>and </a:t>
            </a:r>
            <a:r>
              <a:rPr lang="en-US" dirty="0"/>
              <a:t>those contents are in fact at issue, </a:t>
            </a:r>
            <a:endParaRPr lang="en-US" dirty="0" smtClean="0"/>
          </a:p>
          <a:p>
            <a:pPr lvl="1"/>
            <a:r>
              <a:rPr lang="en-US" dirty="0" smtClean="0"/>
              <a:t>unless </a:t>
            </a:r>
            <a:r>
              <a:rPr lang="en-US" dirty="0"/>
              <a:t>it has been lost or destroyed not due to any intentional misconduct of the party seeking to introduce the evidence</a:t>
            </a:r>
            <a:r>
              <a:rPr lang="en-US" dirty="0" smtClean="0"/>
              <a:t>.</a:t>
            </a:r>
          </a:p>
          <a:p>
            <a:r>
              <a:rPr lang="en-US" dirty="0" smtClean="0"/>
              <a:t>A </a:t>
            </a:r>
            <a:r>
              <a:rPr lang="en-US" dirty="0"/>
              <a:t>copy is permissible. </a:t>
            </a:r>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15</a:t>
            </a:fld>
            <a:endParaRPr lang="en-US" dirty="0"/>
          </a:p>
        </p:txBody>
      </p:sp>
    </p:spTree>
    <p:extLst>
      <p:ext uri="{BB962C8B-B14F-4D97-AF65-F5344CB8AC3E}">
        <p14:creationId xmlns:p14="http://schemas.microsoft.com/office/powerpoint/2010/main" val="36787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Character evidence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a:t>Character evidence</a:t>
            </a:r>
            <a:endParaRPr lang="en-US" dirty="0"/>
          </a:p>
          <a:p>
            <a:pPr lvl="0"/>
            <a:r>
              <a:rPr lang="en-US" dirty="0" smtClean="0"/>
              <a:t>Character evidence is </a:t>
            </a:r>
            <a:r>
              <a:rPr lang="en-US" dirty="0"/>
              <a:t>evidence of a general human trait</a:t>
            </a:r>
            <a:r>
              <a:rPr lang="en-US" dirty="0" smtClean="0"/>
              <a:t>. There are 3 types: reputation, opinion and specific acts.</a:t>
            </a:r>
            <a:endParaRPr lang="en-US" dirty="0"/>
          </a:p>
          <a:p>
            <a:pPr lvl="0"/>
            <a:r>
              <a:rPr lang="en-US" dirty="0"/>
              <a:t> </a:t>
            </a:r>
            <a:r>
              <a:rPr lang="en-US" dirty="0" smtClean="0"/>
              <a:t>All 3 types are </a:t>
            </a:r>
            <a:r>
              <a:rPr lang="en-US" dirty="0"/>
              <a:t>always admissible if character is an </a:t>
            </a:r>
            <a:r>
              <a:rPr lang="en-US" dirty="0" smtClean="0"/>
              <a:t>issue (defamation, family custody etc)</a:t>
            </a:r>
            <a:endParaRPr lang="en-US" dirty="0"/>
          </a:p>
          <a:p>
            <a:pPr lvl="0"/>
            <a:r>
              <a:rPr lang="en-US" dirty="0" smtClean="0"/>
              <a:t>All 3 types can also be used to </a:t>
            </a:r>
            <a:r>
              <a:rPr lang="en-US" dirty="0"/>
              <a:t>impeach a </a:t>
            </a:r>
            <a:r>
              <a:rPr lang="en-US" dirty="0" smtClean="0"/>
              <a:t>witness, </a:t>
            </a:r>
          </a:p>
          <a:p>
            <a:pPr lvl="1"/>
            <a:r>
              <a:rPr lang="en-US" dirty="0" smtClean="0"/>
              <a:t>Specific acts as to the credibility of </a:t>
            </a:r>
            <a:r>
              <a:rPr lang="en-US" dirty="0"/>
              <a:t>a </a:t>
            </a:r>
            <a:r>
              <a:rPr lang="en-US" dirty="0" smtClean="0"/>
              <a:t>witness, cannot </a:t>
            </a:r>
            <a:r>
              <a:rPr lang="en-US" dirty="0"/>
              <a:t>be proved by extrinsic </a:t>
            </a:r>
            <a:r>
              <a:rPr lang="en-US" dirty="0" smtClean="0"/>
              <a:t>evidence but can be asked</a:t>
            </a:r>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Admissibility of character evidence when showing no conformity with the 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u="sng" dirty="0"/>
              <a:t>Admissibility of character evidence when showing no conformity with the act</a:t>
            </a:r>
            <a:endParaRPr lang="en-US" dirty="0"/>
          </a:p>
          <a:p>
            <a:pPr lvl="0"/>
            <a:r>
              <a:rPr lang="en-US" dirty="0" smtClean="0"/>
              <a:t>Character evidence is generally inadmissible to show action in conformity therewith because the </a:t>
            </a:r>
            <a:r>
              <a:rPr lang="en-US" dirty="0"/>
              <a:t>probative value </a:t>
            </a:r>
            <a:r>
              <a:rPr lang="en-US" dirty="0" smtClean="0"/>
              <a:t>is </a:t>
            </a:r>
            <a:r>
              <a:rPr lang="en-US" dirty="0"/>
              <a:t>substantially outweighed by the danger of unfair prejudice to the defendant.</a:t>
            </a:r>
          </a:p>
          <a:p>
            <a:pPr lvl="0"/>
            <a:r>
              <a:rPr lang="en-US" dirty="0" smtClean="0"/>
              <a:t>However, it is allowed if offered to show KIPPOMIA. </a:t>
            </a:r>
            <a:endParaRPr lang="en-US" dirty="0"/>
          </a:p>
          <a:p>
            <a:pPr lvl="2"/>
            <a:r>
              <a:rPr lang="en-US" dirty="0"/>
              <a:t>Knowledge, intent, plan, preparation, opportunity, motive, </a:t>
            </a:r>
            <a:r>
              <a:rPr lang="en-US" dirty="0" smtClean="0"/>
              <a:t>identity </a:t>
            </a:r>
            <a:r>
              <a:rPr lang="en-US" dirty="0"/>
              <a:t>(modus operandi), or absence of mistake </a:t>
            </a:r>
            <a:r>
              <a:rPr lang="en-US" dirty="0" smtClean="0"/>
              <a:t>or accident (</a:t>
            </a:r>
            <a:r>
              <a:rPr lang="en-US" dirty="0"/>
              <a:t>did it before it’s not an accident)</a:t>
            </a:r>
          </a:p>
          <a:p>
            <a:pPr lvl="0"/>
            <a:r>
              <a:rPr lang="en-US" dirty="0"/>
              <a:t>Still subject to the logical and legal relevance balancing.</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19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Determinations concerning admissibility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Admissibility of character evidence when showing conformity with act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20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u="sng" dirty="0"/>
              <a:t>Admissibility of character evidence when showing conformity with act</a:t>
            </a:r>
            <a:endParaRPr lang="en-US" dirty="0"/>
          </a:p>
          <a:p>
            <a:pPr lvl="0"/>
            <a:r>
              <a:rPr lang="en-US" dirty="0" smtClean="0"/>
              <a:t>As a matter of fairness, the accused may always introduce reputation or opinion evidence, of his good character, or victims bad character, to show improbability that  he committed the crime. </a:t>
            </a:r>
          </a:p>
          <a:p>
            <a:pPr lvl="0"/>
            <a:r>
              <a:rPr lang="en-US" dirty="0" smtClean="0"/>
              <a:t>However, once the proverbial door is opened, the prosecution can impeach the defendant’s witness by using all 3 types of evidence (CA only 2), or by calling their own witness and using only reputation and opinion evidence.</a:t>
            </a:r>
          </a:p>
          <a:p>
            <a:pPr lvl="0"/>
            <a:r>
              <a:rPr lang="en-US" dirty="0" smtClean="0"/>
              <a:t>Under the rape shield, victims prior sex life with other men, is inadmissible to prove consent.</a:t>
            </a:r>
            <a:endParaRPr lang="en-US" dirty="0"/>
          </a:p>
          <a:p>
            <a:pPr>
              <a:buNone/>
            </a:pPr>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21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Evidence of habit</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22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Evidence of habit</a:t>
            </a:r>
            <a:endParaRPr lang="en-US" dirty="0"/>
          </a:p>
          <a:p>
            <a:pPr lvl="0"/>
            <a:r>
              <a:rPr lang="en-US" dirty="0"/>
              <a:t>Evidence </a:t>
            </a:r>
            <a:r>
              <a:rPr lang="en-US" dirty="0" smtClean="0"/>
              <a:t>of habit </a:t>
            </a:r>
            <a:r>
              <a:rPr lang="en-US" dirty="0"/>
              <a:t>refers to a person’s routine reactions in particular situations, </a:t>
            </a:r>
          </a:p>
          <a:p>
            <a:pPr lvl="1"/>
            <a:r>
              <a:rPr lang="en-US" dirty="0"/>
              <a:t>And proved by either opinion </a:t>
            </a:r>
            <a:r>
              <a:rPr lang="en-US" dirty="0" smtClean="0"/>
              <a:t>or specific acts.</a:t>
            </a:r>
            <a:endParaRPr lang="en-US" dirty="0"/>
          </a:p>
          <a:p>
            <a:pPr lvl="1"/>
            <a:r>
              <a:rPr lang="en-US" dirty="0"/>
              <a:t>Can be admissible to prove the doing of a particular act in accordance with the habit.</a:t>
            </a:r>
          </a:p>
          <a:p>
            <a:pPr lvl="0"/>
            <a:r>
              <a:rPr lang="en-US" dirty="0"/>
              <a:t> And also to show standard of care in negligence cases</a:t>
            </a:r>
          </a:p>
          <a:p>
            <a:pPr lvl="2"/>
            <a:r>
              <a:rPr lang="en-US" dirty="0"/>
              <a:t> (Usage in the industry) and to illuminate terms of a contract.</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23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Subsequent remedial measures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24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a:t>Subsequent remedial measures</a:t>
            </a:r>
            <a:endParaRPr lang="en-US" dirty="0"/>
          </a:p>
          <a:p>
            <a:pPr lvl="0"/>
            <a:r>
              <a:rPr lang="en-US" dirty="0"/>
              <a:t>Evidence of repairs or precautions taken by Defendant after injury to Plaintiff</a:t>
            </a:r>
          </a:p>
          <a:p>
            <a:pPr lvl="1"/>
            <a:r>
              <a:rPr lang="en-US" dirty="0"/>
              <a:t> Is not admissible to prove defendant’s negligence. </a:t>
            </a:r>
          </a:p>
          <a:p>
            <a:pPr lvl="0"/>
            <a:r>
              <a:rPr lang="en-US" dirty="0"/>
              <a:t>But can be </a:t>
            </a:r>
            <a:r>
              <a:rPr lang="en-US" dirty="0" smtClean="0"/>
              <a:t>admissible</a:t>
            </a:r>
            <a:r>
              <a:rPr lang="en-US" dirty="0"/>
              <a:t> </a:t>
            </a:r>
            <a:r>
              <a:rPr lang="en-US" dirty="0" smtClean="0"/>
              <a:t>to </a:t>
            </a:r>
            <a:r>
              <a:rPr lang="en-US" dirty="0"/>
              <a:t>show ownership and </a:t>
            </a:r>
            <a:r>
              <a:rPr lang="en-US" dirty="0" smtClean="0"/>
              <a:t>control</a:t>
            </a:r>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25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Offers to compromise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26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Offers to compromise</a:t>
            </a:r>
            <a:endParaRPr lang="en-US" dirty="0"/>
          </a:p>
          <a:p>
            <a:pPr lvl="0"/>
            <a:r>
              <a:rPr lang="en-US" dirty="0"/>
              <a:t>Defendant’s offer to settle a disputed claim is not admissible to show liability </a:t>
            </a:r>
            <a:r>
              <a:rPr lang="en-US" dirty="0" smtClean="0"/>
              <a:t>and include any </a:t>
            </a:r>
            <a:r>
              <a:rPr lang="en-US" dirty="0"/>
              <a:t>conduct or statement made during negotiations. </a:t>
            </a:r>
          </a:p>
          <a:p>
            <a:pPr lvl="0"/>
            <a:endParaRPr lang="en-US" dirty="0" smtClean="0"/>
          </a:p>
          <a:p>
            <a:pPr lvl="0"/>
            <a:r>
              <a:rPr lang="en-US" dirty="0" smtClean="0"/>
              <a:t>Statements not relating to liability may </a:t>
            </a:r>
            <a:r>
              <a:rPr lang="en-US" dirty="0"/>
              <a:t>be admissible if sufficiently probative</a:t>
            </a:r>
            <a:r>
              <a:rPr lang="en-US" dirty="0" smtClean="0"/>
              <a:t>.</a:t>
            </a:r>
          </a:p>
          <a:p>
            <a:pPr lvl="0"/>
            <a:r>
              <a:rPr lang="en-US" sz="2400" dirty="0" smtClean="0"/>
              <a:t>Note: offer to settle is hearsay but is an “admission” and still excluded for policy reasons.</a:t>
            </a:r>
            <a:endParaRPr lang="en-US" sz="2400"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27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Payment of medical expenses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28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Payment of medical expenses</a:t>
            </a:r>
            <a:endParaRPr lang="en-US" dirty="0"/>
          </a:p>
          <a:p>
            <a:pPr lvl="0"/>
            <a:r>
              <a:rPr lang="en-US" dirty="0"/>
              <a:t>Defendant’s offer to pay medical expenses is not admissible. </a:t>
            </a:r>
          </a:p>
          <a:p>
            <a:pPr lvl="0"/>
            <a:r>
              <a:rPr lang="en-US" dirty="0" smtClean="0"/>
              <a:t>Under the FRE any accompanying admission is admissible</a:t>
            </a:r>
            <a:r>
              <a:rPr lang="en-US" dirty="0"/>
              <a:t> </a:t>
            </a:r>
            <a:endParaRPr lang="en-US" dirty="0" smtClean="0"/>
          </a:p>
          <a:p>
            <a:pPr lvl="0"/>
            <a:r>
              <a:rPr lang="en-US" i="1" dirty="0" smtClean="0"/>
              <a:t>In California the accompanying admission is not admissible.</a:t>
            </a:r>
          </a:p>
          <a:p>
            <a:pPr lvl="0"/>
            <a:r>
              <a:rPr lang="en-US" sz="2400" dirty="0" smtClean="0"/>
              <a:t>Note: So an offer to pay is hearsay but the admission exception applies, however for policy reasons it is excluded</a:t>
            </a:r>
            <a:r>
              <a:rPr lang="en-US" i="1" dirty="0" smtClean="0"/>
              <a:t>.</a:t>
            </a:r>
          </a:p>
        </p:txBody>
      </p:sp>
      <p:sp>
        <p:nvSpPr>
          <p:cNvPr id="4" name="Slide Number Placeholder 3"/>
          <p:cNvSpPr>
            <a:spLocks noGrp="1"/>
          </p:cNvSpPr>
          <p:nvPr>
            <p:ph type="sldNum" sz="quarter" idx="12"/>
          </p:nvPr>
        </p:nvSpPr>
        <p:spPr/>
        <p:txBody>
          <a:bodyPr/>
          <a:lstStyle/>
          <a:p>
            <a:fld id="{0EBBE4FA-4E62-433C-9B36-03C79C68335B}" type="slidenum">
              <a:rPr lang="en-US" smtClean="0"/>
              <a:pPr/>
              <a:t>29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u="sng" dirty="0"/>
              <a:t>Determinations concerning admissibility</a:t>
            </a:r>
            <a:endParaRPr lang="en-US" dirty="0"/>
          </a:p>
          <a:p>
            <a:pPr lvl="0"/>
            <a:r>
              <a:rPr lang="en-US" dirty="0"/>
              <a:t>The judge decides both the legal admissibility of a preliminary fact (e.g., hearsay), </a:t>
            </a:r>
          </a:p>
          <a:p>
            <a:pPr lvl="1"/>
            <a:r>
              <a:rPr lang="en-US" dirty="0"/>
              <a:t>and whether there has been a minimal </a:t>
            </a:r>
            <a:r>
              <a:rPr lang="en-US" dirty="0" smtClean="0"/>
              <a:t>showing that </a:t>
            </a:r>
            <a:r>
              <a:rPr lang="en-US" dirty="0"/>
              <a:t>the jury can reasonably find that the evidence is authentic</a:t>
            </a:r>
          </a:p>
          <a:p>
            <a:pPr lvl="0"/>
            <a:r>
              <a:rPr lang="en-US" dirty="0"/>
              <a:t> And then the jury decides what weight to give that fact</a:t>
            </a:r>
            <a:r>
              <a:rPr lang="en-US" dirty="0" smtClean="0"/>
              <a:t>.</a:t>
            </a:r>
          </a:p>
          <a:p>
            <a:pPr lvl="0"/>
            <a:r>
              <a:rPr lang="en-US" dirty="0" smtClean="0"/>
              <a:t>FRE judge is not bound by rules of evidence except for privilege. CA not bound by any rules.</a:t>
            </a:r>
          </a:p>
          <a:p>
            <a:pPr lvl="0"/>
            <a:r>
              <a:rPr lang="en-US"/>
              <a:t>Both sides are permitted to present evidence and argument about the admissibility of the evidence, and the hearing should be conducted outside of the presence of the jury</a:t>
            </a:r>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Evidence of Insurance</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30</a:t>
            </a:fld>
            <a:endParaRPr lang="en-US" dirty="0"/>
          </a:p>
        </p:txBody>
      </p:sp>
    </p:spTree>
    <p:extLst>
      <p:ext uri="{BB962C8B-B14F-4D97-AF65-F5344CB8AC3E}">
        <p14:creationId xmlns:p14="http://schemas.microsoft.com/office/powerpoint/2010/main" val="1046358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of Insurance</a:t>
            </a:r>
            <a:endParaRPr lang="en-US" dirty="0"/>
          </a:p>
        </p:txBody>
      </p:sp>
      <p:sp>
        <p:nvSpPr>
          <p:cNvPr id="3" name="Content Placeholder 2"/>
          <p:cNvSpPr>
            <a:spLocks noGrp="1"/>
          </p:cNvSpPr>
          <p:nvPr>
            <p:ph idx="1"/>
          </p:nvPr>
        </p:nvSpPr>
        <p:spPr/>
        <p:txBody>
          <a:bodyPr/>
          <a:lstStyle/>
          <a:p>
            <a:pPr marL="0" indent="0">
              <a:buNone/>
            </a:pPr>
            <a:r>
              <a:rPr lang="en-US" dirty="0" smtClean="0"/>
              <a:t> </a:t>
            </a:r>
          </a:p>
          <a:p>
            <a:r>
              <a:rPr lang="en-US" dirty="0" smtClean="0"/>
              <a:t>FRE </a:t>
            </a:r>
            <a:r>
              <a:rPr lang="en-US" dirty="0"/>
              <a:t>411 bars evidence of liability insurance to prove negligence or wrongful conduct. </a:t>
            </a:r>
            <a:endParaRPr lang="en-US" dirty="0" smtClean="0"/>
          </a:p>
          <a:p>
            <a:r>
              <a:rPr lang="en-US" dirty="0" smtClean="0"/>
              <a:t>However</a:t>
            </a:r>
            <a:r>
              <a:rPr lang="en-US" dirty="0"/>
              <a:t>, the rule contains an exception allowing the use of such evidence to prove </a:t>
            </a:r>
            <a:r>
              <a:rPr lang="en-US" dirty="0" smtClean="0"/>
              <a:t>bias (if insurance adjuster is the witness)</a:t>
            </a:r>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31</a:t>
            </a:fld>
            <a:endParaRPr lang="en-US" dirty="0"/>
          </a:p>
        </p:txBody>
      </p:sp>
    </p:spTree>
    <p:extLst>
      <p:ext uri="{BB962C8B-B14F-4D97-AF65-F5344CB8AC3E}">
        <p14:creationId xmlns:p14="http://schemas.microsoft.com/office/powerpoint/2010/main" val="4263952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Statements of </a:t>
            </a:r>
            <a:r>
              <a:rPr lang="en-US" dirty="0" smtClean="0"/>
              <a:t>sympathy</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32</a:t>
            </a:fld>
            <a:endParaRPr lang="en-US" dirty="0"/>
          </a:p>
        </p:txBody>
      </p:sp>
    </p:spTree>
    <p:extLst>
      <p:ext uri="{BB962C8B-B14F-4D97-AF65-F5344CB8AC3E}">
        <p14:creationId xmlns:p14="http://schemas.microsoft.com/office/powerpoint/2010/main" val="35590819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Statements of </a:t>
            </a:r>
            <a:r>
              <a:rPr lang="en-US" dirty="0" smtClean="0"/>
              <a:t>sympathy</a:t>
            </a:r>
            <a:endParaRPr lang="en-US" dirty="0"/>
          </a:p>
        </p:txBody>
      </p:sp>
      <p:sp>
        <p:nvSpPr>
          <p:cNvPr id="3" name="Content Placeholder 2"/>
          <p:cNvSpPr>
            <a:spLocks noGrp="1"/>
          </p:cNvSpPr>
          <p:nvPr>
            <p:ph idx="1"/>
          </p:nvPr>
        </p:nvSpPr>
        <p:spPr/>
        <p:txBody>
          <a:bodyPr/>
          <a:lstStyle/>
          <a:p>
            <a:r>
              <a:rPr lang="en-US" dirty="0" smtClean="0"/>
              <a:t>In </a:t>
            </a:r>
            <a:r>
              <a:rPr lang="en-US" dirty="0"/>
              <a:t>a civil case, a defendant’s statements of sympathy made at the scene of the accident are inadmissible to show fault; </a:t>
            </a:r>
            <a:endParaRPr lang="en-US" dirty="0" smtClean="0"/>
          </a:p>
          <a:p>
            <a:r>
              <a:rPr lang="en-US" dirty="0" smtClean="0"/>
              <a:t>however</a:t>
            </a:r>
            <a:r>
              <a:rPr lang="en-US" dirty="0"/>
              <a:t>, any accompanying statements can be admitted against the defendant</a:t>
            </a:r>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33</a:t>
            </a:fld>
            <a:endParaRPr lang="en-US" dirty="0"/>
          </a:p>
        </p:txBody>
      </p:sp>
    </p:spTree>
    <p:extLst>
      <p:ext uri="{BB962C8B-B14F-4D97-AF65-F5344CB8AC3E}">
        <p14:creationId xmlns:p14="http://schemas.microsoft.com/office/powerpoint/2010/main" val="1799194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Competency</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34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Competency</a:t>
            </a:r>
            <a:endParaRPr lang="en-US" dirty="0"/>
          </a:p>
          <a:p>
            <a:pPr lvl="0"/>
            <a:r>
              <a:rPr lang="en-US" dirty="0"/>
              <a:t>The witness must, at the time of testifying, be capable of expressing himself </a:t>
            </a:r>
            <a:r>
              <a:rPr lang="en-US" dirty="0" smtClean="0"/>
              <a:t>so </a:t>
            </a:r>
            <a:r>
              <a:rPr lang="en-US" dirty="0"/>
              <a:t>as to be understood by the jury, </a:t>
            </a:r>
          </a:p>
          <a:p>
            <a:pPr lvl="0"/>
            <a:r>
              <a:rPr lang="en-US" dirty="0" smtClean="0"/>
              <a:t>And understand </a:t>
            </a:r>
            <a:r>
              <a:rPr lang="en-US" dirty="0"/>
              <a:t>the duty to tell the </a:t>
            </a:r>
            <a:r>
              <a:rPr lang="en-US" dirty="0" smtClean="0"/>
              <a:t>truth.</a:t>
            </a:r>
            <a:endParaRPr lang="en-US" dirty="0"/>
          </a:p>
          <a:p>
            <a:pPr lvl="0"/>
            <a:r>
              <a:rPr lang="en-US" dirty="0" smtClean="0"/>
              <a:t>The </a:t>
            </a:r>
            <a:r>
              <a:rPr lang="en-US" dirty="0"/>
              <a:t>determination is made by the judge before the witness may testify</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35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Lay Witness Opinion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36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u="sng" dirty="0" smtClean="0"/>
              <a:t>Lay Witness Opinion FRE 701</a:t>
            </a:r>
            <a:endParaRPr lang="en-US" dirty="0"/>
          </a:p>
          <a:p>
            <a:pPr lvl="0"/>
            <a:r>
              <a:rPr lang="en-US" dirty="0" smtClean="0"/>
              <a:t>In CA and FRE the judge may permit a lay witness to testify if the opinion is:</a:t>
            </a:r>
          </a:p>
          <a:p>
            <a:pPr marL="514350" lvl="0" indent="-514350">
              <a:buFont typeface="+mj-lt"/>
              <a:buAutoNum type="arabicPeriod"/>
            </a:pPr>
            <a:r>
              <a:rPr lang="en-US" dirty="0" smtClean="0"/>
              <a:t>Based </a:t>
            </a:r>
            <a:r>
              <a:rPr lang="en-US" dirty="0"/>
              <a:t>on the perception of the </a:t>
            </a:r>
            <a:r>
              <a:rPr lang="en-US" dirty="0" smtClean="0"/>
              <a:t>witness,</a:t>
            </a:r>
          </a:p>
          <a:p>
            <a:pPr marL="514350" lvl="0" indent="-514350">
              <a:buFont typeface="+mj-lt"/>
              <a:buAutoNum type="arabicPeriod"/>
            </a:pPr>
            <a:r>
              <a:rPr lang="en-US" dirty="0" smtClean="0"/>
              <a:t>the </a:t>
            </a:r>
            <a:r>
              <a:rPr lang="en-US" dirty="0"/>
              <a:t>opinion would be helpful to the trier of </a:t>
            </a:r>
            <a:r>
              <a:rPr lang="en-US" dirty="0" smtClean="0"/>
              <a:t>fact</a:t>
            </a:r>
            <a:r>
              <a:rPr lang="en-US" dirty="0"/>
              <a:t> </a:t>
            </a:r>
            <a:r>
              <a:rPr lang="en-US" dirty="0" smtClean="0"/>
              <a:t>and</a:t>
            </a:r>
          </a:p>
          <a:p>
            <a:pPr marL="514350" lvl="0" indent="-514350">
              <a:buFont typeface="+mj-lt"/>
              <a:buAutoNum type="arabicPeriod"/>
            </a:pPr>
            <a:r>
              <a:rPr lang="en-US" dirty="0" smtClean="0"/>
              <a:t>not </a:t>
            </a:r>
            <a:r>
              <a:rPr lang="en-US" dirty="0"/>
              <a:t>based on scientific, technical, or other specialized knowledge within the scope </a:t>
            </a:r>
            <a:r>
              <a:rPr lang="en-US" dirty="0" smtClean="0"/>
              <a:t>of an expert</a:t>
            </a:r>
            <a:endParaRPr lang="en-US" dirty="0"/>
          </a:p>
          <a:p>
            <a:r>
              <a:rPr lang="en-US" dirty="0"/>
              <a:t>Ordinarily cannot give opinions and conclusions drawn from observations, </a:t>
            </a:r>
          </a:p>
          <a:p>
            <a:pPr lvl="1"/>
            <a:r>
              <a:rPr lang="en-US" dirty="0"/>
              <a:t>but may, if it is helpful to the jury in understanding: </a:t>
            </a:r>
          </a:p>
          <a:p>
            <a:pPr lvl="1"/>
            <a:r>
              <a:rPr lang="en-US" dirty="0"/>
              <a:t>Taste, smell, appearance, identity, mental or physical condition, value of property and handwriting.</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37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Qualifications of an Expert</a:t>
            </a:r>
            <a:br>
              <a:rPr lang="en-US" dirty="0" smtClean="0"/>
            </a:br>
            <a:r>
              <a:rPr lang="en-US" dirty="0" smtClean="0"/>
              <a:t>(first step)</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38</a:t>
            </a:fld>
            <a:endParaRPr lang="en-US" dirty="0"/>
          </a:p>
        </p:txBody>
      </p:sp>
    </p:spTree>
    <p:extLst>
      <p:ext uri="{BB962C8B-B14F-4D97-AF65-F5344CB8AC3E}">
        <p14:creationId xmlns:p14="http://schemas.microsoft.com/office/powerpoint/2010/main" val="20815191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Qualifications of an </a:t>
            </a:r>
            <a:r>
              <a:rPr lang="en-US" dirty="0" smtClean="0"/>
              <a:t>Expert</a:t>
            </a:r>
            <a:endParaRPr lang="en-US" dirty="0"/>
          </a:p>
        </p:txBody>
      </p:sp>
      <p:sp>
        <p:nvSpPr>
          <p:cNvPr id="3" name="Content Placeholder 2"/>
          <p:cNvSpPr>
            <a:spLocks noGrp="1"/>
          </p:cNvSpPr>
          <p:nvPr>
            <p:ph idx="1"/>
          </p:nvPr>
        </p:nvSpPr>
        <p:spPr/>
        <p:txBody>
          <a:bodyPr/>
          <a:lstStyle/>
          <a:p>
            <a:r>
              <a:rPr lang="en-US" dirty="0" smtClean="0"/>
              <a:t>For both FRE and CA, </a:t>
            </a:r>
          </a:p>
          <a:p>
            <a:r>
              <a:rPr lang="en-US" dirty="0" smtClean="0"/>
              <a:t>A person is qualified to testify as an expert if he has special knowledge, skill, experience, training or education sufficient to qualify him as an expert on the subject to which his testimony relates.</a:t>
            </a:r>
          </a:p>
          <a:p>
            <a:r>
              <a:rPr lang="en-US" dirty="0" smtClean="0"/>
              <a:t>K-SETE</a:t>
            </a: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39</a:t>
            </a:fld>
            <a:endParaRPr lang="en-US" dirty="0"/>
          </a:p>
        </p:txBody>
      </p:sp>
    </p:spTree>
    <p:extLst>
      <p:ext uri="{BB962C8B-B14F-4D97-AF65-F5344CB8AC3E}">
        <p14:creationId xmlns:p14="http://schemas.microsoft.com/office/powerpoint/2010/main" val="220780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 Truth-in-Evidence Provision</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FRE 702: An expert can testify if these four conditions are met </a:t>
            </a:r>
            <a:br>
              <a:rPr lang="en-US" dirty="0" smtClean="0"/>
            </a:br>
            <a:r>
              <a:rPr lang="en-US" dirty="0" smtClean="0"/>
              <a:t>(second step)</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40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RULE 702. TESTIMONY BY EXPERT </a:t>
            </a:r>
            <a:r>
              <a:rPr lang="en-US" sz="2400" dirty="0" smtClean="0"/>
              <a:t>WITNESSES</a:t>
            </a:r>
            <a:endParaRPr lang="en-US" sz="2400" dirty="0"/>
          </a:p>
        </p:txBody>
      </p:sp>
      <p:sp>
        <p:nvSpPr>
          <p:cNvPr id="3" name="Content Placeholder 2"/>
          <p:cNvSpPr>
            <a:spLocks noGrp="1"/>
          </p:cNvSpPr>
          <p:nvPr>
            <p:ph idx="1"/>
          </p:nvPr>
        </p:nvSpPr>
        <p:spPr/>
        <p:txBody>
          <a:bodyPr>
            <a:normAutofit/>
          </a:bodyPr>
          <a:lstStyle/>
          <a:p>
            <a:pPr marL="514350" indent="-514350">
              <a:buFont typeface="+mj-lt"/>
              <a:buAutoNum type="arabicPeriod"/>
            </a:pPr>
            <a:endParaRPr lang="en-US" dirty="0"/>
          </a:p>
          <a:p>
            <a:r>
              <a:rPr lang="en-US" dirty="0" smtClean="0"/>
              <a:t>Once qualified, the expert may testify if:</a:t>
            </a:r>
          </a:p>
          <a:p>
            <a:pPr marL="514350" indent="-514350">
              <a:buFont typeface="+mj-lt"/>
              <a:buAutoNum type="arabicPeriod"/>
            </a:pPr>
            <a:r>
              <a:rPr lang="en-US" dirty="0" smtClean="0"/>
              <a:t>The </a:t>
            </a:r>
            <a:r>
              <a:rPr lang="en-US" dirty="0"/>
              <a:t>expert’s </a:t>
            </a:r>
            <a:r>
              <a:rPr lang="en-US" dirty="0" smtClean="0"/>
              <a:t>k-</a:t>
            </a:r>
            <a:r>
              <a:rPr lang="en-US" dirty="0" err="1" smtClean="0"/>
              <a:t>sete</a:t>
            </a:r>
            <a:r>
              <a:rPr lang="en-US" dirty="0" smtClean="0"/>
              <a:t> will </a:t>
            </a:r>
            <a:r>
              <a:rPr lang="en-US" dirty="0"/>
              <a:t>help the trier of </a:t>
            </a:r>
            <a:r>
              <a:rPr lang="en-US" dirty="0" smtClean="0"/>
              <a:t>fact;</a:t>
            </a:r>
          </a:p>
          <a:p>
            <a:pPr marL="914400" lvl="1" indent="-514350"/>
            <a:r>
              <a:rPr lang="en-US" dirty="0" smtClean="0"/>
              <a:t>and</a:t>
            </a:r>
            <a:r>
              <a:rPr lang="en-US" dirty="0" smtClean="0"/>
              <a:t> </a:t>
            </a:r>
            <a:r>
              <a:rPr lang="en-US" dirty="0" smtClean="0"/>
              <a:t>is </a:t>
            </a:r>
            <a:r>
              <a:rPr lang="en-US" dirty="0"/>
              <a:t>based on sufficient facts or </a:t>
            </a:r>
            <a:r>
              <a:rPr lang="en-US" dirty="0" smtClean="0"/>
              <a:t>data;</a:t>
            </a:r>
          </a:p>
          <a:p>
            <a:pPr marL="514350" indent="-514350">
              <a:buFont typeface="+mj-lt"/>
              <a:buAutoNum type="arabicPeriod"/>
            </a:pPr>
            <a:r>
              <a:rPr lang="en-US" dirty="0"/>
              <a:t>T</a:t>
            </a:r>
            <a:r>
              <a:rPr lang="en-US" dirty="0" smtClean="0"/>
              <a:t>he testimony is the product </a:t>
            </a:r>
            <a:r>
              <a:rPr lang="en-US" dirty="0"/>
              <a:t>of </a:t>
            </a:r>
            <a:r>
              <a:rPr lang="en-US" dirty="0" smtClean="0"/>
              <a:t>“reliable” </a:t>
            </a:r>
            <a:r>
              <a:rPr lang="en-US" dirty="0"/>
              <a:t>principles and methods; </a:t>
            </a:r>
            <a:endParaRPr lang="en-US" dirty="0" smtClean="0"/>
          </a:p>
          <a:p>
            <a:pPr marL="914400" lvl="1" indent="-514350"/>
            <a:r>
              <a:rPr lang="en-US" dirty="0" smtClean="0"/>
              <a:t>which t</a:t>
            </a:r>
            <a:r>
              <a:rPr lang="en-US" dirty="0" smtClean="0"/>
              <a:t>he </a:t>
            </a:r>
            <a:r>
              <a:rPr lang="en-US" dirty="0"/>
              <a:t>expert has reliably applied </a:t>
            </a:r>
            <a:r>
              <a:rPr lang="en-US" dirty="0" smtClean="0"/>
              <a:t>to </a:t>
            </a:r>
            <a:r>
              <a:rPr lang="en-US" dirty="0"/>
              <a:t>the facts of the case.</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41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 Factors for judge to find that the expert is “Reliable”</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42</a:t>
            </a:fld>
            <a:endParaRPr lang="en-US" dirty="0"/>
          </a:p>
        </p:txBody>
      </p:sp>
    </p:spTree>
    <p:extLst>
      <p:ext uri="{BB962C8B-B14F-4D97-AF65-F5344CB8AC3E}">
        <p14:creationId xmlns:p14="http://schemas.microsoft.com/office/powerpoint/2010/main" val="37908742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r>
              <a:rPr lang="en-US" dirty="0"/>
              <a:t>The judge must also </a:t>
            </a:r>
            <a:r>
              <a:rPr lang="en-US" dirty="0" smtClean="0"/>
              <a:t>find </a:t>
            </a:r>
            <a:r>
              <a:rPr lang="en-US" dirty="0"/>
              <a:t>by a </a:t>
            </a:r>
            <a:r>
              <a:rPr lang="en-US" dirty="0" smtClean="0"/>
              <a:t>preponderance of evidence, </a:t>
            </a:r>
            <a:r>
              <a:rPr lang="en-US" dirty="0"/>
              <a:t>that the expert opinion is </a:t>
            </a:r>
            <a:r>
              <a:rPr lang="en-US" dirty="0" smtClean="0"/>
              <a:t>“reliable” </a:t>
            </a:r>
            <a:r>
              <a:rPr lang="en-US" dirty="0"/>
              <a:t>– </a:t>
            </a:r>
            <a:r>
              <a:rPr lang="en-US" dirty="0" smtClean="0"/>
              <a:t>that </a:t>
            </a:r>
            <a:r>
              <a:rPr lang="en-US" dirty="0"/>
              <a:t>the methodology the expert used to reach his conclusions were reliable, and that the methodology “fits” the facts in the </a:t>
            </a:r>
            <a:r>
              <a:rPr lang="en-US" dirty="0" smtClean="0"/>
              <a:t>case. </a:t>
            </a:r>
          </a:p>
          <a:p>
            <a:r>
              <a:rPr lang="en-US" dirty="0" smtClean="0"/>
              <a:t>The </a:t>
            </a:r>
            <a:r>
              <a:rPr lang="en-US" dirty="0"/>
              <a:t>judge </a:t>
            </a:r>
            <a:r>
              <a:rPr lang="en-US" dirty="0" smtClean="0"/>
              <a:t>will consider:</a:t>
            </a:r>
            <a:endParaRPr lang="en-US" dirty="0" smtClean="0"/>
          </a:p>
          <a:p>
            <a:pPr marL="914400" lvl="1" indent="-514350">
              <a:buFont typeface="+mj-lt"/>
              <a:buAutoNum type="arabicPeriod"/>
            </a:pPr>
            <a:r>
              <a:rPr lang="en-US" dirty="0" smtClean="0"/>
              <a:t>Existence </a:t>
            </a:r>
            <a:r>
              <a:rPr lang="en-US" dirty="0"/>
              <a:t>of peer review, </a:t>
            </a:r>
          </a:p>
          <a:p>
            <a:pPr marL="914400" lvl="1" indent="-514350">
              <a:buFont typeface="+mj-lt"/>
              <a:buAutoNum type="arabicPeriod"/>
            </a:pPr>
            <a:r>
              <a:rPr lang="en-US" dirty="0" smtClean="0"/>
              <a:t>The </a:t>
            </a:r>
            <a:r>
              <a:rPr lang="en-US" dirty="0"/>
              <a:t>error </a:t>
            </a:r>
            <a:r>
              <a:rPr lang="en-US" dirty="0" smtClean="0"/>
              <a:t>rate, testability and whether the methodology is </a:t>
            </a:r>
            <a:r>
              <a:rPr lang="en-US" dirty="0" smtClean="0"/>
              <a:t>generally </a:t>
            </a:r>
            <a:r>
              <a:rPr lang="en-US" dirty="0"/>
              <a:t>accepted by experts in the field. </a:t>
            </a:r>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43</a:t>
            </a:fld>
            <a:endParaRPr lang="en-US" dirty="0"/>
          </a:p>
        </p:txBody>
      </p:sp>
    </p:spTree>
    <p:extLst>
      <p:ext uri="{BB962C8B-B14F-4D97-AF65-F5344CB8AC3E}">
        <p14:creationId xmlns:p14="http://schemas.microsoft.com/office/powerpoint/2010/main" val="41673467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 Frye approach for scientific principles and techniques</a:t>
            </a:r>
            <a:br>
              <a:rPr lang="en-US" dirty="0" smtClean="0"/>
            </a:br>
            <a:r>
              <a:rPr lang="en-US" dirty="0" smtClean="0"/>
              <a:t>(Reliable)</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44</a:t>
            </a:fld>
            <a:endParaRPr lang="en-US" dirty="0"/>
          </a:p>
        </p:txBody>
      </p:sp>
    </p:spTree>
    <p:extLst>
      <p:ext uri="{BB962C8B-B14F-4D97-AF65-F5344CB8AC3E}">
        <p14:creationId xmlns:p14="http://schemas.microsoft.com/office/powerpoint/2010/main" val="22399342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smtClean="0"/>
              <a:t>Proponent must persuade the judge that the scientific principle or technique has been</a:t>
            </a:r>
          </a:p>
          <a:p>
            <a:pPr lvl="1"/>
            <a:r>
              <a:rPr lang="en-US" dirty="0" smtClean="0"/>
              <a:t>“sufficiently established to have gained </a:t>
            </a:r>
            <a:r>
              <a:rPr lang="en-US" u="sng" dirty="0" smtClean="0"/>
              <a:t>general acceptance</a:t>
            </a:r>
            <a:r>
              <a:rPr lang="en-US" dirty="0" smtClean="0"/>
              <a:t> in the particular field in which it belongs.”</a:t>
            </a:r>
            <a:endParaRPr lang="en-US" dirty="0"/>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45</a:t>
            </a:fld>
            <a:endParaRPr lang="en-US" dirty="0"/>
          </a:p>
        </p:txBody>
      </p:sp>
    </p:spTree>
    <p:extLst>
      <p:ext uri="{BB962C8B-B14F-4D97-AF65-F5344CB8AC3E}">
        <p14:creationId xmlns:p14="http://schemas.microsoft.com/office/powerpoint/2010/main" val="2653838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Sources of expert witness’s data</a:t>
            </a:r>
            <a:br>
              <a:rPr lang="en-US" u="sng" dirty="0" smtClean="0"/>
            </a:br>
            <a:r>
              <a:rPr lang="en-US" sz="3100" dirty="0" smtClean="0"/>
              <a:t>(what an expert can base his testimony 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46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Sources of expert witness’s data</a:t>
            </a:r>
            <a:endParaRPr lang="en-US" dirty="0"/>
          </a:p>
          <a:p>
            <a:pPr lvl="0"/>
            <a:r>
              <a:rPr lang="en-US" dirty="0" smtClean="0"/>
              <a:t>Proper basis </a:t>
            </a:r>
            <a:r>
              <a:rPr lang="en-US" dirty="0"/>
              <a:t>include: </a:t>
            </a:r>
          </a:p>
          <a:p>
            <a:pPr lvl="1"/>
            <a:r>
              <a:rPr lang="en-US" dirty="0"/>
              <a:t>Facts personally observed by the expert, </a:t>
            </a:r>
          </a:p>
          <a:p>
            <a:pPr lvl="1"/>
            <a:r>
              <a:rPr lang="en-US" dirty="0"/>
              <a:t>E</a:t>
            </a:r>
            <a:r>
              <a:rPr lang="en-US" dirty="0" smtClean="0"/>
              <a:t>vidence </a:t>
            </a:r>
            <a:r>
              <a:rPr lang="en-US" dirty="0"/>
              <a:t>presented at trial, </a:t>
            </a:r>
          </a:p>
          <a:p>
            <a:pPr lvl="1"/>
            <a:r>
              <a:rPr lang="en-US" dirty="0"/>
              <a:t>H</a:t>
            </a:r>
            <a:r>
              <a:rPr lang="en-US" dirty="0" smtClean="0"/>
              <a:t>ypothetical </a:t>
            </a:r>
            <a:r>
              <a:rPr lang="en-US" dirty="0"/>
              <a:t>question asked at trial, </a:t>
            </a:r>
          </a:p>
          <a:p>
            <a:pPr lvl="1"/>
            <a:r>
              <a:rPr lang="en-US" dirty="0"/>
              <a:t>Data conveyed by counsel or others outside the court </a:t>
            </a:r>
            <a:r>
              <a:rPr lang="en-US" dirty="0" smtClean="0"/>
              <a:t>if </a:t>
            </a:r>
            <a:r>
              <a:rPr lang="en-US" dirty="0"/>
              <a:t>of a type reasonably relied on by experts in the field </a:t>
            </a:r>
            <a:r>
              <a:rPr lang="en-US" dirty="0" smtClean="0"/>
              <a:t>in </a:t>
            </a:r>
            <a:r>
              <a:rPr lang="en-US" dirty="0"/>
              <a:t>forming opinions on the subject.</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47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Present recollection refreshed</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48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a:t>Present recollection refreshed</a:t>
            </a:r>
            <a:endParaRPr lang="en-US" dirty="0"/>
          </a:p>
          <a:p>
            <a:pPr lvl="0"/>
            <a:r>
              <a:rPr lang="en-US" dirty="0" smtClean="0"/>
              <a:t>A testifying witness may be permitted to refresh her memory if:</a:t>
            </a:r>
          </a:p>
          <a:p>
            <a:pPr lvl="1"/>
            <a:r>
              <a:rPr lang="en-US" dirty="0" smtClean="0"/>
              <a:t>she cannot presently remember,</a:t>
            </a:r>
            <a:endParaRPr lang="en-US" dirty="0"/>
          </a:p>
          <a:p>
            <a:pPr lvl="1"/>
            <a:r>
              <a:rPr lang="en-US" dirty="0" smtClean="0"/>
              <a:t>And by </a:t>
            </a:r>
            <a:r>
              <a:rPr lang="en-US" dirty="0"/>
              <a:t>referring to a writing or anything else (after proper foundation is </a:t>
            </a:r>
            <a:r>
              <a:rPr lang="en-US" dirty="0" smtClean="0"/>
              <a:t>laid) she will </a:t>
            </a:r>
            <a:r>
              <a:rPr lang="en-US" dirty="0"/>
              <a:t>be able to now testify from present recollection </a:t>
            </a:r>
            <a:endParaRPr lang="en-US" dirty="0" smtClean="0"/>
          </a:p>
          <a:p>
            <a:pPr lvl="1"/>
            <a:r>
              <a:rPr lang="en-US" dirty="0"/>
              <a:t>rather than depending on the writing.</a:t>
            </a:r>
          </a:p>
          <a:p>
            <a:pPr lvl="0"/>
            <a:r>
              <a:rPr lang="en-US" dirty="0" smtClean="0"/>
              <a:t> </a:t>
            </a:r>
            <a:r>
              <a:rPr lang="en-US" dirty="0"/>
              <a:t>No hearsay problem since not offered into evidence. </a:t>
            </a:r>
          </a:p>
          <a:p>
            <a:pPr lvl="0"/>
            <a:r>
              <a:rPr lang="en-US" dirty="0"/>
              <a:t>Adverse party has a right to inspect and introduce evidence in response.</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49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Prop 8, section 28, </a:t>
            </a:r>
            <a:r>
              <a:rPr lang="en-US" dirty="0"/>
              <a:t>introduced a "right to truth in evidence". This means that state courts cannot exclude any "relevant </a:t>
            </a:r>
            <a:r>
              <a:rPr lang="en-US" dirty="0" smtClean="0"/>
              <a:t>evidence“.</a:t>
            </a:r>
            <a:endParaRPr lang="en-US" dirty="0" smtClean="0"/>
          </a:p>
          <a:p>
            <a:r>
              <a:rPr lang="en-US" dirty="0" smtClean="0"/>
              <a:t>However, the </a:t>
            </a:r>
            <a:r>
              <a:rPr lang="en-US" dirty="0"/>
              <a:t>U.S. Constitution takes priority over the California constitution so courts may still be obliged to exclude evidence under the </a:t>
            </a:r>
            <a:r>
              <a:rPr lang="en-US" dirty="0" smtClean="0"/>
              <a:t>U.S. Constitution. </a:t>
            </a:r>
            <a:endParaRPr lang="en-US" dirty="0" smtClean="0"/>
          </a:p>
          <a:p>
            <a:r>
              <a:rPr lang="en-US" sz="2400" dirty="0" smtClean="0"/>
              <a:t>Some of t</a:t>
            </a:r>
            <a:r>
              <a:rPr lang="en-US" sz="2400" dirty="0" smtClean="0"/>
              <a:t>he rules </a:t>
            </a:r>
            <a:r>
              <a:rPr lang="en-US" sz="2400" dirty="0" smtClean="0"/>
              <a:t>still preserved:</a:t>
            </a:r>
          </a:p>
          <a:p>
            <a:r>
              <a:rPr lang="en-US" sz="2400" dirty="0"/>
              <a:t>1. Exclusionary rule under US Con. and the CC</a:t>
            </a:r>
          </a:p>
          <a:p>
            <a:r>
              <a:rPr lang="en-US" sz="2400" dirty="0"/>
              <a:t> 2. Hearsay Law</a:t>
            </a:r>
          </a:p>
          <a:p>
            <a:r>
              <a:rPr lang="en-US" sz="2400" dirty="0"/>
              <a:t> 3. Privilege Law</a:t>
            </a:r>
          </a:p>
          <a:p>
            <a:r>
              <a:rPr lang="en-US" sz="2400" dirty="0"/>
              <a:t> 4. Limits on Character Evidence to Prove </a:t>
            </a:r>
            <a:r>
              <a:rPr lang="en-US" sz="2400" dirty="0" smtClean="0"/>
              <a:t>D or V's </a:t>
            </a:r>
            <a:r>
              <a:rPr lang="en-US" sz="2400" dirty="0"/>
              <a:t>Conduct</a:t>
            </a:r>
          </a:p>
          <a:p>
            <a:r>
              <a:rPr lang="en-US" sz="2400" dirty="0"/>
              <a:t> 5. </a:t>
            </a:r>
            <a:r>
              <a:rPr lang="en-US" sz="2400" dirty="0" smtClean="0"/>
              <a:t>Best </a:t>
            </a:r>
            <a:r>
              <a:rPr lang="en-US" sz="2400" dirty="0"/>
              <a:t>Evidence </a:t>
            </a:r>
            <a:r>
              <a:rPr lang="en-US" sz="2400" dirty="0" smtClean="0"/>
              <a:t>Rule</a:t>
            </a:r>
            <a:endParaRPr lang="en-US" sz="2400" dirty="0"/>
          </a:p>
          <a:p>
            <a:r>
              <a:rPr lang="en-US" sz="2400" dirty="0"/>
              <a:t> 7. 352: Courts Power to Exclude if Unfair </a:t>
            </a:r>
            <a:r>
              <a:rPr lang="en-US" sz="2400" dirty="0" smtClean="0"/>
              <a:t>Prejudice Substantially Outweighs </a:t>
            </a:r>
            <a:r>
              <a:rPr lang="en-US" sz="2400" dirty="0"/>
              <a:t>Probative Value</a:t>
            </a:r>
            <a:r>
              <a:rPr lang="en-US" sz="2400" dirty="0" smtClean="0"/>
              <a:t>.</a:t>
            </a:r>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Scope of cross-examination: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50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Scope of cross-examination:</a:t>
            </a:r>
            <a:endParaRPr lang="en-US" dirty="0"/>
          </a:p>
          <a:p>
            <a:pPr lvl="0"/>
            <a:r>
              <a:rPr lang="en-US" dirty="0"/>
              <a:t>The scope is limited to those matters covered on direct examination </a:t>
            </a:r>
          </a:p>
          <a:p>
            <a:pPr lvl="1"/>
            <a:r>
              <a:rPr lang="en-US" dirty="0"/>
              <a:t>and any inferences drawn from it, including the “rule of completeness” </a:t>
            </a:r>
          </a:p>
          <a:p>
            <a:pPr lvl="1"/>
            <a:r>
              <a:rPr lang="en-US" dirty="0"/>
              <a:t>and extension to related acts or events; </a:t>
            </a:r>
          </a:p>
          <a:p>
            <a:pPr lvl="1"/>
            <a:r>
              <a:rPr lang="en-US" dirty="0"/>
              <a:t>also, leading questions are permitted.</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51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u="sng" dirty="0" smtClean="0"/>
              <a:t>Methods to impeach a witness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52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u="sng" dirty="0"/>
              <a:t>Methods of attacking credibility (impeachment)</a:t>
            </a:r>
            <a:endParaRPr lang="en-US" dirty="0"/>
          </a:p>
          <a:p>
            <a:pPr lvl="0"/>
            <a:r>
              <a:rPr lang="en-US" dirty="0"/>
              <a:t>Demonstrating poor character for truthfulness </a:t>
            </a:r>
          </a:p>
          <a:p>
            <a:pPr lvl="1"/>
            <a:r>
              <a:rPr lang="en-US" dirty="0"/>
              <a:t>(convictions, </a:t>
            </a:r>
            <a:r>
              <a:rPr lang="en-US" dirty="0" smtClean="0"/>
              <a:t>reputation, prior bad acts);</a:t>
            </a:r>
            <a:endParaRPr lang="en-US" dirty="0"/>
          </a:p>
          <a:p>
            <a:pPr lvl="0"/>
            <a:r>
              <a:rPr lang="en-US" dirty="0"/>
              <a:t>Establishing bias, hostility, or adverse interest</a:t>
            </a:r>
          </a:p>
          <a:p>
            <a:pPr lvl="1"/>
            <a:r>
              <a:rPr lang="en-US" dirty="0" smtClean="0"/>
              <a:t>Extrinsic evidence can be used if asked earlier about their bias, and the witness denied;</a:t>
            </a:r>
            <a:endParaRPr lang="en-US" dirty="0"/>
          </a:p>
          <a:p>
            <a:pPr lvl="0"/>
            <a:r>
              <a:rPr lang="en-US" dirty="0"/>
              <a:t>And establishing prior inconsistent statements </a:t>
            </a:r>
          </a:p>
          <a:p>
            <a:pPr lvl="1"/>
            <a:r>
              <a:rPr lang="en-US" dirty="0"/>
              <a:t>(PIS can come in prior to witness asked about it, so long as witness has opportunity to explain or deny).</a:t>
            </a:r>
          </a:p>
          <a:p>
            <a:r>
              <a:rPr lang="en-US" dirty="0" smtClean="0"/>
              <a:t>(In Ca, PIS can be used substantively, if witness was available for cross, even if made not under oath. HSE)</a:t>
            </a:r>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53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FRE Convictions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54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a:t>Convictions</a:t>
            </a:r>
            <a:endParaRPr lang="en-US" dirty="0"/>
          </a:p>
          <a:p>
            <a:pPr lvl="0"/>
            <a:r>
              <a:rPr lang="en-US" dirty="0" smtClean="0"/>
              <a:t>Prior Convictions </a:t>
            </a:r>
            <a:r>
              <a:rPr lang="en-US" dirty="0"/>
              <a:t>are </a:t>
            </a:r>
            <a:r>
              <a:rPr lang="en-US" dirty="0" smtClean="0"/>
              <a:t>always admissible if it is a: </a:t>
            </a:r>
            <a:endParaRPr lang="en-US" dirty="0"/>
          </a:p>
          <a:p>
            <a:pPr lvl="1"/>
            <a:r>
              <a:rPr lang="en-US" dirty="0" smtClean="0"/>
              <a:t>Crime </a:t>
            </a:r>
            <a:r>
              <a:rPr lang="en-US" dirty="0"/>
              <a:t>of </a:t>
            </a:r>
            <a:r>
              <a:rPr lang="en-US" dirty="0" smtClean="0"/>
              <a:t>moral dishonesty or false statement (includes felonies and misdemeanors)</a:t>
            </a:r>
          </a:p>
          <a:p>
            <a:pPr lvl="2"/>
            <a:r>
              <a:rPr lang="en-US" b="1" dirty="0" smtClean="0"/>
              <a:t>FRE does not require a 403</a:t>
            </a:r>
            <a:r>
              <a:rPr lang="en-US" dirty="0" smtClean="0"/>
              <a:t>.</a:t>
            </a:r>
            <a:endParaRPr lang="en-US" dirty="0"/>
          </a:p>
          <a:p>
            <a:pPr lvl="1"/>
            <a:r>
              <a:rPr lang="en-US" dirty="0" smtClean="0"/>
              <a:t>Or, may be admissible if it was a felony conviction (not one involving dishonesty or false statements), </a:t>
            </a:r>
          </a:p>
          <a:p>
            <a:pPr lvl="2"/>
            <a:r>
              <a:rPr lang="en-US" dirty="0" smtClean="0"/>
              <a:t>Subject to a balancing test:</a:t>
            </a:r>
            <a:endParaRPr lang="en-US" b="1" i="1" dirty="0" smtClean="0"/>
          </a:p>
          <a:p>
            <a:pPr lvl="3"/>
            <a:r>
              <a:rPr lang="en-US" dirty="0" smtClean="0"/>
              <a:t>if </a:t>
            </a:r>
            <a:r>
              <a:rPr lang="en-US" dirty="0"/>
              <a:t>the witness is not the </a:t>
            </a:r>
            <a:r>
              <a:rPr lang="en-US" dirty="0" smtClean="0"/>
              <a:t>defendant, the standard 403</a:t>
            </a:r>
            <a:r>
              <a:rPr lang="en-US" dirty="0"/>
              <a:t>.</a:t>
            </a:r>
            <a:r>
              <a:rPr lang="en-US" dirty="0" smtClean="0"/>
              <a:t> </a:t>
            </a:r>
          </a:p>
          <a:p>
            <a:pPr lvl="2"/>
            <a:r>
              <a:rPr lang="en-US" dirty="0" smtClean="0"/>
              <a:t>However, if the witness is the defendant, </a:t>
            </a:r>
          </a:p>
          <a:p>
            <a:pPr lvl="3"/>
            <a:r>
              <a:rPr lang="en-US" dirty="0" smtClean="0"/>
              <a:t>the probative value of the conviction needs to outweigh the prejudicial effect.</a:t>
            </a:r>
          </a:p>
          <a:p>
            <a:pPr lvl="1"/>
            <a:r>
              <a:rPr lang="en-US" dirty="0" smtClean="0"/>
              <a:t>Pardon rule and ten years since release rule applies.</a:t>
            </a:r>
            <a:endParaRPr lang="en-US" dirty="0"/>
          </a:p>
          <a:p>
            <a:r>
              <a:rPr lang="en-US" sz="2300" b="1" i="1" dirty="0" smtClean="0"/>
              <a:t>Note if the copy of conviction is being used then hearsay public records exception.</a:t>
            </a:r>
          </a:p>
        </p:txBody>
      </p:sp>
      <p:sp>
        <p:nvSpPr>
          <p:cNvPr id="4" name="Slide Number Placeholder 3"/>
          <p:cNvSpPr>
            <a:spLocks noGrp="1"/>
          </p:cNvSpPr>
          <p:nvPr>
            <p:ph type="sldNum" sz="quarter" idx="12"/>
          </p:nvPr>
        </p:nvSpPr>
        <p:spPr/>
        <p:txBody>
          <a:bodyPr/>
          <a:lstStyle/>
          <a:p>
            <a:fld id="{0EBBE4FA-4E62-433C-9B36-03C79C68335B}" type="slidenum">
              <a:rPr lang="en-US" smtClean="0"/>
              <a:pPr/>
              <a:t>55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CA Convictions</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56</a:t>
            </a:fld>
            <a:endParaRPr lang="en-US" dirty="0"/>
          </a:p>
        </p:txBody>
      </p:sp>
    </p:spTree>
    <p:extLst>
      <p:ext uri="{BB962C8B-B14F-4D97-AF65-F5344CB8AC3E}">
        <p14:creationId xmlns:p14="http://schemas.microsoft.com/office/powerpoint/2010/main" val="33436122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fontScale="92500" lnSpcReduction="10000"/>
          </a:bodyPr>
          <a:lstStyle/>
          <a:p>
            <a:pPr lvl="0">
              <a:buNone/>
            </a:pPr>
            <a:r>
              <a:rPr lang="en-US" sz="2400" u="sng" dirty="0" smtClean="0">
                <a:solidFill>
                  <a:prstClr val="white"/>
                </a:solidFill>
              </a:rPr>
              <a:t>Convictions (criminal)</a:t>
            </a:r>
            <a:endParaRPr lang="en-US" sz="2400" dirty="0">
              <a:solidFill>
                <a:prstClr val="white"/>
              </a:solidFill>
            </a:endParaRPr>
          </a:p>
          <a:p>
            <a:pPr lvl="0"/>
            <a:r>
              <a:rPr lang="en-US" sz="2400" dirty="0">
                <a:solidFill>
                  <a:prstClr val="white"/>
                </a:solidFill>
              </a:rPr>
              <a:t>Prior Convictions are admissible </a:t>
            </a:r>
            <a:r>
              <a:rPr lang="en-US" sz="2400" dirty="0" smtClean="0">
                <a:solidFill>
                  <a:prstClr val="white"/>
                </a:solidFill>
              </a:rPr>
              <a:t>in CA if it is a crime of “moral </a:t>
            </a:r>
            <a:r>
              <a:rPr lang="en-US" sz="2400" dirty="0">
                <a:solidFill>
                  <a:prstClr val="white"/>
                </a:solidFill>
              </a:rPr>
              <a:t>turpitude" or a </a:t>
            </a:r>
            <a:r>
              <a:rPr lang="en-US" sz="2400" dirty="0" smtClean="0">
                <a:solidFill>
                  <a:prstClr val="white"/>
                </a:solidFill>
              </a:rPr>
              <a:t>“readiness </a:t>
            </a:r>
            <a:r>
              <a:rPr lang="en-US" sz="2400" dirty="0">
                <a:solidFill>
                  <a:prstClr val="white"/>
                </a:solidFill>
              </a:rPr>
              <a:t>to do </a:t>
            </a:r>
            <a:r>
              <a:rPr lang="en-US" sz="2400" dirty="0" smtClean="0">
                <a:solidFill>
                  <a:prstClr val="white"/>
                </a:solidFill>
              </a:rPr>
              <a:t>evil” and is subject to the 352 balancing test. </a:t>
            </a:r>
            <a:r>
              <a:rPr lang="en-US" sz="2400" dirty="0">
                <a:solidFill>
                  <a:prstClr val="white"/>
                </a:solidFill>
              </a:rPr>
              <a:t>(</a:t>
            </a:r>
            <a:r>
              <a:rPr lang="en-US" sz="2400" dirty="0" smtClean="0">
                <a:solidFill>
                  <a:prstClr val="white"/>
                </a:solidFill>
              </a:rPr>
              <a:t>doesn’t matter if felony or misdemeanor): </a:t>
            </a:r>
          </a:p>
          <a:p>
            <a:pPr lvl="1"/>
            <a:r>
              <a:rPr lang="en-US" sz="2400" b="1" i="1" dirty="0" smtClean="0">
                <a:solidFill>
                  <a:prstClr val="white"/>
                </a:solidFill>
              </a:rPr>
              <a:t>Pardon rule applies</a:t>
            </a:r>
            <a:endParaRPr lang="en-US" sz="2400" b="1" i="1" dirty="0">
              <a:solidFill>
                <a:prstClr val="white"/>
              </a:solidFill>
            </a:endParaRPr>
          </a:p>
          <a:p>
            <a:pPr lvl="1"/>
            <a:r>
              <a:rPr lang="en-US" sz="2400" b="1" i="1" dirty="0" smtClean="0">
                <a:solidFill>
                  <a:prstClr val="white"/>
                </a:solidFill>
              </a:rPr>
              <a:t>No </a:t>
            </a:r>
            <a:r>
              <a:rPr lang="en-US" sz="2400" b="1" i="1" dirty="0">
                <a:solidFill>
                  <a:prstClr val="white"/>
                </a:solidFill>
              </a:rPr>
              <a:t>10 </a:t>
            </a:r>
            <a:r>
              <a:rPr lang="en-US" sz="2400" b="1" i="1" dirty="0" smtClean="0">
                <a:solidFill>
                  <a:prstClr val="white"/>
                </a:solidFill>
              </a:rPr>
              <a:t>year release rule</a:t>
            </a:r>
          </a:p>
          <a:p>
            <a:pPr lvl="1"/>
            <a:r>
              <a:rPr lang="en-US" sz="2400" b="1" i="1" dirty="0">
                <a:solidFill>
                  <a:prstClr val="white"/>
                </a:solidFill>
              </a:rPr>
              <a:t>U</a:t>
            </a:r>
            <a:r>
              <a:rPr lang="en-US" sz="2400" b="1" i="1" dirty="0" smtClean="0">
                <a:solidFill>
                  <a:prstClr val="white"/>
                </a:solidFill>
              </a:rPr>
              <a:t>nder </a:t>
            </a:r>
            <a:r>
              <a:rPr lang="en-US" sz="2400" b="1" i="1" dirty="0">
                <a:solidFill>
                  <a:prstClr val="white"/>
                </a:solidFill>
              </a:rPr>
              <a:t>prop </a:t>
            </a:r>
            <a:r>
              <a:rPr lang="en-US" sz="2400" b="1" i="1" dirty="0" smtClean="0">
                <a:solidFill>
                  <a:prstClr val="white"/>
                </a:solidFill>
              </a:rPr>
              <a:t>8, uncharged misconduct is permissible if </a:t>
            </a:r>
            <a:r>
              <a:rPr lang="en-US" sz="2400" b="1" i="1" dirty="0">
                <a:solidFill>
                  <a:prstClr val="white"/>
                </a:solidFill>
              </a:rPr>
              <a:t>CMT, </a:t>
            </a:r>
            <a:endParaRPr lang="en-US" sz="2400" b="1" i="1" dirty="0" smtClean="0">
              <a:solidFill>
                <a:prstClr val="white"/>
              </a:solidFill>
            </a:endParaRPr>
          </a:p>
          <a:p>
            <a:pPr lvl="0"/>
            <a:r>
              <a:rPr lang="en-US" sz="2400" dirty="0" smtClean="0">
                <a:solidFill>
                  <a:prstClr val="white"/>
                </a:solidFill>
              </a:rPr>
              <a:t>Prior to Prop 8 (this is the current for civil)</a:t>
            </a:r>
          </a:p>
          <a:p>
            <a:pPr lvl="1"/>
            <a:r>
              <a:rPr lang="en-US" sz="2400" dirty="0" smtClean="0">
                <a:solidFill>
                  <a:prstClr val="white"/>
                </a:solidFill>
              </a:rPr>
              <a:t>Felonies</a:t>
            </a:r>
            <a:r>
              <a:rPr lang="en-US" sz="2400" dirty="0">
                <a:solidFill>
                  <a:prstClr val="white"/>
                </a:solidFill>
              </a:rPr>
              <a:t>: </a:t>
            </a:r>
            <a:r>
              <a:rPr lang="en-US" sz="2400" dirty="0" smtClean="0">
                <a:solidFill>
                  <a:prstClr val="white"/>
                </a:solidFill>
              </a:rPr>
              <a:t>Had to be a crime </a:t>
            </a:r>
            <a:r>
              <a:rPr lang="en-US" sz="2400" dirty="0">
                <a:solidFill>
                  <a:prstClr val="white"/>
                </a:solidFill>
              </a:rPr>
              <a:t>of </a:t>
            </a:r>
            <a:r>
              <a:rPr lang="en-US" sz="2400" dirty="0" smtClean="0">
                <a:solidFill>
                  <a:prstClr val="white"/>
                </a:solidFill>
              </a:rPr>
              <a:t>dishonesty and cannot be the same </a:t>
            </a:r>
            <a:r>
              <a:rPr lang="en-US" sz="2400" dirty="0">
                <a:solidFill>
                  <a:prstClr val="white"/>
                </a:solidFill>
              </a:rPr>
              <a:t>or similar offense </a:t>
            </a:r>
            <a:endParaRPr lang="en-US" sz="2400" dirty="0" smtClean="0">
              <a:solidFill>
                <a:prstClr val="white"/>
              </a:solidFill>
            </a:endParaRPr>
          </a:p>
          <a:p>
            <a:pPr lvl="1"/>
            <a:r>
              <a:rPr lang="en-US" sz="2400" dirty="0" smtClean="0">
                <a:solidFill>
                  <a:prstClr val="white"/>
                </a:solidFill>
              </a:rPr>
              <a:t>Misdemeanors</a:t>
            </a:r>
            <a:r>
              <a:rPr lang="en-US" sz="2400" dirty="0">
                <a:solidFill>
                  <a:prstClr val="white"/>
                </a:solidFill>
              </a:rPr>
              <a:t>: not allowed</a:t>
            </a:r>
          </a:p>
          <a:p>
            <a:pPr lvl="1"/>
            <a:r>
              <a:rPr lang="en-US" sz="2400" dirty="0">
                <a:solidFill>
                  <a:prstClr val="white"/>
                </a:solidFill>
              </a:rPr>
              <a:t>Uncharged misconduct: not allowed</a:t>
            </a:r>
          </a:p>
          <a:p>
            <a:pPr lvl="1"/>
            <a:endParaRPr lang="en-US" sz="2400" b="1" i="1" dirty="0">
              <a:solidFill>
                <a:prstClr val="white"/>
              </a:solidFill>
            </a:endParaRPr>
          </a:p>
          <a:p>
            <a:pPr lvl="0"/>
            <a:r>
              <a:rPr lang="en-US" sz="2000" b="1" i="1" dirty="0">
                <a:solidFill>
                  <a:prstClr val="white"/>
                </a:solidFill>
              </a:rPr>
              <a:t>Note </a:t>
            </a:r>
            <a:r>
              <a:rPr lang="en-US" sz="2000" b="1" i="1" dirty="0" smtClean="0">
                <a:solidFill>
                  <a:prstClr val="white"/>
                </a:solidFill>
              </a:rPr>
              <a:t>crime of moral turpitude is much broader than a crime of dishonesty.</a:t>
            </a:r>
            <a:endParaRPr lang="en-US" sz="2000" b="1" i="1" dirty="0">
              <a:solidFill>
                <a:prstClr val="white"/>
              </a:solidFill>
            </a:endParaRPr>
          </a:p>
          <a:p>
            <a:endParaRPr lang="en-US" dirty="0"/>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57</a:t>
            </a:fld>
            <a:endParaRPr lang="en-US" dirty="0"/>
          </a:p>
        </p:txBody>
      </p:sp>
    </p:spTree>
    <p:extLst>
      <p:ext uri="{BB962C8B-B14F-4D97-AF65-F5344CB8AC3E}">
        <p14:creationId xmlns:p14="http://schemas.microsoft.com/office/powerpoint/2010/main" val="10219325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Use of </a:t>
            </a:r>
            <a:r>
              <a:rPr lang="en-US" u="sng" dirty="0"/>
              <a:t>extrinsic </a:t>
            </a:r>
            <a:r>
              <a:rPr lang="en-US" u="sng" dirty="0" smtClean="0"/>
              <a:t>evidence to show prior bad acts FRE / CA</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58</a:t>
            </a:fld>
            <a:endParaRPr lang="en-US" dirty="0"/>
          </a:p>
        </p:txBody>
      </p:sp>
    </p:spTree>
    <p:extLst>
      <p:ext uri="{BB962C8B-B14F-4D97-AF65-F5344CB8AC3E}">
        <p14:creationId xmlns:p14="http://schemas.microsoft.com/office/powerpoint/2010/main" val="34106906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US" sz="2400" dirty="0" smtClean="0">
                <a:solidFill>
                  <a:prstClr val="white"/>
                </a:solidFill>
              </a:rPr>
              <a:t>Use of </a:t>
            </a:r>
            <a:r>
              <a:rPr lang="en-US" sz="2400" dirty="0">
                <a:solidFill>
                  <a:prstClr val="white"/>
                </a:solidFill>
              </a:rPr>
              <a:t>extrinsic </a:t>
            </a:r>
            <a:r>
              <a:rPr lang="en-US" sz="2400" dirty="0" smtClean="0">
                <a:solidFill>
                  <a:prstClr val="white"/>
                </a:solidFill>
              </a:rPr>
              <a:t>evidence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FRE</a:t>
            </a:r>
          </a:p>
          <a:p>
            <a:r>
              <a:rPr lang="en-US" dirty="0" smtClean="0"/>
              <a:t>A </a:t>
            </a:r>
            <a:r>
              <a:rPr lang="en-US" dirty="0"/>
              <a:t>party may </a:t>
            </a:r>
            <a:r>
              <a:rPr lang="en-US" dirty="0" smtClean="0"/>
              <a:t>ask about a “prior bad act” but may not use extrinsic evidence. (1/2)</a:t>
            </a:r>
            <a:endParaRPr lang="en-US" dirty="0"/>
          </a:p>
          <a:p>
            <a:pPr marL="0" indent="0">
              <a:buNone/>
            </a:pPr>
            <a:r>
              <a:rPr lang="en-US" dirty="0" smtClean="0"/>
              <a:t>CA Civil: </a:t>
            </a:r>
          </a:p>
          <a:p>
            <a:r>
              <a:rPr lang="en-US" dirty="0" smtClean="0"/>
              <a:t>A </a:t>
            </a:r>
            <a:r>
              <a:rPr lang="en-US" dirty="0"/>
              <a:t>party may </a:t>
            </a:r>
            <a:r>
              <a:rPr lang="en-US" dirty="0" smtClean="0"/>
              <a:t>NOT ask or use extrinsic </a:t>
            </a:r>
            <a:r>
              <a:rPr lang="en-US" dirty="0"/>
              <a:t>evidence </a:t>
            </a:r>
            <a:r>
              <a:rPr lang="en-US" dirty="0" smtClean="0"/>
              <a:t>regarding a prior bad act. (0/2)</a:t>
            </a:r>
          </a:p>
          <a:p>
            <a:pPr marL="0" indent="0">
              <a:buNone/>
            </a:pPr>
            <a:r>
              <a:rPr lang="en-US" dirty="0" smtClean="0"/>
              <a:t>CA criminal:</a:t>
            </a:r>
          </a:p>
          <a:p>
            <a:r>
              <a:rPr lang="en-US" dirty="0" smtClean="0"/>
              <a:t>Under Proposition 8, a party may ask and use extrinsic </a:t>
            </a:r>
            <a:r>
              <a:rPr lang="en-US" dirty="0"/>
              <a:t>evidence </a:t>
            </a:r>
            <a:r>
              <a:rPr lang="en-US" dirty="0" smtClean="0"/>
              <a:t>regarding prior bad acts. (2/2)</a:t>
            </a:r>
            <a:endParaRPr lang="en-US" dirty="0"/>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59</a:t>
            </a:fld>
            <a:endParaRPr lang="en-US" dirty="0"/>
          </a:p>
        </p:txBody>
      </p:sp>
    </p:spTree>
    <p:extLst>
      <p:ext uri="{BB962C8B-B14F-4D97-AF65-F5344CB8AC3E}">
        <p14:creationId xmlns:p14="http://schemas.microsoft.com/office/powerpoint/2010/main" val="255578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Logical relevance (rule 401)</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Rehabilitation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60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Rehabilitation </a:t>
            </a:r>
            <a:endParaRPr lang="en-US" dirty="0"/>
          </a:p>
          <a:p>
            <a:pPr lvl="0"/>
            <a:r>
              <a:rPr lang="en-US" dirty="0"/>
              <a:t>A witness may not be rehabilitated </a:t>
            </a:r>
          </a:p>
          <a:p>
            <a:pPr lvl="1"/>
            <a:r>
              <a:rPr lang="en-US" dirty="0"/>
              <a:t>until her credibility has been attacked, </a:t>
            </a:r>
          </a:p>
          <a:p>
            <a:pPr lvl="0"/>
            <a:r>
              <a:rPr lang="en-US" smtClean="0"/>
              <a:t>Then she </a:t>
            </a:r>
            <a:r>
              <a:rPr lang="en-US" dirty="0"/>
              <a:t>can show that evidence was untrue, explain it, or show good character.</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61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Self-authenticating documents</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62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Self-authenticating documents</a:t>
            </a:r>
            <a:endParaRPr lang="en-US" dirty="0"/>
          </a:p>
          <a:p>
            <a:pPr lvl="0"/>
            <a:r>
              <a:rPr lang="en-US" dirty="0" smtClean="0"/>
              <a:t>Are documents that do not require </a:t>
            </a:r>
            <a:r>
              <a:rPr lang="en-US" dirty="0"/>
              <a:t>independent proof of authentication.</a:t>
            </a:r>
          </a:p>
          <a:p>
            <a:pPr lvl="0"/>
            <a:r>
              <a:rPr lang="en-US" dirty="0"/>
              <a:t> Examples include </a:t>
            </a:r>
          </a:p>
          <a:p>
            <a:pPr lvl="1"/>
            <a:r>
              <a:rPr lang="en-US" dirty="0"/>
              <a:t>Documents under seal, certified copies of public records, commercial paper, newspapers, trade inscriptions, business records (exception)</a:t>
            </a:r>
          </a:p>
          <a:p>
            <a:pPr lvl="1"/>
            <a:r>
              <a:rPr lang="en-US" dirty="0"/>
              <a:t> and notarized docs</a:t>
            </a:r>
          </a:p>
          <a:p>
            <a:pPr lvl="2"/>
            <a:r>
              <a:rPr lang="en-US" dirty="0"/>
              <a:t>Cal. Requires all parties appeared before notary </a:t>
            </a:r>
            <a:r>
              <a:rPr lang="en-US" dirty="0" smtClean="0"/>
              <a:t>and </a:t>
            </a:r>
            <a:r>
              <a:rPr lang="en-US" dirty="0"/>
              <a:t>acknowledge genuineness of signatures.</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63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smtClean="0"/>
              <a:t>Hearsay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64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Hearsay </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65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Hearsay </a:t>
            </a:r>
            <a:endParaRPr lang="en-US" dirty="0"/>
          </a:p>
          <a:p>
            <a:pPr lvl="0"/>
            <a:r>
              <a:rPr lang="en-US" dirty="0" smtClean="0"/>
              <a:t>An out of court </a:t>
            </a:r>
            <a:r>
              <a:rPr lang="en-US" dirty="0"/>
              <a:t>statement (oral, writings or assertive conduct) </a:t>
            </a:r>
            <a:r>
              <a:rPr lang="en-US" dirty="0" smtClean="0"/>
              <a:t>offered for the </a:t>
            </a:r>
            <a:r>
              <a:rPr lang="en-US" dirty="0"/>
              <a:t>truth of the matter asserted</a:t>
            </a:r>
            <a:r>
              <a:rPr lang="en-US" dirty="0" smtClean="0"/>
              <a:t>.</a:t>
            </a:r>
          </a:p>
          <a:p>
            <a:pPr lvl="1"/>
            <a:r>
              <a:rPr lang="en-US" dirty="0"/>
              <a:t>A statement is defined </a:t>
            </a:r>
            <a:r>
              <a:rPr lang="en-US" dirty="0" smtClean="0"/>
              <a:t>as: </a:t>
            </a:r>
            <a:r>
              <a:rPr lang="en-US" dirty="0"/>
              <a:t>an oral/written assertion or assertive conduct.</a:t>
            </a:r>
            <a:endParaRPr lang="en-US" dirty="0" smtClean="0"/>
          </a:p>
          <a:p>
            <a:pPr lvl="2"/>
            <a:endParaRPr lang="en-US" dirty="0" smtClean="0"/>
          </a:p>
          <a:p>
            <a:pPr lvl="2"/>
            <a:r>
              <a:rPr lang="en-US" dirty="0" smtClean="0"/>
              <a:t>Note: Must have personal knowledge, relevance etc.</a:t>
            </a:r>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66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Confrontation </a:t>
            </a:r>
            <a:r>
              <a:rPr lang="en-US" dirty="0" smtClean="0"/>
              <a:t>Clause</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67</a:t>
            </a:fld>
            <a:endParaRPr lang="en-US" dirty="0"/>
          </a:p>
        </p:txBody>
      </p:sp>
    </p:spTree>
    <p:extLst>
      <p:ext uri="{BB962C8B-B14F-4D97-AF65-F5344CB8AC3E}">
        <p14:creationId xmlns:p14="http://schemas.microsoft.com/office/powerpoint/2010/main" val="40789863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Confrontation </a:t>
            </a:r>
            <a:r>
              <a:rPr lang="en-US" dirty="0" smtClean="0"/>
              <a:t>Clause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Under </a:t>
            </a:r>
            <a:r>
              <a:rPr lang="en-US" dirty="0"/>
              <a:t>the Sixth Amendment, </a:t>
            </a:r>
            <a:r>
              <a:rPr lang="en-US" dirty="0" smtClean="0"/>
              <a:t>the </a:t>
            </a:r>
            <a:r>
              <a:rPr lang="en-US" u="sng" dirty="0"/>
              <a:t>criminal</a:t>
            </a:r>
            <a:r>
              <a:rPr lang="en-US" dirty="0"/>
              <a:t> defendant has a constitutional right to confront witnesses against him. </a:t>
            </a:r>
            <a:endParaRPr lang="en-US" dirty="0" smtClean="0"/>
          </a:p>
          <a:p>
            <a:r>
              <a:rPr lang="en-US" dirty="0" smtClean="0"/>
              <a:t>Hearsay </a:t>
            </a:r>
            <a:r>
              <a:rPr lang="en-US" dirty="0"/>
              <a:t>statements that are testimonial in nature cannot be admitted </a:t>
            </a:r>
            <a:r>
              <a:rPr lang="en-US" dirty="0" smtClean="0"/>
              <a:t>unless </a:t>
            </a:r>
            <a:r>
              <a:rPr lang="en-US" dirty="0"/>
              <a:t>the defendant </a:t>
            </a:r>
            <a:r>
              <a:rPr lang="en-US" dirty="0" smtClean="0"/>
              <a:t>had:</a:t>
            </a:r>
            <a:endParaRPr lang="en-US" dirty="0" smtClean="0"/>
          </a:p>
          <a:p>
            <a:pPr lvl="1"/>
            <a:r>
              <a:rPr lang="en-US" dirty="0" smtClean="0"/>
              <a:t>a </a:t>
            </a:r>
            <a:r>
              <a:rPr lang="en-US" dirty="0"/>
              <a:t>prior </a:t>
            </a:r>
            <a:r>
              <a:rPr lang="en-US" dirty="0" smtClean="0"/>
              <a:t>or present opportunity </a:t>
            </a:r>
            <a:r>
              <a:rPr lang="en-US" dirty="0"/>
              <a:t>to cross-examine the </a:t>
            </a:r>
            <a:r>
              <a:rPr lang="en-US" dirty="0" smtClean="0"/>
              <a:t>declarant</a:t>
            </a:r>
            <a:r>
              <a:rPr lang="en-US" dirty="0"/>
              <a:t>.</a:t>
            </a:r>
            <a:r>
              <a:rPr lang="en-US" dirty="0" smtClean="0"/>
              <a:t> </a:t>
            </a:r>
            <a:endParaRPr lang="en-US" dirty="0" smtClean="0"/>
          </a:p>
          <a:p>
            <a:pPr lvl="2"/>
            <a:r>
              <a:rPr lang="en-US" sz="2300" dirty="0" smtClean="0"/>
              <a:t>A </a:t>
            </a:r>
            <a:r>
              <a:rPr lang="en-US" sz="2300" dirty="0"/>
              <a:t>statement is “testimonial” if the declarant reasonably could foresee that it would be used against the criminal </a:t>
            </a:r>
            <a:r>
              <a:rPr lang="en-US" sz="2300" dirty="0" smtClean="0"/>
              <a:t>defendant. </a:t>
            </a:r>
          </a:p>
          <a:p>
            <a:pPr lvl="1"/>
            <a:r>
              <a:rPr lang="en-US" sz="2400" dirty="0" smtClean="0"/>
              <a:t>Excited </a:t>
            </a:r>
            <a:r>
              <a:rPr lang="en-US" sz="2400" dirty="0" smtClean="0"/>
              <a:t>utterances, statements made for medical treatment and statements made by co-conspirators are firmly rooted and do not require a showing of unavailability or trustworthiness. </a:t>
            </a:r>
          </a:p>
          <a:p>
            <a:r>
              <a:rPr lang="en-US" sz="2400" dirty="0" smtClean="0"/>
              <a:t>Former testimony requires a showing of unavailability and defendant had an opportunity to cross-examine the declarant when the statement was made</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68</a:t>
            </a:fld>
            <a:endParaRPr lang="en-US" dirty="0"/>
          </a:p>
        </p:txBody>
      </p:sp>
    </p:spTree>
    <p:extLst>
      <p:ext uri="{BB962C8B-B14F-4D97-AF65-F5344CB8AC3E}">
        <p14:creationId xmlns:p14="http://schemas.microsoft.com/office/powerpoint/2010/main" val="32691049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Impeaching a hearsay declarant</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69</a:t>
            </a:fld>
            <a:endParaRPr lang="en-US" dirty="0"/>
          </a:p>
        </p:txBody>
      </p:sp>
    </p:spTree>
    <p:extLst>
      <p:ext uri="{BB962C8B-B14F-4D97-AF65-F5344CB8AC3E}">
        <p14:creationId xmlns:p14="http://schemas.microsoft.com/office/powerpoint/2010/main" val="3179709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Logical relevance (rule 401)</a:t>
            </a:r>
            <a:endParaRPr lang="en-US" dirty="0"/>
          </a:p>
          <a:p>
            <a:pPr lvl="0"/>
            <a:r>
              <a:rPr lang="en-US" dirty="0" smtClean="0"/>
              <a:t>Under </a:t>
            </a:r>
            <a:r>
              <a:rPr lang="en-US" dirty="0"/>
              <a:t>the </a:t>
            </a:r>
            <a:r>
              <a:rPr lang="en-US" dirty="0" smtClean="0"/>
              <a:t>FRE, relevant evidence is </a:t>
            </a:r>
            <a:r>
              <a:rPr lang="en-US" dirty="0"/>
              <a:t>any </a:t>
            </a:r>
            <a:r>
              <a:rPr lang="en-US" dirty="0" smtClean="0"/>
              <a:t>evidence, </a:t>
            </a:r>
            <a:r>
              <a:rPr lang="en-US" dirty="0"/>
              <a:t>that has any </a:t>
            </a:r>
            <a:r>
              <a:rPr lang="en-US" dirty="0" smtClean="0"/>
              <a:t>tendency, </a:t>
            </a:r>
            <a:r>
              <a:rPr lang="en-US" dirty="0"/>
              <a:t>to make any fact </a:t>
            </a:r>
            <a:r>
              <a:rPr lang="en-US" dirty="0" smtClean="0"/>
              <a:t>of consequence (</a:t>
            </a:r>
            <a:r>
              <a:rPr lang="en-US" i="1" dirty="0" smtClean="0"/>
              <a:t>in dispute</a:t>
            </a:r>
            <a:r>
              <a:rPr lang="en-US" dirty="0" smtClean="0"/>
              <a:t>),</a:t>
            </a:r>
            <a:r>
              <a:rPr lang="en-US" dirty="0"/>
              <a:t> </a:t>
            </a:r>
            <a:r>
              <a:rPr lang="en-US" dirty="0" smtClean="0"/>
              <a:t>more </a:t>
            </a:r>
            <a:r>
              <a:rPr lang="en-US" dirty="0"/>
              <a:t>or less probable than it would be without such </a:t>
            </a:r>
            <a:r>
              <a:rPr lang="en-US" dirty="0" smtClean="0"/>
              <a:t>evidence.</a:t>
            </a:r>
          </a:p>
          <a:p>
            <a:pPr lvl="1"/>
            <a:r>
              <a:rPr lang="en-US" b="1" i="1" dirty="0" smtClean="0"/>
              <a:t>In CA, The fact of consequence must be of dispute.</a:t>
            </a:r>
            <a:endParaRPr lang="en-US" b="1" i="1"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smtClean="0"/>
              <a:t>Parties may </a:t>
            </a:r>
            <a:r>
              <a:rPr lang="en-US" dirty="0"/>
              <a:t>impeach a hearsay declarant in the same ways that would be permitted if the declarant were to testify. </a:t>
            </a:r>
            <a:endParaRPr lang="en-US" dirty="0" smtClean="0"/>
          </a:p>
          <a:p>
            <a:r>
              <a:rPr lang="en-US" dirty="0" smtClean="0"/>
              <a:t>This </a:t>
            </a:r>
            <a:r>
              <a:rPr lang="en-US" dirty="0"/>
              <a:t>is because a hearsay declarant is essentially a witness in the case.</a:t>
            </a:r>
          </a:p>
          <a:p>
            <a:r>
              <a:rPr lang="en-US" dirty="0" smtClean="0"/>
              <a:t>An exception: "The </a:t>
            </a:r>
            <a:r>
              <a:rPr lang="en-US" dirty="0"/>
              <a:t>court may </a:t>
            </a:r>
            <a:r>
              <a:rPr lang="en-US" dirty="0" smtClean="0"/>
              <a:t>also admit </a:t>
            </a:r>
            <a:r>
              <a:rPr lang="en-US" dirty="0"/>
              <a:t>evidence of the declarant's inconsistent statement or conduct, regardless of when it occurred or whether the declarant had an opportunity to explain or deny </a:t>
            </a:r>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70</a:t>
            </a:fld>
            <a:endParaRPr lang="en-US" dirty="0"/>
          </a:p>
        </p:txBody>
      </p:sp>
    </p:spTree>
    <p:extLst>
      <p:ext uri="{BB962C8B-B14F-4D97-AF65-F5344CB8AC3E}">
        <p14:creationId xmlns:p14="http://schemas.microsoft.com/office/powerpoint/2010/main" val="27290509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Non-hearsay </a:t>
            </a:r>
            <a:br>
              <a:rPr lang="en-US" u="sng" dirty="0" smtClean="0"/>
            </a:br>
            <a:r>
              <a:rPr lang="en-US" u="sng" dirty="0" smtClean="0"/>
              <a:t>(Not offered for their truth)</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71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u="sng" dirty="0"/>
              <a:t>Non-hearsay (statements not offered for their truth)</a:t>
            </a:r>
            <a:endParaRPr lang="en-US" dirty="0"/>
          </a:p>
          <a:p>
            <a:pPr lvl="0"/>
            <a:r>
              <a:rPr lang="en-US" dirty="0"/>
              <a:t>A statement may be offered to prove something other than the truth of the matter </a:t>
            </a:r>
            <a:r>
              <a:rPr lang="en-US" dirty="0" smtClean="0"/>
              <a:t>asserted and </a:t>
            </a:r>
            <a:r>
              <a:rPr lang="en-US" dirty="0"/>
              <a:t>therefore not hearsay, </a:t>
            </a:r>
          </a:p>
          <a:p>
            <a:pPr lvl="1"/>
            <a:r>
              <a:rPr lang="en-US" dirty="0"/>
              <a:t>which </a:t>
            </a:r>
            <a:r>
              <a:rPr lang="en-US" dirty="0" smtClean="0"/>
              <a:t>includes: (PESO)</a:t>
            </a:r>
          </a:p>
          <a:p>
            <a:pPr lvl="2"/>
            <a:r>
              <a:rPr lang="en-US" dirty="0" smtClean="0"/>
              <a:t> </a:t>
            </a:r>
            <a:r>
              <a:rPr lang="en-US" dirty="0"/>
              <a:t>prior statements affecting credibility (impeachment)</a:t>
            </a:r>
          </a:p>
          <a:p>
            <a:pPr lvl="2"/>
            <a:r>
              <a:rPr lang="en-US" dirty="0" smtClean="0"/>
              <a:t>to </a:t>
            </a:r>
            <a:r>
              <a:rPr lang="en-US" dirty="0"/>
              <a:t>show the effect on the hearer or reader (notice etc.), </a:t>
            </a:r>
          </a:p>
          <a:p>
            <a:pPr lvl="2"/>
            <a:r>
              <a:rPr lang="en-US" dirty="0"/>
              <a:t>as circumstantial evidence of declarant’s state of mind</a:t>
            </a:r>
          </a:p>
          <a:p>
            <a:pPr lvl="3"/>
            <a:r>
              <a:rPr lang="en-US" dirty="0"/>
              <a:t> (words expressing dislike, insanity and knowledge), </a:t>
            </a:r>
            <a:endParaRPr lang="en-US" dirty="0" smtClean="0"/>
          </a:p>
          <a:p>
            <a:pPr lvl="2"/>
            <a:r>
              <a:rPr lang="en-US" dirty="0"/>
              <a:t>statements of legally operative facts (words of offer, acceptance </a:t>
            </a:r>
            <a:r>
              <a:rPr lang="en-US" dirty="0" err="1"/>
              <a:t>etc</a:t>
            </a:r>
            <a:r>
              <a:rPr lang="en-US" dirty="0" smtClean="0"/>
              <a:t>),</a:t>
            </a:r>
            <a:endParaRPr lang="en-US" dirty="0"/>
          </a:p>
          <a:p>
            <a:pPr lvl="2"/>
            <a:r>
              <a:rPr lang="en-US" dirty="0" smtClean="0"/>
              <a:t>To refresh recollection.</a:t>
            </a:r>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72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Nonassertive conduct FRE and Morgan view</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73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a:t>Nonassertive conduct FRE and Morgan view</a:t>
            </a:r>
            <a:endParaRPr lang="en-US" dirty="0"/>
          </a:p>
          <a:p>
            <a:pPr lvl="0"/>
            <a:r>
              <a:rPr lang="en-US" dirty="0"/>
              <a:t>Under the FRE, nonassertive conduct is not treated as hearsay </a:t>
            </a:r>
            <a:r>
              <a:rPr lang="en-US" dirty="0" smtClean="0"/>
              <a:t>and is </a:t>
            </a:r>
            <a:r>
              <a:rPr lang="en-US" dirty="0"/>
              <a:t>admissible for the truth of the matter </a:t>
            </a:r>
            <a:r>
              <a:rPr lang="en-US" dirty="0" smtClean="0"/>
              <a:t>asserted since it is sincere </a:t>
            </a:r>
            <a:r>
              <a:rPr lang="en-US" dirty="0"/>
              <a:t>because it is not being consciously assertive </a:t>
            </a:r>
            <a:r>
              <a:rPr lang="en-US" dirty="0" smtClean="0"/>
              <a:t>and </a:t>
            </a:r>
            <a:r>
              <a:rPr lang="en-US" dirty="0"/>
              <a:t>it’s trustworthy because actions speak louder than words. </a:t>
            </a:r>
          </a:p>
          <a:p>
            <a:pPr lvl="0"/>
            <a:r>
              <a:rPr lang="en-US" dirty="0"/>
              <a:t>Under the Morgan view nonassertive conduct is hearsay, </a:t>
            </a:r>
          </a:p>
          <a:p>
            <a:pPr lvl="1"/>
            <a:r>
              <a:rPr lang="en-US" dirty="0"/>
              <a:t>but the conduct could possibly be admitted under the hearsay exception </a:t>
            </a:r>
            <a:r>
              <a:rPr lang="en-US" dirty="0" smtClean="0"/>
              <a:t>for </a:t>
            </a:r>
            <a:r>
              <a:rPr lang="en-US" dirty="0"/>
              <a:t>“state of mind”.</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74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Statements exempted from hearsay rule (FRE)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75</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u="sng" dirty="0"/>
              <a:t>Statements exempted from hearsay rule (FRE)</a:t>
            </a:r>
            <a:endParaRPr lang="en-US" dirty="0"/>
          </a:p>
          <a:p>
            <a:pPr lvl="0"/>
            <a:r>
              <a:rPr lang="en-US" dirty="0"/>
              <a:t>FR 801(d) renders </a:t>
            </a:r>
            <a:r>
              <a:rPr lang="en-US" dirty="0" smtClean="0"/>
              <a:t>four </a:t>
            </a:r>
            <a:r>
              <a:rPr lang="en-US" dirty="0"/>
              <a:t>categories as usable non-hearsay substantive evidence if relevant, including: </a:t>
            </a:r>
            <a:endParaRPr lang="en-US" dirty="0" smtClean="0"/>
          </a:p>
          <a:p>
            <a:pPr lvl="0"/>
            <a:r>
              <a:rPr lang="en-US" dirty="0" smtClean="0"/>
              <a:t>(AIPP)</a:t>
            </a:r>
          </a:p>
          <a:p>
            <a:pPr marL="514350" lvl="0" indent="-514350">
              <a:buFont typeface="+mj-lt"/>
              <a:buAutoNum type="arabicPeriod"/>
            </a:pPr>
            <a:r>
              <a:rPr lang="en-US" u="sng" dirty="0" smtClean="0"/>
              <a:t>Admissions</a:t>
            </a:r>
            <a:r>
              <a:rPr lang="en-US" dirty="0" smtClean="0"/>
              <a:t> </a:t>
            </a:r>
            <a:r>
              <a:rPr lang="en-US" dirty="0"/>
              <a:t>by a party-opponent. </a:t>
            </a:r>
            <a:endParaRPr lang="en-US" dirty="0" smtClean="0"/>
          </a:p>
          <a:p>
            <a:pPr marL="514350" lvl="0" indent="-514350">
              <a:buFont typeface="+mj-lt"/>
              <a:buAutoNum type="arabicPeriod"/>
            </a:pPr>
            <a:r>
              <a:rPr lang="en-US" dirty="0"/>
              <a:t>A witness’s prior statement </a:t>
            </a:r>
            <a:r>
              <a:rPr lang="en-US" u="sng" dirty="0"/>
              <a:t>identifying</a:t>
            </a:r>
            <a:r>
              <a:rPr lang="en-US" dirty="0"/>
              <a:t> a </a:t>
            </a:r>
            <a:r>
              <a:rPr lang="en-US" dirty="0" smtClean="0"/>
              <a:t>person</a:t>
            </a:r>
          </a:p>
          <a:p>
            <a:pPr marL="914400" lvl="1" indent="-514350"/>
            <a:r>
              <a:rPr lang="en-US" dirty="0" smtClean="0"/>
              <a:t>declarant must be </a:t>
            </a:r>
            <a:r>
              <a:rPr lang="en-US" dirty="0"/>
              <a:t>available at the trial and subject to </a:t>
            </a:r>
            <a:r>
              <a:rPr lang="en-US" dirty="0" smtClean="0"/>
              <a:t>cross-examination </a:t>
            </a:r>
          </a:p>
          <a:p>
            <a:pPr marL="514350" lvl="0" indent="-514350">
              <a:buFont typeface="+mj-lt"/>
              <a:buAutoNum type="arabicPeriod"/>
            </a:pPr>
            <a:r>
              <a:rPr lang="en-US" u="sng" dirty="0" smtClean="0"/>
              <a:t>PIS</a:t>
            </a:r>
            <a:r>
              <a:rPr lang="en-US" dirty="0" smtClean="0"/>
              <a:t> of a witness made under oath (trial, deposition)</a:t>
            </a:r>
          </a:p>
          <a:p>
            <a:pPr marL="514350" lvl="0" indent="-514350">
              <a:buFont typeface="+mj-lt"/>
              <a:buAutoNum type="arabicPeriod"/>
            </a:pPr>
            <a:r>
              <a:rPr lang="en-US" u="sng" dirty="0" smtClean="0"/>
              <a:t>PCS</a:t>
            </a:r>
            <a:r>
              <a:rPr lang="en-US" dirty="0" smtClean="0"/>
              <a:t> of </a:t>
            </a:r>
            <a:r>
              <a:rPr lang="en-US" dirty="0"/>
              <a:t>a witness whether or not under oath, </a:t>
            </a:r>
          </a:p>
          <a:p>
            <a:pPr lvl="2"/>
            <a:r>
              <a:rPr lang="en-US" dirty="0"/>
              <a:t>after an expressed </a:t>
            </a:r>
            <a:r>
              <a:rPr lang="en-US" dirty="0" smtClean="0"/>
              <a:t>charge </a:t>
            </a:r>
            <a:r>
              <a:rPr lang="en-US" dirty="0"/>
              <a:t>that his testimony was fabricated </a:t>
            </a:r>
            <a:r>
              <a:rPr lang="en-US" dirty="0" smtClean="0"/>
              <a:t>or </a:t>
            </a:r>
            <a:r>
              <a:rPr lang="en-US" dirty="0"/>
              <a:t>had some other improper motive, if statement was made </a:t>
            </a:r>
            <a:r>
              <a:rPr lang="en-US" dirty="0" smtClean="0"/>
              <a:t>before </a:t>
            </a:r>
            <a:r>
              <a:rPr lang="en-US" dirty="0"/>
              <a:t>the alleged motive. </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76</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Prior inconsistent statements of witness testifying CA</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77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smtClean="0"/>
              <a:t>PIS CA</a:t>
            </a:r>
            <a:endParaRPr lang="en-US" dirty="0"/>
          </a:p>
          <a:p>
            <a:pPr lvl="0"/>
            <a:r>
              <a:rPr lang="en-US" dirty="0"/>
              <a:t>In California a special exception allows evidence of </a:t>
            </a:r>
            <a:r>
              <a:rPr lang="en-US" dirty="0" smtClean="0"/>
              <a:t>PIS to be used substantively, after </a:t>
            </a:r>
            <a:r>
              <a:rPr lang="en-US" dirty="0"/>
              <a:t>testifying witness had opportunity to explain or </a:t>
            </a:r>
            <a:r>
              <a:rPr lang="en-US" dirty="0" smtClean="0"/>
              <a:t>deny.</a:t>
            </a:r>
            <a:endParaRPr lang="en-US" dirty="0"/>
          </a:p>
          <a:p>
            <a:pPr lvl="1"/>
            <a:r>
              <a:rPr lang="en-US" dirty="0" smtClean="0"/>
              <a:t>since </a:t>
            </a:r>
            <a:r>
              <a:rPr lang="en-US" dirty="0"/>
              <a:t>the declarant can be cross-examined</a:t>
            </a:r>
            <a:r>
              <a:rPr lang="en-US" dirty="0" smtClean="0"/>
              <a:t>.</a:t>
            </a:r>
          </a:p>
          <a:p>
            <a:pPr lvl="1"/>
            <a:r>
              <a:rPr lang="en-US" dirty="0" smtClean="0"/>
              <a:t>California </a:t>
            </a:r>
            <a:r>
              <a:rPr lang="en-US" dirty="0"/>
              <a:t>does not require that the prior inconsistent statement be made under </a:t>
            </a:r>
            <a:r>
              <a:rPr lang="en-US" dirty="0" smtClean="0"/>
              <a:t>oath.</a:t>
            </a:r>
          </a:p>
          <a:p>
            <a:pPr lvl="2"/>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78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Prior identification CA exception</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79</a:t>
            </a:fld>
            <a:endParaRPr lang="en-US" dirty="0"/>
          </a:p>
        </p:txBody>
      </p:sp>
    </p:spTree>
    <p:extLst>
      <p:ext uri="{BB962C8B-B14F-4D97-AF65-F5344CB8AC3E}">
        <p14:creationId xmlns:p14="http://schemas.microsoft.com/office/powerpoint/2010/main" val="21723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Legal relevance (FRE 403, CRE 352)</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normAutofit/>
          </a:bodyPr>
          <a:lstStyle/>
          <a:p>
            <a:r>
              <a:rPr lang="en-US" dirty="0"/>
              <a:t> (a) The statement is an identification of a party or another as </a:t>
            </a:r>
            <a:r>
              <a:rPr lang="en-US" dirty="0" smtClean="0"/>
              <a:t>a person </a:t>
            </a:r>
            <a:r>
              <a:rPr lang="en-US" dirty="0"/>
              <a:t>who participated in a crime or other occurrence;</a:t>
            </a:r>
          </a:p>
          <a:p>
            <a:r>
              <a:rPr lang="en-US" dirty="0"/>
              <a:t>   (b) The statement was made at a time when the crime or </a:t>
            </a:r>
            <a:r>
              <a:rPr lang="en-US" dirty="0" smtClean="0"/>
              <a:t>other occurrence </a:t>
            </a:r>
            <a:r>
              <a:rPr lang="en-US" dirty="0"/>
              <a:t>was fresh in the witness' memory; and</a:t>
            </a:r>
          </a:p>
          <a:p>
            <a:r>
              <a:rPr lang="en-US" dirty="0"/>
              <a:t>   (c) The evidence of the statement is offered after the </a:t>
            </a:r>
            <a:r>
              <a:rPr lang="en-US" dirty="0" smtClean="0"/>
              <a:t>witness testifies </a:t>
            </a:r>
            <a:r>
              <a:rPr lang="en-US" dirty="0"/>
              <a:t>that he made the identification and that it was a </a:t>
            </a:r>
            <a:r>
              <a:rPr lang="en-US" dirty="0" smtClean="0"/>
              <a:t>true reflection </a:t>
            </a:r>
            <a:r>
              <a:rPr lang="en-US" dirty="0"/>
              <a:t>of his opinion at that time.</a:t>
            </a:r>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80</a:t>
            </a:fld>
            <a:endParaRPr lang="en-US" dirty="0"/>
          </a:p>
        </p:txBody>
      </p:sp>
    </p:spTree>
    <p:extLst>
      <p:ext uri="{BB962C8B-B14F-4D97-AF65-F5344CB8AC3E}">
        <p14:creationId xmlns:p14="http://schemas.microsoft.com/office/powerpoint/2010/main" val="37173879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Exceptions to the hearsay rule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81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Exceptions to the hearsay rule</a:t>
            </a:r>
            <a:endParaRPr lang="en-US" dirty="0"/>
          </a:p>
          <a:p>
            <a:pPr lvl="0"/>
            <a:r>
              <a:rPr lang="en-US" dirty="0"/>
              <a:t>All exceptions share the some </a:t>
            </a:r>
            <a:r>
              <a:rPr lang="en-US" u="sng" dirty="0"/>
              <a:t>necessity</a:t>
            </a:r>
            <a:r>
              <a:rPr lang="en-US" dirty="0"/>
              <a:t> for using hearsay evidence</a:t>
            </a:r>
          </a:p>
          <a:p>
            <a:pPr lvl="2"/>
            <a:r>
              <a:rPr lang="en-US" dirty="0"/>
              <a:t> </a:t>
            </a:r>
            <a:r>
              <a:rPr lang="en-US" dirty="0" smtClean="0"/>
              <a:t>like </a:t>
            </a:r>
            <a:r>
              <a:rPr lang="en-US" dirty="0"/>
              <a:t>unavailability of </a:t>
            </a:r>
            <a:r>
              <a:rPr lang="en-US" smtClean="0"/>
              <a:t>declarant, </a:t>
            </a:r>
            <a:r>
              <a:rPr lang="en-US" dirty="0"/>
              <a:t>and something in the statement’s content </a:t>
            </a:r>
            <a:r>
              <a:rPr lang="en-US" dirty="0" smtClean="0"/>
              <a:t>or </a:t>
            </a:r>
            <a:r>
              <a:rPr lang="en-US" dirty="0"/>
              <a:t>in the circumstances that guarantees its </a:t>
            </a:r>
            <a:r>
              <a:rPr lang="en-US" u="sng" dirty="0"/>
              <a:t>trustworthines</a:t>
            </a:r>
            <a:r>
              <a:rPr lang="en-US" dirty="0"/>
              <a:t>s. </a:t>
            </a:r>
          </a:p>
          <a:p>
            <a:pPr lvl="0"/>
            <a:r>
              <a:rPr lang="en-US" dirty="0"/>
              <a:t>Opposing counsel can challenge declarant’s reputation for untruthfulness or inconsistencies.</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82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Hearsay exceptions that involve unavailability of the declarant</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83</a:t>
            </a:fld>
            <a:endParaRPr lang="en-US" dirty="0"/>
          </a:p>
        </p:txBody>
      </p:sp>
    </p:spTree>
    <p:extLst>
      <p:ext uri="{BB962C8B-B14F-4D97-AF65-F5344CB8AC3E}">
        <p14:creationId xmlns:p14="http://schemas.microsoft.com/office/powerpoint/2010/main" val="17152102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r>
              <a:rPr lang="en-US" dirty="0"/>
              <a:t>There are four categories of hearsay that involve an unavailable </a:t>
            </a:r>
            <a:r>
              <a:rPr lang="en-US" dirty="0" smtClean="0"/>
              <a:t>declarant:</a:t>
            </a:r>
          </a:p>
          <a:p>
            <a:pPr marL="514350" indent="-514350">
              <a:buFont typeface="+mj-lt"/>
              <a:buAutoNum type="arabicPeriod"/>
            </a:pPr>
            <a:r>
              <a:rPr lang="en-US" dirty="0" smtClean="0"/>
              <a:t>Former Testimony</a:t>
            </a:r>
          </a:p>
          <a:p>
            <a:pPr marL="514350" indent="-514350">
              <a:buFont typeface="+mj-lt"/>
              <a:buAutoNum type="arabicPeriod"/>
            </a:pPr>
            <a:r>
              <a:rPr lang="en-US" dirty="0" smtClean="0"/>
              <a:t>Declarations against interest</a:t>
            </a:r>
          </a:p>
          <a:p>
            <a:pPr marL="514350" indent="-514350">
              <a:buFont typeface="+mj-lt"/>
              <a:buAutoNum type="arabicPeriod"/>
            </a:pPr>
            <a:r>
              <a:rPr lang="en-US" dirty="0" smtClean="0"/>
              <a:t>Dying Declaration</a:t>
            </a:r>
          </a:p>
          <a:p>
            <a:pPr marL="514350" indent="-514350">
              <a:buFont typeface="+mj-lt"/>
              <a:buAutoNum type="arabicPeriod"/>
            </a:pPr>
            <a:r>
              <a:rPr lang="en-US" dirty="0" smtClean="0"/>
              <a:t>Family history</a:t>
            </a:r>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84</a:t>
            </a:fld>
            <a:endParaRPr lang="en-US" dirty="0"/>
          </a:p>
        </p:txBody>
      </p:sp>
    </p:spTree>
    <p:extLst>
      <p:ext uri="{BB962C8B-B14F-4D97-AF65-F5344CB8AC3E}">
        <p14:creationId xmlns:p14="http://schemas.microsoft.com/office/powerpoint/2010/main" val="5826683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Unavailable declarant</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85</a:t>
            </a:fld>
            <a:endParaRPr lang="en-US" dirty="0"/>
          </a:p>
        </p:txBody>
      </p:sp>
    </p:spTree>
    <p:extLst>
      <p:ext uri="{BB962C8B-B14F-4D97-AF65-F5344CB8AC3E}">
        <p14:creationId xmlns:p14="http://schemas.microsoft.com/office/powerpoint/2010/main" val="7558762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Unavailable declarant</a:t>
            </a:r>
            <a:endParaRPr lang="en-US" dirty="0"/>
          </a:p>
        </p:txBody>
      </p:sp>
      <p:sp>
        <p:nvSpPr>
          <p:cNvPr id="3" name="Content Placeholder 2"/>
          <p:cNvSpPr>
            <a:spLocks noGrp="1"/>
          </p:cNvSpPr>
          <p:nvPr>
            <p:ph idx="1"/>
          </p:nvPr>
        </p:nvSpPr>
        <p:spPr/>
        <p:txBody>
          <a:bodyPr>
            <a:normAutofit/>
          </a:bodyPr>
          <a:lstStyle/>
          <a:p>
            <a:r>
              <a:rPr lang="en-US" dirty="0" smtClean="0"/>
              <a:t>Unavailable is when the </a:t>
            </a:r>
            <a:r>
              <a:rPr lang="en-US" dirty="0"/>
              <a:t>out-of-court declarant </a:t>
            </a:r>
            <a:r>
              <a:rPr lang="en-US" dirty="0" smtClean="0"/>
              <a:t>is: </a:t>
            </a:r>
          </a:p>
          <a:p>
            <a:pPr marL="514350" indent="-514350">
              <a:buFont typeface="+mj-lt"/>
              <a:buAutoNum type="arabicPeriod"/>
            </a:pPr>
            <a:r>
              <a:rPr lang="en-US" dirty="0" smtClean="0"/>
              <a:t>beyond </a:t>
            </a:r>
            <a:r>
              <a:rPr lang="en-US" dirty="0"/>
              <a:t>the subpoena power of the </a:t>
            </a:r>
            <a:r>
              <a:rPr lang="en-US" dirty="0" smtClean="0"/>
              <a:t>court;</a:t>
            </a:r>
          </a:p>
          <a:p>
            <a:pPr marL="514350" indent="-514350">
              <a:buFont typeface="+mj-lt"/>
              <a:buAutoNum type="arabicPeriod"/>
            </a:pPr>
            <a:r>
              <a:rPr lang="en-US" dirty="0" smtClean="0"/>
              <a:t>invokes </a:t>
            </a:r>
            <a:r>
              <a:rPr lang="en-US" dirty="0"/>
              <a:t>privilege; </a:t>
            </a:r>
            <a:r>
              <a:rPr lang="en-US" dirty="0" smtClean="0"/>
              <a:t>i.e. self-incrimination.</a:t>
            </a:r>
          </a:p>
          <a:p>
            <a:pPr marL="514350" indent="-514350">
              <a:buFont typeface="+mj-lt"/>
              <a:buAutoNum type="arabicPeriod"/>
            </a:pPr>
            <a:r>
              <a:rPr lang="en-US" dirty="0" smtClean="0"/>
              <a:t>is dead</a:t>
            </a:r>
            <a:r>
              <a:rPr lang="en-US" dirty="0"/>
              <a:t> </a:t>
            </a:r>
            <a:r>
              <a:rPr lang="en-US" dirty="0" smtClean="0"/>
              <a:t>or a has a then existing illness.</a:t>
            </a:r>
          </a:p>
          <a:p>
            <a:r>
              <a:rPr lang="en-US" dirty="0" smtClean="0"/>
              <a:t>Under </a:t>
            </a:r>
            <a:r>
              <a:rPr lang="en-US" dirty="0"/>
              <a:t>the FRE, there are two additional times when an out-of-court declarant is considered .</a:t>
            </a:r>
            <a:r>
              <a:rPr lang="en-US" dirty="0" smtClean="0"/>
              <a:t>unavailable:</a:t>
            </a:r>
          </a:p>
          <a:p>
            <a:pPr marL="971550" lvl="1" indent="-514350">
              <a:buFont typeface="+mj-lt"/>
              <a:buAutoNum type="arabicPeriod"/>
            </a:pPr>
            <a:r>
              <a:rPr lang="en-US" dirty="0" smtClean="0"/>
              <a:t>lack </a:t>
            </a:r>
            <a:r>
              <a:rPr lang="en-US" dirty="0"/>
              <a:t>of memory; </a:t>
            </a:r>
            <a:r>
              <a:rPr lang="en-US" dirty="0" smtClean="0"/>
              <a:t>and</a:t>
            </a:r>
          </a:p>
          <a:p>
            <a:pPr marL="971550" lvl="1" indent="-514350">
              <a:buFont typeface="+mj-lt"/>
              <a:buAutoNum type="arabicPeriod"/>
            </a:pPr>
            <a:r>
              <a:rPr lang="en-US" dirty="0" smtClean="0"/>
              <a:t>refusal </a:t>
            </a:r>
            <a:r>
              <a:rPr lang="en-US" dirty="0"/>
              <a:t>to respond to subpoena. </a:t>
            </a:r>
            <a:endParaRPr lang="en-US" dirty="0" smtClean="0"/>
          </a:p>
        </p:txBody>
      </p:sp>
      <p:sp>
        <p:nvSpPr>
          <p:cNvPr id="4" name="Footer Placeholder 3"/>
          <p:cNvSpPr>
            <a:spLocks noGrp="1"/>
          </p:cNvSpPr>
          <p:nvPr>
            <p:ph type="ftr" sz="quarter" idx="11"/>
          </p:nvPr>
        </p:nvSpPr>
        <p:spPr/>
        <p:txBody>
          <a:bodyPr/>
          <a:lstStyle/>
          <a:p>
            <a:r>
              <a:rPr lang="en-US" dirty="0"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86</a:t>
            </a:fld>
            <a:endParaRPr lang="en-US" dirty="0"/>
          </a:p>
        </p:txBody>
      </p:sp>
    </p:spTree>
    <p:extLst>
      <p:ext uri="{BB962C8B-B14F-4D97-AF65-F5344CB8AC3E}">
        <p14:creationId xmlns:p14="http://schemas.microsoft.com/office/powerpoint/2010/main" val="35965265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Former testimony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87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Former testimony H/E</a:t>
            </a:r>
            <a:endParaRPr lang="en-US" dirty="0"/>
          </a:p>
          <a:p>
            <a:pPr lvl="0"/>
            <a:r>
              <a:rPr lang="en-US" dirty="0"/>
              <a:t>If the witness is </a:t>
            </a:r>
            <a:r>
              <a:rPr lang="en-US" i="1" dirty="0"/>
              <a:t>unavailable</a:t>
            </a:r>
            <a:r>
              <a:rPr lang="en-US" dirty="0"/>
              <a:t>, </a:t>
            </a:r>
          </a:p>
          <a:p>
            <a:pPr lvl="1"/>
            <a:r>
              <a:rPr lang="en-US" dirty="0"/>
              <a:t>transcripts of the witness while under oath </a:t>
            </a:r>
          </a:p>
          <a:p>
            <a:pPr lvl="1"/>
            <a:r>
              <a:rPr lang="en-US" dirty="0" smtClean="0"/>
              <a:t>Had an opportunity </a:t>
            </a:r>
            <a:r>
              <a:rPr lang="en-US" dirty="0"/>
              <a:t>for </a:t>
            </a:r>
            <a:r>
              <a:rPr lang="en-US" dirty="0" smtClean="0"/>
              <a:t>cross-examination,</a:t>
            </a:r>
            <a:endParaRPr lang="en-US" dirty="0"/>
          </a:p>
          <a:p>
            <a:pPr lvl="1"/>
            <a:r>
              <a:rPr lang="en-US" dirty="0"/>
              <a:t> </a:t>
            </a:r>
            <a:r>
              <a:rPr lang="en-US" dirty="0" smtClean="0"/>
              <a:t>the </a:t>
            </a:r>
            <a:r>
              <a:rPr lang="en-US" dirty="0"/>
              <a:t>party against whom it is being offered </a:t>
            </a:r>
            <a:r>
              <a:rPr lang="en-US" dirty="0" smtClean="0"/>
              <a:t>was </a:t>
            </a:r>
            <a:r>
              <a:rPr lang="en-US" dirty="0"/>
              <a:t>a party to the witness in the previous trial </a:t>
            </a:r>
            <a:r>
              <a:rPr lang="en-US" dirty="0" smtClean="0"/>
              <a:t>with </a:t>
            </a:r>
            <a:r>
              <a:rPr lang="en-US" dirty="0"/>
              <a:t>substantially the same issues. </a:t>
            </a:r>
          </a:p>
          <a:p>
            <a:pPr lvl="1"/>
            <a:r>
              <a:rPr lang="en-US" dirty="0"/>
              <a:t>Check  for FRE 403</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88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Declarations against interest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89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Legal relevance (FRE 403, CRE 352)</a:t>
            </a:r>
            <a:endParaRPr lang="en-US" dirty="0"/>
          </a:p>
          <a:p>
            <a:pPr lvl="0"/>
            <a:r>
              <a:rPr lang="en-US" dirty="0" smtClean="0"/>
              <a:t>Relevant evidence still may be excluded :</a:t>
            </a:r>
            <a:endParaRPr lang="en-US" dirty="0"/>
          </a:p>
          <a:p>
            <a:pPr lvl="1"/>
            <a:r>
              <a:rPr lang="en-US" dirty="0"/>
              <a:t>when its probative value is substantially outweighed by the danger </a:t>
            </a:r>
            <a:r>
              <a:rPr lang="en-US" dirty="0" smtClean="0"/>
              <a:t>of: </a:t>
            </a:r>
            <a:endParaRPr lang="en-US" dirty="0"/>
          </a:p>
          <a:p>
            <a:pPr lvl="2"/>
            <a:r>
              <a:rPr lang="en-US" dirty="0"/>
              <a:t>Unfair prejudice, confusion of the issues, misleading the jury or considerations of undue delay, waste of time or needless presentation of cumulative evidence. </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Declarations against interest H/E</a:t>
            </a:r>
            <a:endParaRPr lang="en-US" dirty="0"/>
          </a:p>
          <a:p>
            <a:pPr lvl="0"/>
            <a:r>
              <a:rPr lang="en-US" dirty="0"/>
              <a:t>When a declarant is </a:t>
            </a:r>
            <a:r>
              <a:rPr lang="en-US" i="1" dirty="0"/>
              <a:t>unavailable</a:t>
            </a:r>
            <a:r>
              <a:rPr lang="en-US" dirty="0"/>
              <a:t>, </a:t>
            </a:r>
          </a:p>
          <a:p>
            <a:pPr lvl="1"/>
            <a:r>
              <a:rPr lang="en-US" dirty="0"/>
              <a:t>Not a party to the action </a:t>
            </a:r>
          </a:p>
          <a:p>
            <a:pPr lvl="1"/>
            <a:r>
              <a:rPr lang="en-US" dirty="0"/>
              <a:t>and the statement was sufficiently adverse to this own </a:t>
            </a:r>
            <a:r>
              <a:rPr lang="en-US" dirty="0" smtClean="0"/>
              <a:t>interest that </a:t>
            </a:r>
            <a:r>
              <a:rPr lang="en-US" dirty="0"/>
              <a:t>a reasonable person would not have made it </a:t>
            </a:r>
          </a:p>
          <a:p>
            <a:pPr lvl="1"/>
            <a:r>
              <a:rPr lang="en-US" dirty="0"/>
              <a:t>unless she believed it to be true</a:t>
            </a:r>
          </a:p>
          <a:p>
            <a:r>
              <a:rPr lang="en-US" dirty="0"/>
              <a:t>(FRE civil=pecuniary, crimes=incriminating, CA can also be socially disgraced)</a:t>
            </a:r>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90</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Dying declarations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91</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a:bodyPr>
          <a:lstStyle/>
          <a:p>
            <a:pPr>
              <a:buNone/>
            </a:pPr>
            <a:r>
              <a:rPr lang="en-US" u="sng" dirty="0"/>
              <a:t>Dying declarations H/E</a:t>
            </a:r>
            <a:endParaRPr lang="en-US" dirty="0"/>
          </a:p>
          <a:p>
            <a:pPr lvl="0"/>
            <a:r>
              <a:rPr lang="en-US" dirty="0" smtClean="0"/>
              <a:t>Can be used only in </a:t>
            </a:r>
            <a:r>
              <a:rPr lang="en-US" dirty="0"/>
              <a:t>prosecution for homicide or in a civil </a:t>
            </a:r>
            <a:r>
              <a:rPr lang="en-US" dirty="0" smtClean="0"/>
              <a:t>case</a:t>
            </a:r>
            <a:r>
              <a:rPr lang="en-US" dirty="0"/>
              <a:t> </a:t>
            </a:r>
            <a:r>
              <a:rPr lang="en-US" dirty="0" smtClean="0"/>
              <a:t>when the declarant is unavailable.</a:t>
            </a:r>
          </a:p>
          <a:p>
            <a:pPr lvl="0"/>
            <a:r>
              <a:rPr lang="en-US" dirty="0" smtClean="0"/>
              <a:t>It is a statement made by the declarant</a:t>
            </a:r>
            <a:r>
              <a:rPr lang="en-US" dirty="0"/>
              <a:t>, while believing </a:t>
            </a:r>
            <a:r>
              <a:rPr lang="en-US" dirty="0" smtClean="0"/>
              <a:t>his death </a:t>
            </a:r>
            <a:r>
              <a:rPr lang="en-US" dirty="0"/>
              <a:t>to be imminent, </a:t>
            </a:r>
            <a:endParaRPr lang="en-US" dirty="0" smtClean="0"/>
          </a:p>
          <a:p>
            <a:pPr lvl="0"/>
            <a:r>
              <a:rPr lang="en-US" dirty="0"/>
              <a:t>a</a:t>
            </a:r>
            <a:r>
              <a:rPr lang="en-US" dirty="0" smtClean="0"/>
              <a:t>nd made </a:t>
            </a:r>
            <a:r>
              <a:rPr lang="en-US" dirty="0"/>
              <a:t>about its cause or circumstances</a:t>
            </a:r>
            <a:r>
              <a:rPr lang="en-US" dirty="0" smtClean="0"/>
              <a:t>.</a:t>
            </a:r>
            <a:endParaRPr lang="en-US" dirty="0" smtClean="0"/>
          </a:p>
          <a:p>
            <a:pPr lvl="1"/>
            <a:r>
              <a:rPr lang="en-US" dirty="0" smtClean="0"/>
              <a:t>under </a:t>
            </a:r>
            <a:r>
              <a:rPr lang="en-US" dirty="0"/>
              <a:t>the Federal rules he doesn’t have to actually </a:t>
            </a:r>
            <a:r>
              <a:rPr lang="en-US" dirty="0" smtClean="0"/>
              <a:t>die, CA has to die.</a:t>
            </a:r>
          </a:p>
          <a:p>
            <a:pPr lvl="1"/>
            <a:r>
              <a:rPr lang="en-US" dirty="0" smtClean="0"/>
              <a:t>Under CA it can be used at any criminal proceeding.</a:t>
            </a:r>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92</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Admissions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93</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u="sng" dirty="0"/>
              <a:t>Admissions H/E</a:t>
            </a:r>
            <a:endParaRPr lang="en-US" dirty="0"/>
          </a:p>
          <a:p>
            <a:pPr lvl="0"/>
            <a:r>
              <a:rPr lang="en-US" dirty="0"/>
              <a:t>An admission is </a:t>
            </a:r>
            <a:r>
              <a:rPr lang="en-US" dirty="0" smtClean="0"/>
              <a:t>an out of court statement </a:t>
            </a:r>
            <a:endParaRPr lang="en-US" dirty="0"/>
          </a:p>
          <a:p>
            <a:pPr lvl="1"/>
            <a:r>
              <a:rPr lang="en-US" dirty="0"/>
              <a:t>Or conduct by a party to the present litigation</a:t>
            </a:r>
          </a:p>
          <a:p>
            <a:pPr lvl="1"/>
            <a:r>
              <a:rPr lang="en-US" dirty="0"/>
              <a:t> that is arguably inconsistent with a position the party presently takes.</a:t>
            </a:r>
          </a:p>
          <a:p>
            <a:pPr lvl="0"/>
            <a:r>
              <a:rPr lang="en-US" dirty="0"/>
              <a:t> Also look for </a:t>
            </a:r>
            <a:endParaRPr lang="en-US" dirty="0" smtClean="0"/>
          </a:p>
          <a:p>
            <a:pPr lvl="1"/>
            <a:r>
              <a:rPr lang="en-US" dirty="0" smtClean="0"/>
              <a:t>agent </a:t>
            </a:r>
            <a:r>
              <a:rPr lang="en-US" dirty="0"/>
              <a:t>relationships</a:t>
            </a:r>
          </a:p>
          <a:p>
            <a:pPr lvl="1"/>
            <a:r>
              <a:rPr lang="en-US" dirty="0"/>
              <a:t>and statements made </a:t>
            </a:r>
            <a:r>
              <a:rPr lang="en-US" dirty="0" smtClean="0"/>
              <a:t>by co-conspirators </a:t>
            </a:r>
            <a:r>
              <a:rPr lang="en-US" dirty="0"/>
              <a:t>during the course of the conspiracy and in furtherance of the conspiracy</a:t>
            </a:r>
          </a:p>
          <a:p>
            <a:pPr lvl="1"/>
            <a:r>
              <a:rPr lang="en-US" dirty="0"/>
              <a:t>And adoptive admissions </a:t>
            </a:r>
            <a:endParaRPr lang="en-US" dirty="0" smtClean="0"/>
          </a:p>
          <a:p>
            <a:r>
              <a:rPr lang="en-US" dirty="0" smtClean="0"/>
              <a:t>FRE = exemption not exception</a:t>
            </a:r>
            <a:endParaRPr lang="en-US" dirty="0"/>
          </a:p>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94</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u="sng" dirty="0" smtClean="0"/>
              <a:t>Vicarious </a:t>
            </a:r>
            <a:r>
              <a:rPr lang="en-US" u="sng" dirty="0"/>
              <a:t>admission of a party </a:t>
            </a:r>
            <a:r>
              <a:rPr lang="en-US" u="sng" dirty="0" smtClean="0"/>
              <a:t>opponent</a:t>
            </a:r>
            <a:endParaRPr lang="en-US" u="sng"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95</a:t>
            </a:fld>
            <a:endParaRPr lang="en-US" dirty="0"/>
          </a:p>
        </p:txBody>
      </p:sp>
    </p:spTree>
    <p:extLst>
      <p:ext uri="{BB962C8B-B14F-4D97-AF65-F5344CB8AC3E}">
        <p14:creationId xmlns:p14="http://schemas.microsoft.com/office/powerpoint/2010/main" val="38107695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pPr marL="0" indent="0">
              <a:buNone/>
            </a:pPr>
            <a:r>
              <a:rPr lang="en-US" u="sng" dirty="0" smtClean="0"/>
              <a:t>Vicarious </a:t>
            </a:r>
            <a:r>
              <a:rPr lang="en-US" u="sng" dirty="0"/>
              <a:t>admission of a party opponent</a:t>
            </a:r>
          </a:p>
          <a:p>
            <a:r>
              <a:rPr lang="en-US" dirty="0" smtClean="0"/>
              <a:t>A </a:t>
            </a:r>
            <a:r>
              <a:rPr lang="en-US" dirty="0"/>
              <a:t>statement made by a party's employee concerning a matter within the scope of the employment</a:t>
            </a:r>
            <a:r>
              <a:rPr lang="en-US" dirty="0" smtClean="0"/>
              <a:t>,</a:t>
            </a:r>
          </a:p>
          <a:p>
            <a:pPr lvl="1"/>
            <a:r>
              <a:rPr lang="en-US" dirty="0" smtClean="0"/>
              <a:t>and </a:t>
            </a:r>
            <a:r>
              <a:rPr lang="en-US" dirty="0"/>
              <a:t>made during the existence of the </a:t>
            </a:r>
            <a:r>
              <a:rPr lang="en-US" dirty="0" smtClean="0"/>
              <a:t>relationship</a:t>
            </a:r>
            <a:r>
              <a:rPr lang="en-US" dirty="0"/>
              <a:t>.</a:t>
            </a:r>
            <a:endParaRPr lang="en-US" dirty="0" smtClean="0"/>
          </a:p>
        </p:txBody>
      </p:sp>
      <p:sp>
        <p:nvSpPr>
          <p:cNvPr id="4" name="Footer Placeholder 3"/>
          <p:cNvSpPr>
            <a:spLocks noGrp="1"/>
          </p:cNvSpPr>
          <p:nvPr>
            <p:ph type="ftr" sz="quarter" idx="11"/>
          </p:nvPr>
        </p:nvSpPr>
        <p:spPr/>
        <p:txBody>
          <a:bodyPr/>
          <a:lstStyle/>
          <a:p>
            <a:r>
              <a:rPr lang="en-US" smtClean="0"/>
              <a:t>Crawford's</a:t>
            </a:r>
            <a:endParaRPr lang="en-US" dirty="0"/>
          </a:p>
        </p:txBody>
      </p:sp>
      <p:sp>
        <p:nvSpPr>
          <p:cNvPr id="5" name="Slide Number Placeholder 4"/>
          <p:cNvSpPr>
            <a:spLocks noGrp="1"/>
          </p:cNvSpPr>
          <p:nvPr>
            <p:ph type="sldNum" sz="quarter" idx="12"/>
          </p:nvPr>
        </p:nvSpPr>
        <p:spPr/>
        <p:txBody>
          <a:bodyPr/>
          <a:lstStyle/>
          <a:p>
            <a:fld id="{0EBBE4FA-4E62-433C-9B36-03C79C68335B}" type="slidenum">
              <a:rPr lang="en-US" smtClean="0"/>
              <a:pPr/>
              <a:t>96</a:t>
            </a:fld>
            <a:endParaRPr lang="en-US" dirty="0"/>
          </a:p>
        </p:txBody>
      </p:sp>
    </p:spTree>
    <p:extLst>
      <p:ext uri="{BB962C8B-B14F-4D97-AF65-F5344CB8AC3E}">
        <p14:creationId xmlns:p14="http://schemas.microsoft.com/office/powerpoint/2010/main" val="23993245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Confessions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97</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u="sng" dirty="0"/>
              <a:t>Confessions H/E</a:t>
            </a:r>
            <a:endParaRPr lang="en-US" dirty="0"/>
          </a:p>
          <a:p>
            <a:pPr lvl="0"/>
            <a:r>
              <a:rPr lang="en-US" dirty="0"/>
              <a:t>A confession is a direct acknowledgement of criminal guilt by an </a:t>
            </a:r>
            <a:r>
              <a:rPr lang="en-US" dirty="0" smtClean="0"/>
              <a:t>accused</a:t>
            </a:r>
            <a:r>
              <a:rPr lang="en-US" dirty="0"/>
              <a:t> </a:t>
            </a:r>
            <a:r>
              <a:rPr lang="en-US" dirty="0" smtClean="0"/>
              <a:t>that must be made voluntarily.</a:t>
            </a:r>
            <a:endParaRPr lang="en-US" dirty="0"/>
          </a:p>
          <a:p>
            <a:pPr lvl="0"/>
            <a:r>
              <a:rPr lang="en-US" dirty="0" smtClean="0"/>
              <a:t>The Judge outside the presence of the jury will </a:t>
            </a:r>
            <a:r>
              <a:rPr lang="en-US" dirty="0" smtClean="0"/>
              <a:t>look </a:t>
            </a:r>
            <a:r>
              <a:rPr lang="en-US" dirty="0"/>
              <a:t>to totality of </a:t>
            </a:r>
            <a:r>
              <a:rPr lang="en-US" dirty="0" smtClean="0"/>
              <a:t>circumstances to determine the admissibility</a:t>
            </a:r>
          </a:p>
          <a:p>
            <a:pPr lvl="0"/>
            <a:r>
              <a:rPr lang="en-US" dirty="0" smtClean="0"/>
              <a:t>But </a:t>
            </a:r>
            <a:r>
              <a:rPr lang="en-US" dirty="0"/>
              <a:t>may use confession to impeach even if violated Miranda</a:t>
            </a:r>
            <a:r>
              <a:rPr lang="en-US" dirty="0" smtClean="0"/>
              <a:t>.</a:t>
            </a:r>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98</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Excited Utterance H/E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0EBBE4FA-4E62-433C-9B36-03C79C68335B}" type="slidenum">
              <a:rPr lang="en-US" smtClean="0"/>
              <a:pPr/>
              <a:t>99</a:t>
            </a:fld>
            <a:endParaRPr lang="en-US" dirty="0"/>
          </a:p>
        </p:txBody>
      </p:sp>
      <p:sp>
        <p:nvSpPr>
          <p:cNvPr id="5" name="Footer Placeholder 4"/>
          <p:cNvSpPr>
            <a:spLocks noGrp="1"/>
          </p:cNvSpPr>
          <p:nvPr>
            <p:ph type="ftr" sz="quarter" idx="11"/>
          </p:nvPr>
        </p:nvSpPr>
        <p:spPr/>
        <p:txBody>
          <a:bodyPr/>
          <a:lstStyle/>
          <a:p>
            <a:r>
              <a:rPr lang="en-US" dirty="0" smtClean="0"/>
              <a:t>Crawford's</a:t>
            </a:r>
            <a:endParaRPr lang="en-US" dirty="0"/>
          </a:p>
        </p:txBody>
      </p:sp>
    </p:spTree>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1256</TotalTime>
  <Words>5342</Words>
  <Application>Microsoft Office PowerPoint</Application>
  <PresentationFormat>On-screen Show (4:3)</PresentationFormat>
  <Paragraphs>781</Paragraphs>
  <Slides>148</Slides>
  <Notes>0</Notes>
  <HiddenSlides>0</HiddenSlides>
  <MMClips>0</MMClips>
  <ScaleCrop>false</ScaleCrop>
  <HeadingPairs>
    <vt:vector size="4" baseType="variant">
      <vt:variant>
        <vt:lpstr>Theme</vt:lpstr>
      </vt:variant>
      <vt:variant>
        <vt:i4>1</vt:i4>
      </vt:variant>
      <vt:variant>
        <vt:lpstr>Slide Titles</vt:lpstr>
      </vt:variant>
      <vt:variant>
        <vt:i4>148</vt:i4>
      </vt:variant>
    </vt:vector>
  </HeadingPairs>
  <TitlesOfParts>
    <vt:vector size="149" baseType="lpstr">
      <vt:lpstr>Office Theme</vt:lpstr>
      <vt:lpstr>Evidence</vt:lpstr>
      <vt:lpstr>Determinations concerning admissibility </vt:lpstr>
      <vt:lpstr>PowerPoint Presentation</vt:lpstr>
      <vt:lpstr>CA Truth-in-Evidence Provision</vt:lpstr>
      <vt:lpstr>PowerPoint Presentation</vt:lpstr>
      <vt:lpstr>Logical relevance (rule 401) </vt:lpstr>
      <vt:lpstr>PowerPoint Presentation</vt:lpstr>
      <vt:lpstr>Legal relevance (FRE 403, CRE 352) </vt:lpstr>
      <vt:lpstr>PowerPoint Presentation</vt:lpstr>
      <vt:lpstr>Personal Knowledge (reliability)  </vt:lpstr>
      <vt:lpstr>PowerPoint Presentation</vt:lpstr>
      <vt:lpstr>Authentication</vt:lpstr>
      <vt:lpstr>PowerPoint Presentation</vt:lpstr>
      <vt:lpstr>Best Evidence</vt:lpstr>
      <vt:lpstr>Best Evidence</vt:lpstr>
      <vt:lpstr>Character evidence </vt:lpstr>
      <vt:lpstr>PowerPoint Presentation</vt:lpstr>
      <vt:lpstr>Admissibility of character evidence when showing no conformity with the act </vt:lpstr>
      <vt:lpstr>PowerPoint Presentation</vt:lpstr>
      <vt:lpstr>Admissibility of character evidence when showing conformity with act </vt:lpstr>
      <vt:lpstr>PowerPoint Presentation</vt:lpstr>
      <vt:lpstr>Evidence of habit </vt:lpstr>
      <vt:lpstr>PowerPoint Presentation</vt:lpstr>
      <vt:lpstr>Subsequent remedial measures </vt:lpstr>
      <vt:lpstr>PowerPoint Presentation</vt:lpstr>
      <vt:lpstr>Offers to compromise </vt:lpstr>
      <vt:lpstr>PowerPoint Presentation</vt:lpstr>
      <vt:lpstr>Payment of medical expenses </vt:lpstr>
      <vt:lpstr>PowerPoint Presentation</vt:lpstr>
      <vt:lpstr>Evidence of Insurance</vt:lpstr>
      <vt:lpstr>Evidence of Insurance</vt:lpstr>
      <vt:lpstr>Statements of sympathy</vt:lpstr>
      <vt:lpstr>Statements of sympathy</vt:lpstr>
      <vt:lpstr>Competency </vt:lpstr>
      <vt:lpstr>PowerPoint Presentation</vt:lpstr>
      <vt:lpstr>Lay Witness Opinion </vt:lpstr>
      <vt:lpstr>PowerPoint Presentation</vt:lpstr>
      <vt:lpstr>Qualifications of an Expert (first step)</vt:lpstr>
      <vt:lpstr>Qualifications of an Expert</vt:lpstr>
      <vt:lpstr>FRE 702: An expert can testify if these four conditions are met  (second step)</vt:lpstr>
      <vt:lpstr>RULE 702. TESTIMONY BY EXPERT WITNESSES</vt:lpstr>
      <vt:lpstr>FRE: Factors for judge to find that the expert is “Reliable”</vt:lpstr>
      <vt:lpstr>PowerPoint Presentation</vt:lpstr>
      <vt:lpstr>CA Frye approach for scientific principles and techniques (Reliable)</vt:lpstr>
      <vt:lpstr>PowerPoint Presentation</vt:lpstr>
      <vt:lpstr>Sources of expert witness’s data (what an expert can base his testimony on) </vt:lpstr>
      <vt:lpstr>PowerPoint Presentation</vt:lpstr>
      <vt:lpstr>Present recollection refreshed </vt:lpstr>
      <vt:lpstr>PowerPoint Presentation</vt:lpstr>
      <vt:lpstr>Scope of cross-examination: </vt:lpstr>
      <vt:lpstr>PowerPoint Presentation</vt:lpstr>
      <vt:lpstr>Methods to impeach a witness </vt:lpstr>
      <vt:lpstr>PowerPoint Presentation</vt:lpstr>
      <vt:lpstr>FRE Convictions </vt:lpstr>
      <vt:lpstr>PowerPoint Presentation</vt:lpstr>
      <vt:lpstr>CA Convictions</vt:lpstr>
      <vt:lpstr>PowerPoint Presentation</vt:lpstr>
      <vt:lpstr>Use of extrinsic evidence to show prior bad acts FRE / CA</vt:lpstr>
      <vt:lpstr>Use of extrinsic evidence</vt:lpstr>
      <vt:lpstr>Rehabilitation  </vt:lpstr>
      <vt:lpstr>PowerPoint Presentation</vt:lpstr>
      <vt:lpstr>Self-authenticating documents </vt:lpstr>
      <vt:lpstr>PowerPoint Presentation</vt:lpstr>
      <vt:lpstr>Hearsay  </vt:lpstr>
      <vt:lpstr>Hearsay  </vt:lpstr>
      <vt:lpstr>PowerPoint Presentation</vt:lpstr>
      <vt:lpstr>Confrontation Clause</vt:lpstr>
      <vt:lpstr>Confrontation Clause</vt:lpstr>
      <vt:lpstr>Impeaching a hearsay declarant</vt:lpstr>
      <vt:lpstr>PowerPoint Presentation</vt:lpstr>
      <vt:lpstr>Non-hearsay  (Not offered for their truth) </vt:lpstr>
      <vt:lpstr>PowerPoint Presentation</vt:lpstr>
      <vt:lpstr>Nonassertive conduct FRE and Morgan view </vt:lpstr>
      <vt:lpstr>PowerPoint Presentation</vt:lpstr>
      <vt:lpstr>Statements exempted from hearsay rule (FRE) </vt:lpstr>
      <vt:lpstr>PowerPoint Presentation</vt:lpstr>
      <vt:lpstr>Prior inconsistent statements of witness testifying CA </vt:lpstr>
      <vt:lpstr>PowerPoint Presentation</vt:lpstr>
      <vt:lpstr>Prior identification CA exception</vt:lpstr>
      <vt:lpstr>PowerPoint Presentation</vt:lpstr>
      <vt:lpstr>Exceptions to the hearsay rule </vt:lpstr>
      <vt:lpstr>PowerPoint Presentation</vt:lpstr>
      <vt:lpstr>Hearsay exceptions that involve unavailability of the declarant</vt:lpstr>
      <vt:lpstr>PowerPoint Presentation</vt:lpstr>
      <vt:lpstr>Unavailable declarant</vt:lpstr>
      <vt:lpstr>Unavailable declarant</vt:lpstr>
      <vt:lpstr>Former testimony H/E </vt:lpstr>
      <vt:lpstr>PowerPoint Presentation</vt:lpstr>
      <vt:lpstr>Declarations against interest H/E </vt:lpstr>
      <vt:lpstr>PowerPoint Presentation</vt:lpstr>
      <vt:lpstr>Dying declarations H/E </vt:lpstr>
      <vt:lpstr>PowerPoint Presentation</vt:lpstr>
      <vt:lpstr>Admissions H/E </vt:lpstr>
      <vt:lpstr>PowerPoint Presentation</vt:lpstr>
      <vt:lpstr>Vicarious admission of a party opponent</vt:lpstr>
      <vt:lpstr>PowerPoint Presentation</vt:lpstr>
      <vt:lpstr>Confessions H/E </vt:lpstr>
      <vt:lpstr>PowerPoint Presentation</vt:lpstr>
      <vt:lpstr>Excited Utterance H/E </vt:lpstr>
      <vt:lpstr>PowerPoint Presentation</vt:lpstr>
      <vt:lpstr>CA Spontaneous Statement</vt:lpstr>
      <vt:lpstr>CA Spontaneous Statement</vt:lpstr>
      <vt:lpstr>Declarations of present sense impressions H/E </vt:lpstr>
      <vt:lpstr>PowerPoint Presentation</vt:lpstr>
      <vt:lpstr>FRE: Then-Existing Mental, Emotional, or Physical Condition</vt:lpstr>
      <vt:lpstr>Then-Existing Mental, Emotional, or Physical Condition</vt:lpstr>
      <vt:lpstr>CA: Then-Existing Mental, Emotional, or Physical Condition</vt:lpstr>
      <vt:lpstr>PowerPoint Presentation</vt:lpstr>
      <vt:lpstr>Statement Made for Medical Diagnosis or Treatment</vt:lpstr>
      <vt:lpstr>Statement Made for Medical Diagnosis or Treatment</vt:lpstr>
      <vt:lpstr>Past recollection recorded H/E </vt:lpstr>
      <vt:lpstr>PowerPoint Presentation</vt:lpstr>
      <vt:lpstr>Business Records H/E </vt:lpstr>
      <vt:lpstr>PowerPoint Presentation</vt:lpstr>
      <vt:lpstr>Official \ public Reports </vt:lpstr>
      <vt:lpstr>PowerPoint Presentation</vt:lpstr>
      <vt:lpstr>Records to prove pedigree H/E </vt:lpstr>
      <vt:lpstr>PowerPoint Presentation</vt:lpstr>
      <vt:lpstr>Ancient documents affecting property H/E </vt:lpstr>
      <vt:lpstr>PowerPoint Presentation</vt:lpstr>
      <vt:lpstr>Learned Treatises </vt:lpstr>
      <vt:lpstr>PowerPoint Presentation</vt:lpstr>
      <vt:lpstr>Judicial notice </vt:lpstr>
      <vt:lpstr>PowerPoint Presentation</vt:lpstr>
      <vt:lpstr>Attorney client  </vt:lpstr>
      <vt:lpstr>PowerPoint Presentation</vt:lpstr>
      <vt:lpstr>Upjohn test </vt:lpstr>
      <vt:lpstr>PowerPoint Presentation</vt:lpstr>
      <vt:lpstr>Communications do not include: </vt:lpstr>
      <vt:lpstr>PowerPoint Presentation</vt:lpstr>
      <vt:lpstr>Work product exception </vt:lpstr>
      <vt:lpstr>PowerPoint Presentation</vt:lpstr>
      <vt:lpstr>Communications of future crime or fraud </vt:lpstr>
      <vt:lpstr>PowerPoint Presentation</vt:lpstr>
      <vt:lpstr>Physician Patient Privilege CA </vt:lpstr>
      <vt:lpstr>PowerPoint Presentation</vt:lpstr>
      <vt:lpstr>Physician\attorney </vt:lpstr>
      <vt:lpstr>PowerPoint Presentation</vt:lpstr>
      <vt:lpstr>Psychotherapist-Patient privilege</vt:lpstr>
      <vt:lpstr>PowerPoint Presentation</vt:lpstr>
      <vt:lpstr>Spousal Privilege </vt:lpstr>
      <vt:lpstr>PowerPoint Presentation</vt:lpstr>
      <vt:lpstr>Confidential marital communications</vt:lpstr>
      <vt:lpstr>PowerPoint Presentation</vt:lpstr>
      <vt:lpstr>Meaning of “confidential” marital communications </vt:lpstr>
      <vt:lpstr>PowerPoint Presentation</vt:lpstr>
      <vt:lpstr>Privilege against self incrimination </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dc:title>
  <dc:creator>kris</dc:creator>
  <cp:lastModifiedBy>Kris</cp:lastModifiedBy>
  <cp:revision>87</cp:revision>
  <dcterms:created xsi:type="dcterms:W3CDTF">2012-12-10T19:12:46Z</dcterms:created>
  <dcterms:modified xsi:type="dcterms:W3CDTF">2014-02-15T20:06:12Z</dcterms:modified>
</cp:coreProperties>
</file>