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5"/>
  </p:notesMasterIdLst>
  <p:sldIdLst>
    <p:sldId id="256" r:id="rId2"/>
    <p:sldId id="519" r:id="rId3"/>
    <p:sldId id="520" r:id="rId4"/>
    <p:sldId id="517" r:id="rId5"/>
    <p:sldId id="518" r:id="rId6"/>
    <p:sldId id="515" r:id="rId7"/>
    <p:sldId id="516" r:id="rId8"/>
    <p:sldId id="257" r:id="rId9"/>
    <p:sldId id="417" r:id="rId10"/>
    <p:sldId id="418" r:id="rId11"/>
    <p:sldId id="521" r:id="rId12"/>
    <p:sldId id="426" r:id="rId13"/>
    <p:sldId id="427" r:id="rId14"/>
    <p:sldId id="528" r:id="rId15"/>
    <p:sldId id="529" r:id="rId16"/>
    <p:sldId id="428" r:id="rId17"/>
    <p:sldId id="429" r:id="rId18"/>
    <p:sldId id="522" r:id="rId19"/>
    <p:sldId id="523" r:id="rId20"/>
    <p:sldId id="568" r:id="rId21"/>
    <p:sldId id="569" r:id="rId22"/>
    <p:sldId id="434" r:id="rId23"/>
    <p:sldId id="435" r:id="rId24"/>
    <p:sldId id="524" r:id="rId25"/>
    <p:sldId id="525" r:id="rId26"/>
    <p:sldId id="526" r:id="rId27"/>
    <p:sldId id="527" r:id="rId28"/>
    <p:sldId id="553" r:id="rId29"/>
    <p:sldId id="554" r:id="rId30"/>
    <p:sldId id="440" r:id="rId31"/>
    <p:sldId id="441" r:id="rId32"/>
    <p:sldId id="442" r:id="rId33"/>
    <p:sldId id="443" r:id="rId34"/>
    <p:sldId id="444" r:id="rId35"/>
    <p:sldId id="445" r:id="rId36"/>
    <p:sldId id="446" r:id="rId37"/>
    <p:sldId id="447" r:id="rId38"/>
    <p:sldId id="544" r:id="rId39"/>
    <p:sldId id="545" r:id="rId40"/>
    <p:sldId id="530" r:id="rId41"/>
    <p:sldId id="448" r:id="rId42"/>
    <p:sldId id="449" r:id="rId43"/>
    <p:sldId id="555" r:id="rId44"/>
    <p:sldId id="556" r:id="rId45"/>
    <p:sldId id="534" r:id="rId46"/>
    <p:sldId id="535" r:id="rId47"/>
    <p:sldId id="542" r:id="rId48"/>
    <p:sldId id="543" r:id="rId49"/>
    <p:sldId id="536" r:id="rId50"/>
    <p:sldId id="537" r:id="rId51"/>
    <p:sldId id="538" r:id="rId52"/>
    <p:sldId id="539" r:id="rId53"/>
    <p:sldId id="540" r:id="rId54"/>
    <p:sldId id="541" r:id="rId55"/>
    <p:sldId id="548" r:id="rId56"/>
    <p:sldId id="549" r:id="rId57"/>
    <p:sldId id="546" r:id="rId58"/>
    <p:sldId id="547" r:id="rId59"/>
    <p:sldId id="456" r:id="rId60"/>
    <p:sldId id="457" r:id="rId61"/>
    <p:sldId id="533" r:id="rId62"/>
    <p:sldId id="458" r:id="rId63"/>
    <p:sldId id="459" r:id="rId64"/>
    <p:sldId id="460" r:id="rId65"/>
    <p:sldId id="461" r:id="rId66"/>
    <p:sldId id="462" r:id="rId67"/>
    <p:sldId id="463" r:id="rId68"/>
    <p:sldId id="464" r:id="rId69"/>
    <p:sldId id="465" r:id="rId70"/>
    <p:sldId id="272" r:id="rId71"/>
    <p:sldId id="273" r:id="rId72"/>
    <p:sldId id="274" r:id="rId73"/>
    <p:sldId id="275" r:id="rId74"/>
    <p:sldId id="276" r:id="rId75"/>
    <p:sldId id="277" r:id="rId76"/>
    <p:sldId id="278" r:id="rId77"/>
    <p:sldId id="279" r:id="rId78"/>
    <p:sldId id="280" r:id="rId79"/>
    <p:sldId id="281" r:id="rId80"/>
    <p:sldId id="550" r:id="rId81"/>
    <p:sldId id="551" r:id="rId82"/>
    <p:sldId id="552" r:id="rId83"/>
    <p:sldId id="282" r:id="rId84"/>
    <p:sldId id="283" r:id="rId85"/>
    <p:sldId id="474" r:id="rId86"/>
    <p:sldId id="475" r:id="rId87"/>
    <p:sldId id="478" r:id="rId88"/>
    <p:sldId id="479" r:id="rId89"/>
    <p:sldId id="480" r:id="rId90"/>
    <p:sldId id="481" r:id="rId91"/>
    <p:sldId id="482" r:id="rId92"/>
    <p:sldId id="483" r:id="rId93"/>
    <p:sldId id="484" r:id="rId94"/>
    <p:sldId id="485" r:id="rId95"/>
    <p:sldId id="284" r:id="rId96"/>
    <p:sldId id="285" r:id="rId97"/>
    <p:sldId id="286" r:id="rId98"/>
    <p:sldId id="287" r:id="rId99"/>
    <p:sldId id="290" r:id="rId100"/>
    <p:sldId id="288" r:id="rId101"/>
    <p:sldId id="289" r:id="rId102"/>
    <p:sldId id="486" r:id="rId103"/>
    <p:sldId id="487" r:id="rId104"/>
    <p:sldId id="291" r:id="rId105"/>
    <p:sldId id="292" r:id="rId106"/>
    <p:sldId id="293" r:id="rId107"/>
    <p:sldId id="294" r:id="rId108"/>
    <p:sldId id="295" r:id="rId109"/>
    <p:sldId id="296" r:id="rId110"/>
    <p:sldId id="297" r:id="rId111"/>
    <p:sldId id="298" r:id="rId112"/>
    <p:sldId id="301" r:id="rId113"/>
    <p:sldId id="299" r:id="rId114"/>
    <p:sldId id="300" r:id="rId115"/>
    <p:sldId id="302" r:id="rId116"/>
    <p:sldId id="303" r:id="rId117"/>
    <p:sldId id="304" r:id="rId118"/>
    <p:sldId id="305" r:id="rId119"/>
    <p:sldId id="308" r:id="rId120"/>
    <p:sldId id="309" r:id="rId121"/>
    <p:sldId id="306" r:id="rId122"/>
    <p:sldId id="307" r:id="rId123"/>
    <p:sldId id="310" r:id="rId124"/>
    <p:sldId id="311" r:id="rId125"/>
    <p:sldId id="488" r:id="rId126"/>
    <p:sldId id="489" r:id="rId127"/>
    <p:sldId id="312" r:id="rId128"/>
    <p:sldId id="313" r:id="rId129"/>
    <p:sldId id="316" r:id="rId130"/>
    <p:sldId id="314" r:id="rId131"/>
    <p:sldId id="315" r:id="rId132"/>
    <p:sldId id="317" r:id="rId133"/>
    <p:sldId id="318" r:id="rId134"/>
    <p:sldId id="319" r:id="rId135"/>
    <p:sldId id="320" r:id="rId136"/>
    <p:sldId id="321" r:id="rId137"/>
    <p:sldId id="322" r:id="rId138"/>
    <p:sldId id="323" r:id="rId139"/>
    <p:sldId id="324" r:id="rId140"/>
    <p:sldId id="570" r:id="rId141"/>
    <p:sldId id="571" r:id="rId142"/>
    <p:sldId id="325" r:id="rId143"/>
    <p:sldId id="326" r:id="rId144"/>
    <p:sldId id="329" r:id="rId145"/>
    <p:sldId id="327" r:id="rId146"/>
    <p:sldId id="328" r:id="rId147"/>
    <p:sldId id="330" r:id="rId148"/>
    <p:sldId id="331" r:id="rId149"/>
    <p:sldId id="332" r:id="rId150"/>
    <p:sldId id="333" r:id="rId151"/>
    <p:sldId id="334" r:id="rId152"/>
    <p:sldId id="335" r:id="rId153"/>
    <p:sldId id="336" r:id="rId154"/>
    <p:sldId id="337" r:id="rId155"/>
    <p:sldId id="557" r:id="rId156"/>
    <p:sldId id="558" r:id="rId157"/>
    <p:sldId id="340" r:id="rId158"/>
    <p:sldId id="341" r:id="rId159"/>
    <p:sldId id="342" r:id="rId160"/>
    <p:sldId id="343" r:id="rId161"/>
    <p:sldId id="344" r:id="rId162"/>
    <p:sldId id="345" r:id="rId163"/>
    <p:sldId id="348" r:id="rId164"/>
    <p:sldId id="349" r:id="rId165"/>
    <p:sldId id="572" r:id="rId166"/>
    <p:sldId id="573" r:id="rId167"/>
    <p:sldId id="352" r:id="rId168"/>
    <p:sldId id="350" r:id="rId169"/>
    <p:sldId id="351" r:id="rId170"/>
    <p:sldId id="353" r:id="rId171"/>
    <p:sldId id="354" r:id="rId172"/>
    <p:sldId id="355" r:id="rId173"/>
    <p:sldId id="356" r:id="rId174"/>
    <p:sldId id="357" r:id="rId175"/>
    <p:sldId id="358" r:id="rId176"/>
    <p:sldId id="359" r:id="rId177"/>
    <p:sldId id="360" r:id="rId178"/>
    <p:sldId id="361" r:id="rId179"/>
    <p:sldId id="362" r:id="rId180"/>
    <p:sldId id="363" r:id="rId181"/>
    <p:sldId id="364" r:id="rId182"/>
    <p:sldId id="365" r:id="rId183"/>
    <p:sldId id="366" r:id="rId184"/>
    <p:sldId id="367" r:id="rId185"/>
    <p:sldId id="368" r:id="rId186"/>
    <p:sldId id="369" r:id="rId187"/>
    <p:sldId id="370" r:id="rId188"/>
    <p:sldId id="373" r:id="rId189"/>
    <p:sldId id="371" r:id="rId190"/>
    <p:sldId id="372" r:id="rId191"/>
    <p:sldId id="374" r:id="rId192"/>
    <p:sldId id="375" r:id="rId193"/>
    <p:sldId id="563" r:id="rId194"/>
    <p:sldId id="564" r:id="rId195"/>
    <p:sldId id="565" r:id="rId196"/>
    <p:sldId id="566" r:id="rId197"/>
    <p:sldId id="380" r:id="rId198"/>
    <p:sldId id="379" r:id="rId199"/>
    <p:sldId id="381" r:id="rId200"/>
    <p:sldId id="382" r:id="rId201"/>
    <p:sldId id="383" r:id="rId202"/>
    <p:sldId id="384" r:id="rId203"/>
    <p:sldId id="559" r:id="rId204"/>
    <p:sldId id="560" r:id="rId205"/>
    <p:sldId id="385" r:id="rId206"/>
    <p:sldId id="386" r:id="rId207"/>
    <p:sldId id="387" r:id="rId208"/>
    <p:sldId id="388" r:id="rId209"/>
    <p:sldId id="567" r:id="rId210"/>
    <p:sldId id="389" r:id="rId211"/>
    <p:sldId id="390" r:id="rId212"/>
    <p:sldId id="391" r:id="rId213"/>
    <p:sldId id="392" r:id="rId214"/>
    <p:sldId id="393" r:id="rId215"/>
    <p:sldId id="394" r:id="rId216"/>
    <p:sldId id="395" r:id="rId217"/>
    <p:sldId id="396" r:id="rId218"/>
    <p:sldId id="397" r:id="rId219"/>
    <p:sldId id="398" r:id="rId220"/>
    <p:sldId id="399" r:id="rId221"/>
    <p:sldId id="401" r:id="rId222"/>
    <p:sldId id="402" r:id="rId223"/>
    <p:sldId id="403" r:id="rId224"/>
    <p:sldId id="404" r:id="rId225"/>
    <p:sldId id="561" r:id="rId226"/>
    <p:sldId id="562" r:id="rId227"/>
    <p:sldId id="405" r:id="rId228"/>
    <p:sldId id="406" r:id="rId229"/>
    <p:sldId id="574" r:id="rId230"/>
    <p:sldId id="411" r:id="rId231"/>
    <p:sldId id="412" r:id="rId232"/>
    <p:sldId id="413" r:id="rId233"/>
    <p:sldId id="414" r:id="rId2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35" autoAdjust="0"/>
    <p:restoredTop sz="94660"/>
  </p:normalViewPr>
  <p:slideViewPr>
    <p:cSldViewPr>
      <p:cViewPr>
        <p:scale>
          <a:sx n="76" d="100"/>
          <a:sy n="76" d="100"/>
        </p:scale>
        <p:origin x="-1200" y="-4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50778"/>
    </p:cViewPr>
  </p:sorter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viewProps" Target="viewProps.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92" Type="http://schemas.openxmlformats.org/officeDocument/2006/relationships/slide" Target="slides/slide191.xml"/><Relationship Id="rId197" Type="http://schemas.openxmlformats.org/officeDocument/2006/relationships/slide" Target="slides/slide196.xml"/><Relationship Id="rId206" Type="http://schemas.openxmlformats.org/officeDocument/2006/relationships/slide" Target="slides/slide205.xml"/><Relationship Id="rId227" Type="http://schemas.openxmlformats.org/officeDocument/2006/relationships/slide" Target="slides/slide226.xml"/><Relationship Id="rId201" Type="http://schemas.openxmlformats.org/officeDocument/2006/relationships/slide" Target="slides/slide200.xml"/><Relationship Id="rId222" Type="http://schemas.openxmlformats.org/officeDocument/2006/relationships/slide" Target="slides/slide221.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217" Type="http://schemas.openxmlformats.org/officeDocument/2006/relationships/slide" Target="slides/slide216.xml"/><Relationship Id="rId1" Type="http://schemas.openxmlformats.org/officeDocument/2006/relationships/slideMaster" Target="slideMasters/slideMaster1.xml"/><Relationship Id="rId6" Type="http://schemas.openxmlformats.org/officeDocument/2006/relationships/slide" Target="slides/slide5.xml"/><Relationship Id="rId212" Type="http://schemas.openxmlformats.org/officeDocument/2006/relationships/slide" Target="slides/slide211.xml"/><Relationship Id="rId233" Type="http://schemas.openxmlformats.org/officeDocument/2006/relationships/slide" Target="slides/slide232.xml"/><Relationship Id="rId238" Type="http://schemas.openxmlformats.org/officeDocument/2006/relationships/theme" Target="theme/theme1.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slide" Target="slides/slide201.xml"/><Relationship Id="rId207" Type="http://schemas.openxmlformats.org/officeDocument/2006/relationships/slide" Target="slides/slide206.xml"/><Relationship Id="rId223" Type="http://schemas.openxmlformats.org/officeDocument/2006/relationships/slide" Target="slides/slide222.xml"/><Relationship Id="rId228" Type="http://schemas.openxmlformats.org/officeDocument/2006/relationships/slide" Target="slides/slide227.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13" Type="http://schemas.openxmlformats.org/officeDocument/2006/relationships/slide" Target="slides/slide212.xml"/><Relationship Id="rId218" Type="http://schemas.openxmlformats.org/officeDocument/2006/relationships/slide" Target="slides/slide217.xml"/><Relationship Id="rId234" Type="http://schemas.openxmlformats.org/officeDocument/2006/relationships/slide" Target="slides/slide233.xml"/><Relationship Id="rId239" Type="http://schemas.openxmlformats.org/officeDocument/2006/relationships/tableStyles" Target="tableStyle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229" Type="http://schemas.openxmlformats.org/officeDocument/2006/relationships/slide" Target="slides/slide228.xml"/><Relationship Id="rId19" Type="http://schemas.openxmlformats.org/officeDocument/2006/relationships/slide" Target="slides/slide18.xml"/><Relationship Id="rId224" Type="http://schemas.openxmlformats.org/officeDocument/2006/relationships/slide" Target="slides/slide223.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219" Type="http://schemas.openxmlformats.org/officeDocument/2006/relationships/slide" Target="slides/slide218.xml"/><Relationship Id="rId3" Type="http://schemas.openxmlformats.org/officeDocument/2006/relationships/slide" Target="slides/slide2.xml"/><Relationship Id="rId214" Type="http://schemas.openxmlformats.org/officeDocument/2006/relationships/slide" Target="slides/slide213.xml"/><Relationship Id="rId230" Type="http://schemas.openxmlformats.org/officeDocument/2006/relationships/slide" Target="slides/slide229.xml"/><Relationship Id="rId235" Type="http://schemas.openxmlformats.org/officeDocument/2006/relationships/notesMaster" Target="notesMasters/notesMaster1.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presProps" Target="presProps.xml"/><Relationship Id="rId26" Type="http://schemas.openxmlformats.org/officeDocument/2006/relationships/slide" Target="slides/slide25.xml"/><Relationship Id="rId231" Type="http://schemas.openxmlformats.org/officeDocument/2006/relationships/slide" Target="slides/slide230.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38493C-E5C5-482A-8773-0DA666D50643}" type="datetimeFigureOut">
              <a:rPr lang="en-US" smtClean="0"/>
              <a:pPr/>
              <a:t>1/20/2014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08BBCF-B3CC-4914-887A-141E3A519AB1}" type="slidenum">
              <a:rPr lang="en-US" smtClean="0"/>
              <a:pPr/>
              <a:t>‹#›</a:t>
            </a:fld>
            <a:endParaRPr lang="en-US"/>
          </a:p>
        </p:txBody>
      </p:sp>
    </p:spTree>
    <p:extLst>
      <p:ext uri="{BB962C8B-B14F-4D97-AF65-F5344CB8AC3E}">
        <p14:creationId xmlns:p14="http://schemas.microsoft.com/office/powerpoint/2010/main" val="2732957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55A6BF-83B5-4203-89FA-4F3FF1F3828F}" type="datetime1">
              <a:rPr lang="en-US" smtClean="0"/>
              <a:pPr/>
              <a:t>1/20/2014</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6" name="Slide Number Placeholder 5"/>
          <p:cNvSpPr>
            <a:spLocks noGrp="1"/>
          </p:cNvSpPr>
          <p:nvPr>
            <p:ph type="sldNum" sz="quarter" idx="12"/>
          </p:nvPr>
        </p:nvSpPr>
        <p:spPr/>
        <p:txBody>
          <a:bodyPr/>
          <a:lstStyle/>
          <a:p>
            <a:fld id="{0C384613-D8E5-4729-A777-CC6F4326F50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14ECA3-589E-40BF-B328-05915574E0C5}" type="datetime1">
              <a:rPr lang="en-US" smtClean="0"/>
              <a:pPr/>
              <a:t>1/20/2014</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6" name="Slide Number Placeholder 5"/>
          <p:cNvSpPr>
            <a:spLocks noGrp="1"/>
          </p:cNvSpPr>
          <p:nvPr>
            <p:ph type="sldNum" sz="quarter" idx="12"/>
          </p:nvPr>
        </p:nvSpPr>
        <p:spPr/>
        <p:txBody>
          <a:bodyPr/>
          <a:lstStyle/>
          <a:p>
            <a:fld id="{0C384613-D8E5-4729-A777-CC6F4326F50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0ACD04-AC7A-4A5E-A2A2-9606A9261DAC}" type="datetime1">
              <a:rPr lang="en-US" smtClean="0"/>
              <a:pPr/>
              <a:t>1/20/2014</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6" name="Slide Number Placeholder 5"/>
          <p:cNvSpPr>
            <a:spLocks noGrp="1"/>
          </p:cNvSpPr>
          <p:nvPr>
            <p:ph type="sldNum" sz="quarter" idx="12"/>
          </p:nvPr>
        </p:nvSpPr>
        <p:spPr/>
        <p:txBody>
          <a:bodyPr/>
          <a:lstStyle/>
          <a:p>
            <a:fld id="{0C384613-D8E5-4729-A777-CC6F4326F50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3BBD2C-2518-47DB-9E79-425FBE77E50E}" type="datetime1">
              <a:rPr lang="en-US" smtClean="0"/>
              <a:pPr/>
              <a:t>1/20/2014</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6" name="Slide Number Placeholder 5"/>
          <p:cNvSpPr>
            <a:spLocks noGrp="1"/>
          </p:cNvSpPr>
          <p:nvPr>
            <p:ph type="sldNum" sz="quarter" idx="12"/>
          </p:nvPr>
        </p:nvSpPr>
        <p:spPr/>
        <p:txBody>
          <a:bodyPr/>
          <a:lstStyle/>
          <a:p>
            <a:fld id="{0C384613-D8E5-4729-A777-CC6F4326F50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A24B18-09C4-48DC-8D0D-0D9A50FCE164}" type="datetime1">
              <a:rPr lang="en-US" smtClean="0"/>
              <a:pPr/>
              <a:t>1/20/2014</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
        <p:nvSpPr>
          <p:cNvPr id="6" name="Slide Number Placeholder 5"/>
          <p:cNvSpPr>
            <a:spLocks noGrp="1"/>
          </p:cNvSpPr>
          <p:nvPr>
            <p:ph type="sldNum" sz="quarter" idx="12"/>
          </p:nvPr>
        </p:nvSpPr>
        <p:spPr/>
        <p:txBody>
          <a:bodyPr/>
          <a:lstStyle/>
          <a:p>
            <a:fld id="{0C384613-D8E5-4729-A777-CC6F4326F50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DD0CD0-2AAF-4ADC-84FD-142A32382556}" type="datetime1">
              <a:rPr lang="en-US" smtClean="0"/>
              <a:pPr/>
              <a:t>1/20/2014</a:t>
            </a:fld>
            <a:endParaRPr lang="en-US"/>
          </a:p>
        </p:txBody>
      </p:sp>
      <p:sp>
        <p:nvSpPr>
          <p:cNvPr id="6" name="Footer Placeholder 5"/>
          <p:cNvSpPr>
            <a:spLocks noGrp="1"/>
          </p:cNvSpPr>
          <p:nvPr>
            <p:ph type="ftr" sz="quarter" idx="11"/>
          </p:nvPr>
        </p:nvSpPr>
        <p:spPr/>
        <p:txBody>
          <a:bodyPr/>
          <a:lstStyle/>
          <a:p>
            <a:r>
              <a:rPr lang="en-US" smtClean="0"/>
              <a:t>Crawford's</a:t>
            </a:r>
            <a:endParaRPr lang="en-US"/>
          </a:p>
        </p:txBody>
      </p:sp>
      <p:sp>
        <p:nvSpPr>
          <p:cNvPr id="7" name="Slide Number Placeholder 6"/>
          <p:cNvSpPr>
            <a:spLocks noGrp="1"/>
          </p:cNvSpPr>
          <p:nvPr>
            <p:ph type="sldNum" sz="quarter" idx="12"/>
          </p:nvPr>
        </p:nvSpPr>
        <p:spPr/>
        <p:txBody>
          <a:bodyPr/>
          <a:lstStyle/>
          <a:p>
            <a:fld id="{0C384613-D8E5-4729-A777-CC6F4326F50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751266A-E00D-4AD2-A410-2BB74E88FFF8}" type="datetime1">
              <a:rPr lang="en-US" smtClean="0"/>
              <a:pPr/>
              <a:t>1/20/2014</a:t>
            </a:fld>
            <a:endParaRPr lang="en-US"/>
          </a:p>
        </p:txBody>
      </p:sp>
      <p:sp>
        <p:nvSpPr>
          <p:cNvPr id="8" name="Footer Placeholder 7"/>
          <p:cNvSpPr>
            <a:spLocks noGrp="1"/>
          </p:cNvSpPr>
          <p:nvPr>
            <p:ph type="ftr" sz="quarter" idx="11"/>
          </p:nvPr>
        </p:nvSpPr>
        <p:spPr/>
        <p:txBody>
          <a:bodyPr/>
          <a:lstStyle/>
          <a:p>
            <a:r>
              <a:rPr lang="en-US" smtClean="0"/>
              <a:t>Crawford's</a:t>
            </a:r>
            <a:endParaRPr lang="en-US"/>
          </a:p>
        </p:txBody>
      </p:sp>
      <p:sp>
        <p:nvSpPr>
          <p:cNvPr id="9" name="Slide Number Placeholder 8"/>
          <p:cNvSpPr>
            <a:spLocks noGrp="1"/>
          </p:cNvSpPr>
          <p:nvPr>
            <p:ph type="sldNum" sz="quarter" idx="12"/>
          </p:nvPr>
        </p:nvSpPr>
        <p:spPr/>
        <p:txBody>
          <a:bodyPr/>
          <a:lstStyle/>
          <a:p>
            <a:fld id="{0C384613-D8E5-4729-A777-CC6F4326F50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9C017E-FD7C-43FA-AC15-3DEA14B17A40}" type="datetime1">
              <a:rPr lang="en-US" smtClean="0"/>
              <a:pPr/>
              <a:t>1/20/2014</a:t>
            </a:fld>
            <a:endParaRPr lang="en-US"/>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0C384613-D8E5-4729-A777-CC6F4326F50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E903CC-5A37-4C30-AA38-72ECAA9DDF25}" type="datetime1">
              <a:rPr lang="en-US" smtClean="0"/>
              <a:pPr/>
              <a:t>1/20/2014</a:t>
            </a:fld>
            <a:endParaRPr lang="en-US"/>
          </a:p>
        </p:txBody>
      </p:sp>
      <p:sp>
        <p:nvSpPr>
          <p:cNvPr id="3" name="Footer Placeholder 2"/>
          <p:cNvSpPr>
            <a:spLocks noGrp="1"/>
          </p:cNvSpPr>
          <p:nvPr>
            <p:ph type="ftr" sz="quarter" idx="11"/>
          </p:nvPr>
        </p:nvSpPr>
        <p:spPr/>
        <p:txBody>
          <a:bodyPr/>
          <a:lstStyle/>
          <a:p>
            <a:r>
              <a:rPr lang="en-US" smtClean="0"/>
              <a:t>Crawford's</a:t>
            </a:r>
            <a:endParaRPr lang="en-US"/>
          </a:p>
        </p:txBody>
      </p:sp>
      <p:sp>
        <p:nvSpPr>
          <p:cNvPr id="4" name="Slide Number Placeholder 3"/>
          <p:cNvSpPr>
            <a:spLocks noGrp="1"/>
          </p:cNvSpPr>
          <p:nvPr>
            <p:ph type="sldNum" sz="quarter" idx="12"/>
          </p:nvPr>
        </p:nvSpPr>
        <p:spPr/>
        <p:txBody>
          <a:bodyPr/>
          <a:lstStyle/>
          <a:p>
            <a:fld id="{0C384613-D8E5-4729-A777-CC6F4326F50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082BCA-9D96-4656-9F10-CDD2B4C03DAC}" type="datetime1">
              <a:rPr lang="en-US" smtClean="0"/>
              <a:pPr/>
              <a:t>1/20/2014</a:t>
            </a:fld>
            <a:endParaRPr lang="en-US"/>
          </a:p>
        </p:txBody>
      </p:sp>
      <p:sp>
        <p:nvSpPr>
          <p:cNvPr id="6" name="Footer Placeholder 5"/>
          <p:cNvSpPr>
            <a:spLocks noGrp="1"/>
          </p:cNvSpPr>
          <p:nvPr>
            <p:ph type="ftr" sz="quarter" idx="11"/>
          </p:nvPr>
        </p:nvSpPr>
        <p:spPr/>
        <p:txBody>
          <a:bodyPr/>
          <a:lstStyle/>
          <a:p>
            <a:r>
              <a:rPr lang="en-US" smtClean="0"/>
              <a:t>Crawford's</a:t>
            </a:r>
            <a:endParaRPr lang="en-US"/>
          </a:p>
        </p:txBody>
      </p:sp>
      <p:sp>
        <p:nvSpPr>
          <p:cNvPr id="7" name="Slide Number Placeholder 6"/>
          <p:cNvSpPr>
            <a:spLocks noGrp="1"/>
          </p:cNvSpPr>
          <p:nvPr>
            <p:ph type="sldNum" sz="quarter" idx="12"/>
          </p:nvPr>
        </p:nvSpPr>
        <p:spPr/>
        <p:txBody>
          <a:bodyPr/>
          <a:lstStyle/>
          <a:p>
            <a:fld id="{0C384613-D8E5-4729-A777-CC6F4326F50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0FECBA-CAA8-49B8-949A-AD96940C3D3A}" type="datetime1">
              <a:rPr lang="en-US" smtClean="0"/>
              <a:pPr/>
              <a:t>1/20/2014</a:t>
            </a:fld>
            <a:endParaRPr lang="en-US"/>
          </a:p>
        </p:txBody>
      </p:sp>
      <p:sp>
        <p:nvSpPr>
          <p:cNvPr id="6" name="Footer Placeholder 5"/>
          <p:cNvSpPr>
            <a:spLocks noGrp="1"/>
          </p:cNvSpPr>
          <p:nvPr>
            <p:ph type="ftr" sz="quarter" idx="11"/>
          </p:nvPr>
        </p:nvSpPr>
        <p:spPr/>
        <p:txBody>
          <a:bodyPr/>
          <a:lstStyle/>
          <a:p>
            <a:r>
              <a:rPr lang="en-US" smtClean="0"/>
              <a:t>Crawford's</a:t>
            </a:r>
            <a:endParaRPr lang="en-US"/>
          </a:p>
        </p:txBody>
      </p:sp>
      <p:sp>
        <p:nvSpPr>
          <p:cNvPr id="7" name="Slide Number Placeholder 6"/>
          <p:cNvSpPr>
            <a:spLocks noGrp="1"/>
          </p:cNvSpPr>
          <p:nvPr>
            <p:ph type="sldNum" sz="quarter" idx="12"/>
          </p:nvPr>
        </p:nvSpPr>
        <p:spPr/>
        <p:txBody>
          <a:bodyPr/>
          <a:lstStyle/>
          <a:p>
            <a:fld id="{0C384613-D8E5-4729-A777-CC6F4326F50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334962"/>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685800"/>
            <a:ext cx="8229600" cy="5440363"/>
          </a:xfrm>
          <a:prstGeom prst="rect">
            <a:avLst/>
          </a:prstGeom>
        </p:spPr>
        <p:txBody>
          <a:bodyPr vert="horz" lIns="91440" tIns="45720" rIns="91440" bIns="45720" rtlCol="0" anchor="ctr">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622D0F-3840-4E96-8834-AB3433A00BEE}" type="datetime1">
              <a:rPr lang="en-US" smtClean="0"/>
              <a:pPr/>
              <a:t>1/20/2014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Crawford's</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384613-D8E5-4729-A777-CC6F4326F50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9600" dirty="0" smtClean="0"/>
              <a:t>Constitutional Law</a:t>
            </a:r>
            <a:endParaRPr lang="en-US" sz="9600"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C384613-D8E5-4729-A777-CC6F4326F50E}" type="slidenum">
              <a:rPr lang="en-US" smtClean="0"/>
              <a:pPr/>
              <a:t>1</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lstStyle/>
          <a:p>
            <a:pPr>
              <a:buNone/>
            </a:pPr>
            <a:r>
              <a:rPr lang="en-US" u="sng" dirty="0" smtClean="0"/>
              <a:t>Article I and Article II and Article III</a:t>
            </a:r>
          </a:p>
          <a:p>
            <a:r>
              <a:rPr lang="en-US" dirty="0" smtClean="0"/>
              <a:t>Article I is the legislative powers </a:t>
            </a:r>
          </a:p>
          <a:p>
            <a:r>
              <a:rPr lang="en-US" dirty="0" smtClean="0"/>
              <a:t>Article II is the executive powers</a:t>
            </a:r>
          </a:p>
          <a:p>
            <a:r>
              <a:rPr lang="en-US" dirty="0" smtClean="0"/>
              <a:t>Article III is the federal court system</a:t>
            </a:r>
          </a:p>
          <a:p>
            <a:endParaRPr lang="en-US" dirty="0"/>
          </a:p>
        </p:txBody>
      </p:sp>
      <p:sp>
        <p:nvSpPr>
          <p:cNvPr id="4" name="Footer Placeholder 3"/>
          <p:cNvSpPr>
            <a:spLocks noGrp="1"/>
          </p:cNvSpPr>
          <p:nvPr>
            <p:ph type="ftr" sz="quarter" idx="11"/>
          </p:nvPr>
        </p:nvSpPr>
        <p:spPr/>
        <p:txBody>
          <a:bodyPr/>
          <a:lstStyle/>
          <a:p>
            <a:r>
              <a:rPr lang="en-US" dirty="0" smtClean="0"/>
              <a:t>Crawford's</a:t>
            </a:r>
            <a:endParaRPr lang="en-US" dirty="0"/>
          </a:p>
        </p:txBody>
      </p:sp>
      <p:sp>
        <p:nvSpPr>
          <p:cNvPr id="5" name="Slide Number Placeholder 4"/>
          <p:cNvSpPr>
            <a:spLocks noGrp="1"/>
          </p:cNvSpPr>
          <p:nvPr>
            <p:ph type="sldNum" sz="quarter" idx="12"/>
          </p:nvPr>
        </p:nvSpPr>
        <p:spPr/>
        <p:txBody>
          <a:bodyPr/>
          <a:lstStyle/>
          <a:p>
            <a:fld id="{0C384613-D8E5-4729-A777-CC6F4326F50E}" type="slidenum">
              <a:rPr lang="en-US" smtClean="0"/>
              <a:pPr/>
              <a:t>10</a:t>
            </a:fld>
            <a:endParaRPr lang="en-US" dirty="0"/>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Commerce Clause</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C384613-D8E5-4729-A777-CC6F4326F50E}" type="slidenum">
              <a:rPr lang="en-US" smtClean="0"/>
              <a:pPr/>
              <a:t>100</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lstStyle/>
          <a:p>
            <a:pPr>
              <a:buNone/>
            </a:pPr>
            <a:r>
              <a:rPr lang="en-US" b="1" u="sng" dirty="0"/>
              <a:t>Commerce Clause</a:t>
            </a:r>
            <a:endParaRPr lang="en-US" dirty="0"/>
          </a:p>
          <a:p>
            <a:pPr lvl="0"/>
            <a:r>
              <a:rPr lang="en-US" dirty="0"/>
              <a:t>Congress has the power to regulate commerce when the legislation either regulates </a:t>
            </a:r>
          </a:p>
          <a:p>
            <a:pPr lvl="1"/>
            <a:r>
              <a:rPr lang="en-US" dirty="0"/>
              <a:t>the channels of interstate commerce,</a:t>
            </a:r>
          </a:p>
          <a:p>
            <a:pPr lvl="1"/>
            <a:r>
              <a:rPr lang="en-US" dirty="0"/>
              <a:t> the instrumentalities of interstate commerce, </a:t>
            </a:r>
          </a:p>
          <a:p>
            <a:pPr lvl="1"/>
            <a:r>
              <a:rPr lang="en-US" dirty="0"/>
              <a:t>or activities that have a substantial economic effect on interstate commerce.</a:t>
            </a:r>
          </a:p>
          <a:p>
            <a:endParaRPr lang="en-US" dirty="0"/>
          </a:p>
        </p:txBody>
      </p:sp>
      <p:sp>
        <p:nvSpPr>
          <p:cNvPr id="4" name="Slide Number Placeholder 3"/>
          <p:cNvSpPr>
            <a:spLocks noGrp="1"/>
          </p:cNvSpPr>
          <p:nvPr>
            <p:ph type="sldNum" sz="quarter" idx="12"/>
          </p:nvPr>
        </p:nvSpPr>
        <p:spPr/>
        <p:txBody>
          <a:bodyPr/>
          <a:lstStyle/>
          <a:p>
            <a:fld id="{0C384613-D8E5-4729-A777-CC6F4326F50E}" type="slidenum">
              <a:rPr lang="en-US" smtClean="0"/>
              <a:pPr/>
              <a:t>101</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u="sng" dirty="0" smtClean="0"/>
              <a:t>General commerce clause analysis</a:t>
            </a:r>
            <a:br>
              <a:rPr lang="en-US" u="sng"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Crawford's</a:t>
            </a:r>
            <a:endParaRPr lang="en-US" dirty="0"/>
          </a:p>
        </p:txBody>
      </p:sp>
      <p:sp>
        <p:nvSpPr>
          <p:cNvPr id="5" name="Slide Number Placeholder 4"/>
          <p:cNvSpPr>
            <a:spLocks noGrp="1"/>
          </p:cNvSpPr>
          <p:nvPr>
            <p:ph type="sldNum" sz="quarter" idx="12"/>
          </p:nvPr>
        </p:nvSpPr>
        <p:spPr/>
        <p:txBody>
          <a:bodyPr/>
          <a:lstStyle/>
          <a:p>
            <a:fld id="{0C384613-D8E5-4729-A777-CC6F4326F50E}" type="slidenum">
              <a:rPr lang="en-US" smtClean="0"/>
              <a:pPr/>
              <a:t>102</a:t>
            </a:fld>
            <a:endParaRPr lang="en-US"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u="sng" dirty="0" smtClean="0"/>
              <a:t>General commerce clause analysis</a:t>
            </a:r>
          </a:p>
          <a:p>
            <a:r>
              <a:rPr lang="en-US" dirty="0" smtClean="0"/>
              <a:t>Has the federal government regulated- </a:t>
            </a:r>
          </a:p>
          <a:p>
            <a:pPr lvl="1"/>
            <a:r>
              <a:rPr lang="en-US" dirty="0" smtClean="0"/>
              <a:t>If so, does the regulation supersede or preempt the state regulation- Does the federal regulation explicitly permit or prohibit state regulation </a:t>
            </a:r>
          </a:p>
          <a:p>
            <a:pPr lvl="1"/>
            <a:r>
              <a:rPr lang="en-US" dirty="0" smtClean="0"/>
              <a:t> If no, federal regulation and state regulation not expressly prohibited, </a:t>
            </a:r>
          </a:p>
          <a:p>
            <a:r>
              <a:rPr lang="en-US" dirty="0" smtClean="0"/>
              <a:t>Is the state regulation discriminatory-</a:t>
            </a:r>
          </a:p>
          <a:p>
            <a:pPr lvl="1"/>
            <a:r>
              <a:rPr lang="en-US" dirty="0" smtClean="0"/>
              <a:t> If yes, invalid unless important state interest with no less restrictive alternative or market participant. </a:t>
            </a:r>
            <a:br>
              <a:rPr lang="en-US" dirty="0" smtClean="0"/>
            </a:br>
            <a:r>
              <a:rPr lang="en-US" dirty="0" smtClean="0"/>
              <a:t/>
            </a:r>
            <a:br>
              <a:rPr lang="en-US" dirty="0" smtClean="0"/>
            </a:br>
            <a:r>
              <a:rPr lang="en-US" dirty="0" smtClean="0"/>
              <a:t>-If no, use balancing test, does burden of regulation outweigh legitimate state interest- Consider less restrictive alternatives</a:t>
            </a:r>
          </a:p>
          <a:p>
            <a:endParaRPr lang="en-US" dirty="0"/>
          </a:p>
        </p:txBody>
      </p:sp>
      <p:sp>
        <p:nvSpPr>
          <p:cNvPr id="4" name="Footer Placeholder 3"/>
          <p:cNvSpPr>
            <a:spLocks noGrp="1"/>
          </p:cNvSpPr>
          <p:nvPr>
            <p:ph type="ftr" sz="quarter" idx="11"/>
          </p:nvPr>
        </p:nvSpPr>
        <p:spPr/>
        <p:txBody>
          <a:bodyPr/>
          <a:lstStyle/>
          <a:p>
            <a:r>
              <a:rPr lang="en-US" dirty="0" smtClean="0"/>
              <a:t>Crawford's</a:t>
            </a:r>
            <a:endParaRPr lang="en-US" dirty="0"/>
          </a:p>
        </p:txBody>
      </p:sp>
      <p:sp>
        <p:nvSpPr>
          <p:cNvPr id="5" name="Slide Number Placeholder 4"/>
          <p:cNvSpPr>
            <a:spLocks noGrp="1"/>
          </p:cNvSpPr>
          <p:nvPr>
            <p:ph type="sldNum" sz="quarter" idx="12"/>
          </p:nvPr>
        </p:nvSpPr>
        <p:spPr/>
        <p:txBody>
          <a:bodyPr/>
          <a:lstStyle/>
          <a:p>
            <a:fld id="{0C384613-D8E5-4729-A777-CC6F4326F50E}" type="slidenum">
              <a:rPr lang="en-US" smtClean="0"/>
              <a:pPr/>
              <a:t>103</a:t>
            </a:fld>
            <a:endParaRPr lang="en-US"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Channels and instrumentalities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C384613-D8E5-4729-A777-CC6F4326F50E}" type="slidenum">
              <a:rPr lang="en-US" smtClean="0"/>
              <a:pPr/>
              <a:t>104</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normAutofit fontScale="92500"/>
          </a:bodyPr>
          <a:lstStyle/>
          <a:p>
            <a:pPr>
              <a:buNone/>
            </a:pPr>
            <a:r>
              <a:rPr lang="en-US" b="1" u="sng" dirty="0"/>
              <a:t>Channels and instrumentalities</a:t>
            </a:r>
            <a:endParaRPr lang="en-US" dirty="0"/>
          </a:p>
          <a:p>
            <a:pPr lvl="0"/>
            <a:r>
              <a:rPr lang="en-US" dirty="0"/>
              <a:t>Congress has the plenary power to regulate </a:t>
            </a:r>
          </a:p>
          <a:p>
            <a:pPr lvl="1"/>
            <a:r>
              <a:rPr lang="en-US" dirty="0"/>
              <a:t>interstate roads, waterways, airways and transmission facilities </a:t>
            </a:r>
          </a:p>
          <a:p>
            <a:pPr lvl="0"/>
            <a:r>
              <a:rPr lang="en-US" dirty="0"/>
              <a:t>and the instrumentalities which include</a:t>
            </a:r>
          </a:p>
          <a:p>
            <a:pPr lvl="1"/>
            <a:r>
              <a:rPr lang="en-US" dirty="0"/>
              <a:t> the people, machines and other things that carry things into commerce. </a:t>
            </a:r>
          </a:p>
          <a:p>
            <a:pPr lvl="0"/>
            <a:r>
              <a:rPr lang="en-US" dirty="0"/>
              <a:t>This includes the authority to exclude from shipment or travel in the channels </a:t>
            </a:r>
          </a:p>
          <a:p>
            <a:pPr lvl="1"/>
            <a:r>
              <a:rPr lang="en-US" dirty="0"/>
              <a:t>any goods, persons, or activities found by Congress </a:t>
            </a:r>
          </a:p>
          <a:p>
            <a:pPr lvl="1"/>
            <a:r>
              <a:rPr lang="en-US" dirty="0"/>
              <a:t>to be harmful to the public health, safety, welfare or morals.</a:t>
            </a:r>
          </a:p>
          <a:p>
            <a:endParaRPr lang="en-US" dirty="0"/>
          </a:p>
        </p:txBody>
      </p:sp>
      <p:sp>
        <p:nvSpPr>
          <p:cNvPr id="4" name="Slide Number Placeholder 3"/>
          <p:cNvSpPr>
            <a:spLocks noGrp="1"/>
          </p:cNvSpPr>
          <p:nvPr>
            <p:ph type="sldNum" sz="quarter" idx="12"/>
          </p:nvPr>
        </p:nvSpPr>
        <p:spPr/>
        <p:txBody>
          <a:bodyPr/>
          <a:lstStyle/>
          <a:p>
            <a:fld id="{0C384613-D8E5-4729-A777-CC6F4326F50E}" type="slidenum">
              <a:rPr lang="en-US" smtClean="0"/>
              <a:pPr/>
              <a:t>105</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Substantial economic effect</a:t>
            </a: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C384613-D8E5-4729-A777-CC6F4326F50E}" type="slidenum">
              <a:rPr lang="en-US" smtClean="0"/>
              <a:pPr/>
              <a:t>106</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lstStyle/>
          <a:p>
            <a:pPr>
              <a:buNone/>
            </a:pPr>
            <a:r>
              <a:rPr lang="en-US" b="1" u="sng" dirty="0"/>
              <a:t>Substantial economic effect</a:t>
            </a:r>
            <a:endParaRPr lang="en-US" dirty="0"/>
          </a:p>
          <a:p>
            <a:pPr lvl="0"/>
            <a:r>
              <a:rPr lang="en-US" dirty="0"/>
              <a:t>This includes intrastate activities having </a:t>
            </a:r>
          </a:p>
          <a:p>
            <a:pPr lvl="1"/>
            <a:r>
              <a:rPr lang="en-US" dirty="0"/>
              <a:t>“such a close relationship to interstate commerce” </a:t>
            </a:r>
          </a:p>
          <a:p>
            <a:pPr lvl="1"/>
            <a:r>
              <a:rPr lang="en-US" dirty="0"/>
              <a:t>that control is necessary to prevent burdens on interstate commerce </a:t>
            </a:r>
          </a:p>
          <a:p>
            <a:pPr lvl="1"/>
            <a:r>
              <a:rPr lang="en-US" dirty="0"/>
              <a:t>(affectation doctrine)</a:t>
            </a:r>
          </a:p>
          <a:p>
            <a:endParaRPr lang="en-US" dirty="0"/>
          </a:p>
        </p:txBody>
      </p:sp>
      <p:sp>
        <p:nvSpPr>
          <p:cNvPr id="4" name="Slide Number Placeholder 3"/>
          <p:cNvSpPr>
            <a:spLocks noGrp="1"/>
          </p:cNvSpPr>
          <p:nvPr>
            <p:ph type="sldNum" sz="quarter" idx="12"/>
          </p:nvPr>
        </p:nvSpPr>
        <p:spPr/>
        <p:txBody>
          <a:bodyPr/>
          <a:lstStyle/>
          <a:p>
            <a:fld id="{0C384613-D8E5-4729-A777-CC6F4326F50E}" type="slidenum">
              <a:rPr lang="en-US" smtClean="0"/>
              <a:pPr/>
              <a:t>107</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Aggregate effect</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C384613-D8E5-4729-A777-CC6F4326F50E}" type="slidenum">
              <a:rPr lang="en-US" smtClean="0"/>
              <a:pPr/>
              <a:t>108</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lstStyle/>
          <a:p>
            <a:pPr>
              <a:buNone/>
            </a:pPr>
            <a:r>
              <a:rPr lang="en-US" b="1" u="sng" dirty="0"/>
              <a:t>Aggregate effect</a:t>
            </a:r>
            <a:endParaRPr lang="en-US" dirty="0"/>
          </a:p>
          <a:p>
            <a:pPr lvl="0"/>
            <a:r>
              <a:rPr lang="en-US" dirty="0"/>
              <a:t>Congress may regulate any business or individual, </a:t>
            </a:r>
          </a:p>
          <a:p>
            <a:pPr lvl="1"/>
            <a:r>
              <a:rPr lang="en-US" dirty="0"/>
              <a:t>no matter how small the impact on interstate commerce, </a:t>
            </a:r>
          </a:p>
          <a:p>
            <a:pPr lvl="1"/>
            <a:r>
              <a:rPr lang="en-US" dirty="0"/>
              <a:t>as longs as there is an aggregate effect on other states </a:t>
            </a:r>
          </a:p>
          <a:p>
            <a:pPr lvl="1"/>
            <a:r>
              <a:rPr lang="en-US" dirty="0"/>
              <a:t>by the class of activities regulated.</a:t>
            </a:r>
          </a:p>
          <a:p>
            <a:endParaRPr lang="en-US" dirty="0"/>
          </a:p>
        </p:txBody>
      </p:sp>
      <p:sp>
        <p:nvSpPr>
          <p:cNvPr id="4" name="Slide Number Placeholder 3"/>
          <p:cNvSpPr>
            <a:spLocks noGrp="1"/>
          </p:cNvSpPr>
          <p:nvPr>
            <p:ph type="sldNum" sz="quarter" idx="12"/>
          </p:nvPr>
        </p:nvSpPr>
        <p:spPr/>
        <p:txBody>
          <a:bodyPr/>
          <a:lstStyle/>
          <a:p>
            <a:fld id="{0C384613-D8E5-4729-A777-CC6F4326F50E}" type="slidenum">
              <a:rPr lang="en-US" smtClean="0"/>
              <a:pPr/>
              <a:t>109</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600" dirty="0" smtClean="0"/>
              <a:t>JUDICIAL POWER</a:t>
            </a:r>
            <a:endParaRPr lang="en-US" sz="6600" dirty="0"/>
          </a:p>
        </p:txBody>
      </p:sp>
      <p:sp>
        <p:nvSpPr>
          <p:cNvPr id="3" name="Subtitle 2"/>
          <p:cNvSpPr>
            <a:spLocks noGrp="1"/>
          </p:cNvSpPr>
          <p:nvPr>
            <p:ph type="subTitle" idx="1"/>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Crawford's</a:t>
            </a:r>
            <a:endParaRPr lang="en-US" dirty="0"/>
          </a:p>
        </p:txBody>
      </p:sp>
      <p:sp>
        <p:nvSpPr>
          <p:cNvPr id="5" name="Slide Number Placeholder 4"/>
          <p:cNvSpPr>
            <a:spLocks noGrp="1"/>
          </p:cNvSpPr>
          <p:nvPr>
            <p:ph type="sldNum" sz="quarter" idx="12"/>
          </p:nvPr>
        </p:nvSpPr>
        <p:spPr/>
        <p:txBody>
          <a:bodyPr/>
          <a:lstStyle/>
          <a:p>
            <a:fld id="{0C384613-D8E5-4729-A777-CC6F4326F50E}" type="slidenum">
              <a:rPr lang="en-US" smtClean="0"/>
              <a:pPr/>
              <a:t>11</a:t>
            </a:fld>
            <a:endParaRPr lang="en-US" dirty="0"/>
          </a:p>
        </p:txBody>
      </p:sp>
    </p:spTree>
    <p:extLst>
      <p:ext uri="{BB962C8B-B14F-4D97-AF65-F5344CB8AC3E}">
        <p14:creationId xmlns:p14="http://schemas.microsoft.com/office/powerpoint/2010/main" val="86876861"/>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Criminal activity (Commerce Clause)</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C384613-D8E5-4729-A777-CC6F4326F50E}" type="slidenum">
              <a:rPr lang="en-US" smtClean="0"/>
              <a:pPr/>
              <a:t>110</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lstStyle/>
          <a:p>
            <a:pPr>
              <a:buNone/>
            </a:pPr>
            <a:r>
              <a:rPr lang="en-US" b="1" u="sng" dirty="0"/>
              <a:t>Criminal </a:t>
            </a:r>
            <a:r>
              <a:rPr lang="en-US" b="1" u="sng" dirty="0" smtClean="0"/>
              <a:t>activity (Commerce Clause)</a:t>
            </a:r>
            <a:endParaRPr lang="en-US" dirty="0"/>
          </a:p>
          <a:p>
            <a:pPr lvl="0"/>
            <a:r>
              <a:rPr lang="en-US" dirty="0"/>
              <a:t>If the regulation involves wholly intrastate activity, </a:t>
            </a:r>
          </a:p>
          <a:p>
            <a:pPr lvl="1"/>
            <a:r>
              <a:rPr lang="en-US" dirty="0"/>
              <a:t>which is not commercially related </a:t>
            </a:r>
          </a:p>
          <a:p>
            <a:pPr lvl="1"/>
            <a:r>
              <a:rPr lang="en-US" dirty="0"/>
              <a:t>and any economic activity is not directly involved,</a:t>
            </a:r>
          </a:p>
          <a:p>
            <a:pPr lvl="1"/>
            <a:r>
              <a:rPr lang="en-US" dirty="0"/>
              <a:t> it is unlikely the statute would be upheld.</a:t>
            </a:r>
          </a:p>
          <a:p>
            <a:endParaRPr lang="en-US" dirty="0"/>
          </a:p>
        </p:txBody>
      </p:sp>
      <p:sp>
        <p:nvSpPr>
          <p:cNvPr id="4" name="Slide Number Placeholder 3"/>
          <p:cNvSpPr>
            <a:spLocks noGrp="1"/>
          </p:cNvSpPr>
          <p:nvPr>
            <p:ph type="sldNum" sz="quarter" idx="12"/>
          </p:nvPr>
        </p:nvSpPr>
        <p:spPr/>
        <p:txBody>
          <a:bodyPr/>
          <a:lstStyle/>
          <a:p>
            <a:fld id="{0C384613-D8E5-4729-A777-CC6F4326F50E}" type="slidenum">
              <a:rPr lang="en-US" smtClean="0"/>
              <a:pPr/>
              <a:t>111</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6600" dirty="0" smtClean="0"/>
              <a:t>Commerce Clause (State)</a:t>
            </a:r>
            <a:endParaRPr lang="en-US" sz="6600"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C384613-D8E5-4729-A777-CC6F4326F50E}" type="slidenum">
              <a:rPr lang="en-US" smtClean="0"/>
              <a:pPr/>
              <a:t>112</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Supersession and preemption doctrine</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C384613-D8E5-4729-A777-CC6F4326F50E}" type="slidenum">
              <a:rPr lang="en-US" smtClean="0"/>
              <a:pPr/>
              <a:t>113</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lstStyle/>
          <a:p>
            <a:pPr>
              <a:buNone/>
            </a:pPr>
            <a:r>
              <a:rPr lang="en-US" b="1" u="sng" dirty="0"/>
              <a:t>Supersession and preemption doctrine</a:t>
            </a:r>
            <a:endParaRPr lang="en-US" dirty="0"/>
          </a:p>
          <a:p>
            <a:pPr lvl="0"/>
            <a:r>
              <a:rPr lang="en-US" dirty="0"/>
              <a:t>Courts will hold state laws invalid under the supremacy clause </a:t>
            </a:r>
          </a:p>
          <a:p>
            <a:pPr lvl="1"/>
            <a:r>
              <a:rPr lang="en-US" dirty="0"/>
              <a:t>if they are found to be superseded by conflicting federal law </a:t>
            </a:r>
          </a:p>
          <a:p>
            <a:pPr lvl="1"/>
            <a:r>
              <a:rPr lang="en-US" dirty="0"/>
              <a:t>or if federal law is held to preempt or occupy the entire field. </a:t>
            </a:r>
          </a:p>
          <a:p>
            <a:pPr lvl="0"/>
            <a:r>
              <a:rPr lang="en-US" dirty="0"/>
              <a:t>So if the federal legislation does not expressly authorize or prohibit the state law,</a:t>
            </a:r>
          </a:p>
          <a:p>
            <a:pPr lvl="1"/>
            <a:r>
              <a:rPr lang="en-US" dirty="0"/>
              <a:t> the court will look at the intent of congressional act.</a:t>
            </a:r>
          </a:p>
          <a:p>
            <a:endParaRPr lang="en-US" dirty="0"/>
          </a:p>
        </p:txBody>
      </p:sp>
      <p:sp>
        <p:nvSpPr>
          <p:cNvPr id="4" name="Slide Number Placeholder 3"/>
          <p:cNvSpPr>
            <a:spLocks noGrp="1"/>
          </p:cNvSpPr>
          <p:nvPr>
            <p:ph type="sldNum" sz="quarter" idx="12"/>
          </p:nvPr>
        </p:nvSpPr>
        <p:spPr/>
        <p:txBody>
          <a:bodyPr/>
          <a:lstStyle/>
          <a:p>
            <a:fld id="{0C384613-D8E5-4729-A777-CC6F4326F50E}" type="slidenum">
              <a:rPr lang="en-US" smtClean="0"/>
              <a:pPr/>
              <a:t>114</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Factors for congressional intent (supremacy or preemption)</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C384613-D8E5-4729-A777-CC6F4326F50E}" type="slidenum">
              <a:rPr lang="en-US" smtClean="0"/>
              <a:pPr/>
              <a:t>115</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lstStyle/>
          <a:p>
            <a:pPr>
              <a:buNone/>
            </a:pPr>
            <a:r>
              <a:rPr lang="en-US" b="1" u="sng" dirty="0"/>
              <a:t>Factors for congressional intent (supremacy or preemption)</a:t>
            </a:r>
            <a:endParaRPr lang="en-US" dirty="0"/>
          </a:p>
          <a:p>
            <a:pPr lvl="0"/>
            <a:r>
              <a:rPr lang="en-US" dirty="0"/>
              <a:t>Courts look at the legislative intent: </a:t>
            </a:r>
          </a:p>
          <a:p>
            <a:pPr lvl="1"/>
            <a:r>
              <a:rPr lang="en-US" dirty="0"/>
              <a:t>whether there is an interest in uniform, national regulation, </a:t>
            </a:r>
          </a:p>
          <a:p>
            <a:pPr lvl="1"/>
            <a:r>
              <a:rPr lang="en-US" dirty="0"/>
              <a:t>historical or traditional classification of the subject matter as either federal or local, </a:t>
            </a:r>
          </a:p>
          <a:p>
            <a:pPr lvl="1"/>
            <a:r>
              <a:rPr lang="en-US" dirty="0"/>
              <a:t>completeness of the regulatory scheme and </a:t>
            </a:r>
          </a:p>
          <a:p>
            <a:pPr lvl="1"/>
            <a:r>
              <a:rPr lang="en-US" dirty="0"/>
              <a:t>the coincidence between the two.</a:t>
            </a:r>
          </a:p>
          <a:p>
            <a:endParaRPr lang="en-US" dirty="0"/>
          </a:p>
        </p:txBody>
      </p:sp>
      <p:sp>
        <p:nvSpPr>
          <p:cNvPr id="4" name="Slide Number Placeholder 3"/>
          <p:cNvSpPr>
            <a:spLocks noGrp="1"/>
          </p:cNvSpPr>
          <p:nvPr>
            <p:ph type="sldNum" sz="quarter" idx="12"/>
          </p:nvPr>
        </p:nvSpPr>
        <p:spPr/>
        <p:txBody>
          <a:bodyPr/>
          <a:lstStyle/>
          <a:p>
            <a:fld id="{0C384613-D8E5-4729-A777-CC6F4326F50E}" type="slidenum">
              <a:rPr lang="en-US" smtClean="0"/>
              <a:pPr/>
              <a:t>116</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Dormant commerce clause</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C384613-D8E5-4729-A777-CC6F4326F50E}" type="slidenum">
              <a:rPr lang="en-US" smtClean="0"/>
              <a:pPr/>
              <a:t>117</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normAutofit lnSpcReduction="10000"/>
          </a:bodyPr>
          <a:lstStyle/>
          <a:p>
            <a:pPr>
              <a:buNone/>
            </a:pPr>
            <a:r>
              <a:rPr lang="en-US" b="1" u="sng" dirty="0"/>
              <a:t>Dormant commerce clause</a:t>
            </a:r>
            <a:endParaRPr lang="en-US" dirty="0"/>
          </a:p>
          <a:p>
            <a:pPr lvl="0"/>
            <a:r>
              <a:rPr lang="en-US" dirty="0"/>
              <a:t>Even when congress has not acted, the commerce clause </a:t>
            </a:r>
            <a:r>
              <a:rPr lang="en-US" dirty="0" smtClean="0"/>
              <a:t>restricts state </a:t>
            </a:r>
            <a:r>
              <a:rPr lang="en-US" dirty="0"/>
              <a:t>and local regulation of interstate </a:t>
            </a:r>
            <a:r>
              <a:rPr lang="en-US" dirty="0" smtClean="0"/>
              <a:t>commerce if:</a:t>
            </a:r>
          </a:p>
          <a:p>
            <a:pPr lvl="1"/>
            <a:r>
              <a:rPr lang="en-US" dirty="0" smtClean="0"/>
              <a:t> the law unduly burdens interstate commerce disproportionately to local interests (unduly burden test)</a:t>
            </a:r>
          </a:p>
          <a:p>
            <a:pPr lvl="1"/>
            <a:r>
              <a:rPr lang="en-US" dirty="0" smtClean="0"/>
              <a:t>OR</a:t>
            </a:r>
          </a:p>
          <a:p>
            <a:pPr lvl="1"/>
            <a:r>
              <a:rPr lang="en-US" dirty="0" smtClean="0"/>
              <a:t> if discriminates against interstate commerce</a:t>
            </a:r>
          </a:p>
          <a:p>
            <a:pPr lvl="3"/>
            <a:r>
              <a:rPr lang="en-US" dirty="0" smtClean="0"/>
              <a:t> (if discriminates, usually always invalid unless falls within the 3 exceptions).</a:t>
            </a:r>
          </a:p>
          <a:p>
            <a:pPr lvl="3"/>
            <a:r>
              <a:rPr lang="en-US" sz="2000" dirty="0" smtClean="0"/>
              <a:t>E.g. statutes excluding incoming or restricting outgoing trade in order to protect local economic interests</a:t>
            </a:r>
          </a:p>
          <a:p>
            <a:endParaRPr lang="en-US" dirty="0"/>
          </a:p>
        </p:txBody>
      </p:sp>
      <p:sp>
        <p:nvSpPr>
          <p:cNvPr id="4" name="Slide Number Placeholder 3"/>
          <p:cNvSpPr>
            <a:spLocks noGrp="1"/>
          </p:cNvSpPr>
          <p:nvPr>
            <p:ph type="sldNum" sz="quarter" idx="12"/>
          </p:nvPr>
        </p:nvSpPr>
        <p:spPr/>
        <p:txBody>
          <a:bodyPr/>
          <a:lstStyle/>
          <a:p>
            <a:fld id="{0C384613-D8E5-4729-A777-CC6F4326F50E}" type="slidenum">
              <a:rPr lang="en-US" smtClean="0"/>
              <a:pPr/>
              <a:t>118</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Unduly burden test</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C384613-D8E5-4729-A777-CC6F4326F50E}" type="slidenum">
              <a:rPr lang="en-US" smtClean="0"/>
              <a:pPr/>
              <a:t>119</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Supreme Court </a:t>
            </a:r>
            <a:r>
              <a:rPr lang="en-US" u="sng" dirty="0" smtClean="0"/>
              <a:t>Jurisdiction is limited to:</a:t>
            </a:r>
            <a:br>
              <a:rPr lang="en-US" u="sng"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Crawford's</a:t>
            </a:r>
            <a:endParaRPr lang="en-US" dirty="0"/>
          </a:p>
        </p:txBody>
      </p:sp>
      <p:sp>
        <p:nvSpPr>
          <p:cNvPr id="5" name="Slide Number Placeholder 4"/>
          <p:cNvSpPr>
            <a:spLocks noGrp="1"/>
          </p:cNvSpPr>
          <p:nvPr>
            <p:ph type="sldNum" sz="quarter" idx="12"/>
          </p:nvPr>
        </p:nvSpPr>
        <p:spPr/>
        <p:txBody>
          <a:bodyPr/>
          <a:lstStyle/>
          <a:p>
            <a:fld id="{0C384613-D8E5-4729-A777-CC6F4326F50E}" type="slidenum">
              <a:rPr lang="en-US" smtClean="0"/>
              <a:pPr/>
              <a:t>12</a:t>
            </a:fld>
            <a:endParaRPr lang="en-US" dirty="0"/>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b="1" u="sng" dirty="0"/>
              <a:t>Unduly burden test</a:t>
            </a:r>
            <a:endParaRPr lang="en-US" dirty="0"/>
          </a:p>
          <a:p>
            <a:pPr lvl="0"/>
            <a:r>
              <a:rPr lang="en-US" dirty="0"/>
              <a:t>Any state law which affects interstate commerce must be:</a:t>
            </a:r>
          </a:p>
          <a:p>
            <a:pPr lvl="0"/>
            <a:endParaRPr lang="en-US" dirty="0"/>
          </a:p>
          <a:p>
            <a:pPr lvl="0"/>
            <a:r>
              <a:rPr lang="en-US" dirty="0"/>
              <a:t>(1) rationally related to a legitimate state concern and </a:t>
            </a:r>
          </a:p>
          <a:p>
            <a:pPr lvl="0"/>
            <a:endParaRPr lang="en-US" dirty="0"/>
          </a:p>
          <a:p>
            <a:pPr lvl="0"/>
            <a:r>
              <a:rPr lang="en-US" dirty="0"/>
              <a:t>(2) the burden on interstate commerce must be outweighed by the benefit to the state’s </a:t>
            </a:r>
            <a:r>
              <a:rPr lang="en-US" dirty="0" smtClean="0"/>
              <a:t>interests.</a:t>
            </a:r>
          </a:p>
          <a:p>
            <a:pPr lvl="1"/>
            <a:r>
              <a:rPr lang="en-US" dirty="0" smtClean="0"/>
              <a:t>Meaning whether </a:t>
            </a:r>
            <a:r>
              <a:rPr lang="en-US" dirty="0"/>
              <a:t>the state objective could be achieved by a means less restrictive on interstate commerce . </a:t>
            </a:r>
            <a:endParaRPr lang="en-US" dirty="0" smtClean="0"/>
          </a:p>
          <a:p>
            <a:pPr lvl="1"/>
            <a:r>
              <a:rPr lang="en-US" sz="2200" dirty="0" smtClean="0"/>
              <a:t>Note: promoting </a:t>
            </a:r>
            <a:r>
              <a:rPr lang="en-US" sz="2200" dirty="0"/>
              <a:t>the economic interest of its own citizens at the expense of out-of-state citizens is not a legitimate state objective</a:t>
            </a:r>
            <a:r>
              <a:rPr lang="en-US" sz="2200" dirty="0" smtClean="0"/>
              <a:t>.</a:t>
            </a:r>
            <a:endParaRPr lang="en-US" sz="2200" dirty="0"/>
          </a:p>
        </p:txBody>
      </p:sp>
      <p:sp>
        <p:nvSpPr>
          <p:cNvPr id="4" name="Slide Number Placeholder 3"/>
          <p:cNvSpPr>
            <a:spLocks noGrp="1"/>
          </p:cNvSpPr>
          <p:nvPr>
            <p:ph type="sldNum" sz="quarter" idx="12"/>
          </p:nvPr>
        </p:nvSpPr>
        <p:spPr/>
        <p:txBody>
          <a:bodyPr/>
          <a:lstStyle/>
          <a:p>
            <a:fld id="{0C384613-D8E5-4729-A777-CC6F4326F50E}" type="slidenum">
              <a:rPr lang="en-US" smtClean="0"/>
              <a:pPr/>
              <a:t>120</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u="sng" dirty="0" smtClean="0"/>
              <a:t>3 Exceptions if Discriminatory</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C384613-D8E5-4729-A777-CC6F4326F50E}" type="slidenum">
              <a:rPr lang="en-US" smtClean="0"/>
              <a:pPr/>
              <a:t>121</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b="1" u="sng" dirty="0" smtClean="0"/>
              <a:t>3 Exceptions if Discriminatory</a:t>
            </a:r>
            <a:endParaRPr lang="en-US" dirty="0" smtClean="0"/>
          </a:p>
          <a:p>
            <a:pPr marL="514350" indent="-514350">
              <a:buFont typeface="+mj-lt"/>
              <a:buAutoNum type="arabicPeriod"/>
            </a:pPr>
            <a:r>
              <a:rPr lang="en-US" dirty="0" smtClean="0"/>
              <a:t>The </a:t>
            </a:r>
            <a:r>
              <a:rPr lang="en-US" dirty="0"/>
              <a:t>state law is necessary to achieve an important state </a:t>
            </a:r>
            <a:r>
              <a:rPr lang="en-US" dirty="0" smtClean="0"/>
              <a:t>goal, and there are no </a:t>
            </a:r>
            <a:r>
              <a:rPr lang="en-US" dirty="0"/>
              <a:t>other means of achieving the goal. </a:t>
            </a:r>
            <a:endParaRPr lang="en-US" dirty="0" smtClean="0"/>
          </a:p>
          <a:p>
            <a:pPr marL="914400" lvl="1" indent="-514350"/>
            <a:r>
              <a:rPr lang="en-US" sz="2600" dirty="0" smtClean="0"/>
              <a:t>So </a:t>
            </a:r>
            <a:r>
              <a:rPr lang="en-US" sz="2600" dirty="0"/>
              <a:t>while a non-discriminatory law only needs to be rationally related to a legitimate state goal, a law which discriminates against interstate commerce must be necessary to achieve an important state goal in order to be </a:t>
            </a:r>
            <a:r>
              <a:rPr lang="en-US" sz="2600" dirty="0" smtClean="0"/>
              <a:t>upheld.</a:t>
            </a:r>
          </a:p>
          <a:p>
            <a:pPr marL="514350" indent="-514350">
              <a:buFont typeface="+mj-lt"/>
              <a:buAutoNum type="arabicPeriod"/>
            </a:pPr>
            <a:r>
              <a:rPr lang="en-US" dirty="0" smtClean="0"/>
              <a:t>Congress </a:t>
            </a:r>
            <a:r>
              <a:rPr lang="en-US" dirty="0"/>
              <a:t>has authorized the states to pass legislation in a certain area despite the effect on interstate commerce, so long as the law does not violate other constitutional provisions it will be </a:t>
            </a:r>
            <a:r>
              <a:rPr lang="en-US" dirty="0" smtClean="0"/>
              <a:t>upheld.</a:t>
            </a:r>
          </a:p>
          <a:p>
            <a:pPr marL="514350" indent="-514350">
              <a:buFont typeface="+mj-lt"/>
              <a:buAutoNum type="arabicPeriod"/>
            </a:pPr>
            <a:r>
              <a:rPr lang="en-US" dirty="0" smtClean="0"/>
              <a:t>Finally</a:t>
            </a:r>
            <a:r>
              <a:rPr lang="en-US" dirty="0"/>
              <a:t>, the “Market Participant” exception allows states to discriminate against out-of-staters insofar as the state itself is acting as a market participant. </a:t>
            </a:r>
            <a:endParaRPr lang="en-US" dirty="0" smtClean="0"/>
          </a:p>
          <a:p>
            <a:pPr marL="914400" lvl="1" indent="-514350"/>
            <a:r>
              <a:rPr lang="en-US" sz="2600" dirty="0" smtClean="0"/>
              <a:t>For </a:t>
            </a:r>
            <a:r>
              <a:rPr lang="en-US" sz="2600" dirty="0"/>
              <a:t>example, when a state is engaging in the buying or selling of goods it may choose to buy from local companies at a higher price than it would pay outside the state , or sell to local companies at a lower price than it would otherwise receive. </a:t>
            </a:r>
            <a:endParaRPr lang="en-US" sz="2600" dirty="0" smtClean="0"/>
          </a:p>
        </p:txBody>
      </p:sp>
      <p:sp>
        <p:nvSpPr>
          <p:cNvPr id="4" name="Slide Number Placeholder 3"/>
          <p:cNvSpPr>
            <a:spLocks noGrp="1"/>
          </p:cNvSpPr>
          <p:nvPr>
            <p:ph type="sldNum" sz="quarter" idx="12"/>
          </p:nvPr>
        </p:nvSpPr>
        <p:spPr/>
        <p:txBody>
          <a:bodyPr/>
          <a:lstStyle/>
          <a:p>
            <a:fld id="{0C384613-D8E5-4729-A777-CC6F4326F50E}" type="slidenum">
              <a:rPr lang="en-US" smtClean="0"/>
              <a:pPr/>
              <a:t>122</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Permits and licenses for interstate business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C384613-D8E5-4729-A777-CC6F4326F50E}" type="slidenum">
              <a:rPr lang="en-US" smtClean="0"/>
              <a:pPr/>
              <a:t>123</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lstStyle/>
          <a:p>
            <a:pPr>
              <a:buNone/>
            </a:pPr>
            <a:r>
              <a:rPr lang="en-US" b="1" u="sng" dirty="0"/>
              <a:t>Permits and licenses for interstate business</a:t>
            </a:r>
            <a:endParaRPr lang="en-US" dirty="0"/>
          </a:p>
          <a:p>
            <a:pPr lvl="0"/>
            <a:r>
              <a:rPr lang="en-US" dirty="0"/>
              <a:t>Traditionally states cannot require permits </a:t>
            </a:r>
          </a:p>
          <a:p>
            <a:pPr lvl="1"/>
            <a:r>
              <a:rPr lang="en-US" dirty="0"/>
              <a:t>but now they may if it is to promote safety</a:t>
            </a:r>
          </a:p>
          <a:p>
            <a:pPr lvl="1"/>
            <a:r>
              <a:rPr lang="en-US" dirty="0"/>
              <a:t> rather than prevent competition.</a:t>
            </a:r>
          </a:p>
          <a:p>
            <a:endParaRPr lang="en-US" dirty="0"/>
          </a:p>
        </p:txBody>
      </p:sp>
      <p:sp>
        <p:nvSpPr>
          <p:cNvPr id="4" name="Slide Number Placeholder 3"/>
          <p:cNvSpPr>
            <a:spLocks noGrp="1"/>
          </p:cNvSpPr>
          <p:nvPr>
            <p:ph type="sldNum" sz="quarter" idx="12"/>
          </p:nvPr>
        </p:nvSpPr>
        <p:spPr/>
        <p:txBody>
          <a:bodyPr/>
          <a:lstStyle/>
          <a:p>
            <a:fld id="{0C384613-D8E5-4729-A777-CC6F4326F50E}" type="slidenum">
              <a:rPr lang="en-US" smtClean="0"/>
              <a:pPr/>
              <a:t>124</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u="sng" dirty="0" smtClean="0"/>
              <a:t>Analysis of state taxation on interstate commerce</a:t>
            </a:r>
            <a:br>
              <a:rPr lang="en-US" u="sng"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Crawford's</a:t>
            </a:r>
            <a:endParaRPr lang="en-US" dirty="0"/>
          </a:p>
        </p:txBody>
      </p:sp>
      <p:sp>
        <p:nvSpPr>
          <p:cNvPr id="5" name="Slide Number Placeholder 4"/>
          <p:cNvSpPr>
            <a:spLocks noGrp="1"/>
          </p:cNvSpPr>
          <p:nvPr>
            <p:ph type="sldNum" sz="quarter" idx="12"/>
          </p:nvPr>
        </p:nvSpPr>
        <p:spPr/>
        <p:txBody>
          <a:bodyPr/>
          <a:lstStyle/>
          <a:p>
            <a:fld id="{0C384613-D8E5-4729-A777-CC6F4326F50E}" type="slidenum">
              <a:rPr lang="en-US" smtClean="0"/>
              <a:pPr/>
              <a:t>125</a:t>
            </a:fld>
            <a:endParaRPr lang="en-US" dirty="0"/>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normAutofit/>
          </a:bodyPr>
          <a:lstStyle/>
          <a:p>
            <a:pPr>
              <a:buNone/>
            </a:pPr>
            <a:r>
              <a:rPr lang="en-US" u="sng" dirty="0" smtClean="0"/>
              <a:t>Analysis of state taxation on interstate commerce</a:t>
            </a:r>
          </a:p>
          <a:p>
            <a:r>
              <a:rPr lang="en-US" dirty="0" smtClean="0"/>
              <a:t>Congress has plenary power and can permit or prohibit taxation by states</a:t>
            </a:r>
          </a:p>
          <a:p>
            <a:r>
              <a:rPr lang="en-US" dirty="0" smtClean="0"/>
              <a:t>Discriminatory taxes violate the Commerce Clause.</a:t>
            </a:r>
          </a:p>
          <a:p>
            <a:r>
              <a:rPr lang="en-US" dirty="0" smtClean="0"/>
              <a:t>Nondiscriminatory taxes are valid only if:</a:t>
            </a:r>
            <a:br>
              <a:rPr lang="en-US" dirty="0" smtClean="0"/>
            </a:br>
            <a:r>
              <a:rPr lang="en-US" dirty="0" smtClean="0"/>
              <a:t>1. There is a substantial nexus between the activity and the tax</a:t>
            </a:r>
            <a:br>
              <a:rPr lang="en-US" dirty="0" smtClean="0"/>
            </a:br>
            <a:r>
              <a:rPr lang="en-US" dirty="0" smtClean="0"/>
              <a:t>2. The tax is fairly apportioned</a:t>
            </a:r>
            <a:br>
              <a:rPr lang="en-US" dirty="0" smtClean="0"/>
            </a:br>
            <a:r>
              <a:rPr lang="en-US" dirty="0" smtClean="0"/>
              <a:t>3. The tax is fairly related to the benefit it will provide</a:t>
            </a:r>
          </a:p>
          <a:p>
            <a:endParaRPr lang="en-US" dirty="0"/>
          </a:p>
        </p:txBody>
      </p:sp>
      <p:sp>
        <p:nvSpPr>
          <p:cNvPr id="4" name="Footer Placeholder 3"/>
          <p:cNvSpPr>
            <a:spLocks noGrp="1"/>
          </p:cNvSpPr>
          <p:nvPr>
            <p:ph type="ftr" sz="quarter" idx="11"/>
          </p:nvPr>
        </p:nvSpPr>
        <p:spPr/>
        <p:txBody>
          <a:bodyPr/>
          <a:lstStyle/>
          <a:p>
            <a:r>
              <a:rPr lang="en-US" dirty="0" smtClean="0"/>
              <a:t>Crawford's</a:t>
            </a:r>
            <a:endParaRPr lang="en-US" dirty="0"/>
          </a:p>
        </p:txBody>
      </p:sp>
      <p:sp>
        <p:nvSpPr>
          <p:cNvPr id="5" name="Slide Number Placeholder 4"/>
          <p:cNvSpPr>
            <a:spLocks noGrp="1"/>
          </p:cNvSpPr>
          <p:nvPr>
            <p:ph type="sldNum" sz="quarter" idx="12"/>
          </p:nvPr>
        </p:nvSpPr>
        <p:spPr/>
        <p:txBody>
          <a:bodyPr/>
          <a:lstStyle/>
          <a:p>
            <a:fld id="{0C384613-D8E5-4729-A777-CC6F4326F50E}" type="slidenum">
              <a:rPr lang="en-US" smtClean="0"/>
              <a:pPr/>
              <a:t>126</a:t>
            </a:fld>
            <a:endParaRPr lang="en-US" dirty="0"/>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“Doing business” taxes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C384613-D8E5-4729-A777-CC6F4326F50E}" type="slidenum">
              <a:rPr lang="en-US" smtClean="0"/>
              <a:pPr/>
              <a:t>127</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lstStyle/>
          <a:p>
            <a:pPr>
              <a:buNone/>
            </a:pPr>
            <a:r>
              <a:rPr lang="en-US" b="1" u="sng" dirty="0"/>
              <a:t>“Doing business” taxes</a:t>
            </a:r>
            <a:endParaRPr lang="en-US" dirty="0"/>
          </a:p>
          <a:p>
            <a:pPr lvl="0"/>
            <a:r>
              <a:rPr lang="en-US" dirty="0"/>
              <a:t>These are taxes imposed for engaging in business within the state and are valid if </a:t>
            </a:r>
          </a:p>
          <a:p>
            <a:pPr lvl="1"/>
            <a:r>
              <a:rPr lang="en-US" dirty="0"/>
              <a:t>the activity taxed must be fairly apportioned,</a:t>
            </a:r>
          </a:p>
          <a:p>
            <a:pPr lvl="1"/>
            <a:r>
              <a:rPr lang="en-US" dirty="0"/>
              <a:t>does not discriminate against interstate commerce </a:t>
            </a:r>
          </a:p>
          <a:p>
            <a:pPr lvl="1"/>
            <a:r>
              <a:rPr lang="en-US" dirty="0"/>
              <a:t>and fairly relate to the services provided by the taxing state.</a:t>
            </a:r>
          </a:p>
          <a:p>
            <a:endParaRPr lang="en-US" dirty="0"/>
          </a:p>
        </p:txBody>
      </p:sp>
      <p:sp>
        <p:nvSpPr>
          <p:cNvPr id="4" name="Slide Number Placeholder 3"/>
          <p:cNvSpPr>
            <a:spLocks noGrp="1"/>
          </p:cNvSpPr>
          <p:nvPr>
            <p:ph type="sldNum" sz="quarter" idx="12"/>
          </p:nvPr>
        </p:nvSpPr>
        <p:spPr/>
        <p:txBody>
          <a:bodyPr/>
          <a:lstStyle/>
          <a:p>
            <a:fld id="{0C384613-D8E5-4729-A777-CC6F4326F50E}" type="slidenum">
              <a:rPr lang="en-US" smtClean="0"/>
              <a:pPr/>
              <a:t>128</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dirty="0" smtClean="0"/>
              <a:t>Freedom of Religion</a:t>
            </a:r>
            <a:endParaRPr lang="en-US" sz="7200"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C384613-D8E5-4729-A777-CC6F4326F50E}" type="slidenum">
              <a:rPr lang="en-US" smtClean="0"/>
              <a:pPr/>
              <a:t>129</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lstStyle/>
          <a:p>
            <a:pPr>
              <a:buNone/>
            </a:pPr>
            <a:r>
              <a:rPr lang="en-US" u="sng" dirty="0" smtClean="0"/>
              <a:t>Supreme Court Jurisdiction</a:t>
            </a:r>
          </a:p>
          <a:p>
            <a:r>
              <a:rPr lang="en-US" dirty="0" smtClean="0"/>
              <a:t>Has both original and appellate jurisdiction.</a:t>
            </a:r>
          </a:p>
          <a:p>
            <a:r>
              <a:rPr lang="en-US" dirty="0" smtClean="0"/>
              <a:t> Original jurisdiction is limited to those cases which affect ambassadors, public ministers, consuls, and those in which a state is a party. </a:t>
            </a:r>
          </a:p>
          <a:p>
            <a:r>
              <a:rPr lang="en-US" dirty="0" smtClean="0"/>
              <a:t>The Supreme Court has appellate jurisdiction over any other case that the Supreme Court chooses to hear.</a:t>
            </a:r>
          </a:p>
          <a:p>
            <a:endParaRPr lang="en-US" dirty="0"/>
          </a:p>
        </p:txBody>
      </p:sp>
      <p:sp>
        <p:nvSpPr>
          <p:cNvPr id="4" name="Footer Placeholder 3"/>
          <p:cNvSpPr>
            <a:spLocks noGrp="1"/>
          </p:cNvSpPr>
          <p:nvPr>
            <p:ph type="ftr" sz="quarter" idx="11"/>
          </p:nvPr>
        </p:nvSpPr>
        <p:spPr/>
        <p:txBody>
          <a:bodyPr/>
          <a:lstStyle/>
          <a:p>
            <a:r>
              <a:rPr lang="en-US" dirty="0" smtClean="0"/>
              <a:t>Crawford's</a:t>
            </a:r>
            <a:endParaRPr lang="en-US" dirty="0"/>
          </a:p>
        </p:txBody>
      </p:sp>
      <p:sp>
        <p:nvSpPr>
          <p:cNvPr id="5" name="Slide Number Placeholder 4"/>
          <p:cNvSpPr>
            <a:spLocks noGrp="1"/>
          </p:cNvSpPr>
          <p:nvPr>
            <p:ph type="sldNum" sz="quarter" idx="12"/>
          </p:nvPr>
        </p:nvSpPr>
        <p:spPr/>
        <p:txBody>
          <a:bodyPr/>
          <a:lstStyle/>
          <a:p>
            <a:fld id="{0C384613-D8E5-4729-A777-CC6F4326F50E}" type="slidenum">
              <a:rPr lang="en-US" smtClean="0"/>
              <a:pPr/>
              <a:t>13</a:t>
            </a:fld>
            <a:endParaRPr lang="en-US" dirty="0"/>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Freedom of religion</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C384613-D8E5-4729-A777-CC6F4326F50E}" type="slidenum">
              <a:rPr lang="en-US" smtClean="0"/>
              <a:pPr/>
              <a:t>130</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lstStyle/>
          <a:p>
            <a:pPr>
              <a:buNone/>
            </a:pPr>
            <a:r>
              <a:rPr lang="en-US" b="1" u="sng" dirty="0"/>
              <a:t>Freedom of religion</a:t>
            </a:r>
            <a:endParaRPr lang="en-US" dirty="0"/>
          </a:p>
          <a:p>
            <a:pPr lvl="0"/>
            <a:r>
              <a:rPr lang="en-US" dirty="0"/>
              <a:t>The first amendment prohibits congress from making a law </a:t>
            </a:r>
          </a:p>
          <a:p>
            <a:pPr lvl="1"/>
            <a:r>
              <a:rPr lang="en-US" dirty="0"/>
              <a:t>that establish religion or prohibit the free exercise of religion, </a:t>
            </a:r>
          </a:p>
          <a:p>
            <a:pPr lvl="1"/>
            <a:r>
              <a:rPr lang="en-US" dirty="0"/>
              <a:t>thus for consideration purposes, one must look </a:t>
            </a:r>
          </a:p>
          <a:p>
            <a:pPr lvl="1"/>
            <a:r>
              <a:rPr lang="en-US" dirty="0"/>
              <a:t>at the establishment clause and the free exercise clause.</a:t>
            </a:r>
          </a:p>
        </p:txBody>
      </p:sp>
      <p:sp>
        <p:nvSpPr>
          <p:cNvPr id="4" name="Slide Number Placeholder 3"/>
          <p:cNvSpPr>
            <a:spLocks noGrp="1"/>
          </p:cNvSpPr>
          <p:nvPr>
            <p:ph type="sldNum" sz="quarter" idx="12"/>
          </p:nvPr>
        </p:nvSpPr>
        <p:spPr/>
        <p:txBody>
          <a:bodyPr/>
          <a:lstStyle/>
          <a:p>
            <a:fld id="{0C384613-D8E5-4729-A777-CC6F4326F50E}" type="slidenum">
              <a:rPr lang="en-US" smtClean="0"/>
              <a:pPr/>
              <a:t>131</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Establishment clause</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C384613-D8E5-4729-A777-CC6F4326F50E}" type="slidenum">
              <a:rPr lang="en-US" smtClean="0"/>
              <a:pPr/>
              <a:t>132</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lstStyle/>
          <a:p>
            <a:pPr>
              <a:buNone/>
            </a:pPr>
            <a:r>
              <a:rPr lang="en-US" b="1" u="sng" dirty="0"/>
              <a:t>Establishment clause</a:t>
            </a:r>
            <a:endParaRPr lang="en-US" dirty="0"/>
          </a:p>
          <a:p>
            <a:pPr lvl="0"/>
            <a:r>
              <a:rPr lang="en-US" dirty="0"/>
              <a:t>Under </a:t>
            </a:r>
            <a:r>
              <a:rPr lang="en-US" dirty="0" err="1"/>
              <a:t>Walz</a:t>
            </a:r>
            <a:r>
              <a:rPr lang="en-US" dirty="0"/>
              <a:t>, the “goal is a benevolent neutrality by the government in respect to religion”. </a:t>
            </a:r>
          </a:p>
          <a:p>
            <a:pPr lvl="0"/>
            <a:r>
              <a:rPr lang="en-US" dirty="0"/>
              <a:t>It bars </a:t>
            </a:r>
          </a:p>
          <a:p>
            <a:pPr lvl="1"/>
            <a:r>
              <a:rPr lang="en-US" dirty="0"/>
              <a:t>government sponsorship or endorsement of religion,</a:t>
            </a:r>
          </a:p>
          <a:p>
            <a:pPr lvl="1"/>
            <a:r>
              <a:rPr lang="en-US" dirty="0"/>
              <a:t> government financial support of religion, </a:t>
            </a:r>
          </a:p>
          <a:p>
            <a:pPr lvl="1"/>
            <a:r>
              <a:rPr lang="en-US" dirty="0"/>
              <a:t>active government involvement in religious activities </a:t>
            </a:r>
          </a:p>
          <a:p>
            <a:pPr lvl="1"/>
            <a:r>
              <a:rPr lang="en-US" dirty="0"/>
              <a:t>and official preference of one religious denomination over another.</a:t>
            </a:r>
          </a:p>
          <a:p>
            <a:endParaRPr lang="en-US" dirty="0"/>
          </a:p>
        </p:txBody>
      </p:sp>
      <p:sp>
        <p:nvSpPr>
          <p:cNvPr id="4" name="Slide Number Placeholder 3"/>
          <p:cNvSpPr>
            <a:spLocks noGrp="1"/>
          </p:cNvSpPr>
          <p:nvPr>
            <p:ph type="sldNum" sz="quarter" idx="12"/>
          </p:nvPr>
        </p:nvSpPr>
        <p:spPr/>
        <p:txBody>
          <a:bodyPr/>
          <a:lstStyle/>
          <a:p>
            <a:fld id="{0C384613-D8E5-4729-A777-CC6F4326F50E}" type="slidenum">
              <a:rPr lang="en-US" smtClean="0"/>
              <a:pPr/>
              <a:t>133</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Three-pronged “lemon” test</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0C384613-D8E5-4729-A777-CC6F4326F50E}" type="slidenum">
              <a:rPr lang="en-US" smtClean="0"/>
              <a:pPr/>
              <a:t>134</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Three-pronged “lemon” test</a:t>
            </a:r>
            <a:endParaRPr lang="en-US" dirty="0"/>
          </a:p>
          <a:p>
            <a:pPr lvl="0"/>
            <a:r>
              <a:rPr lang="en-US" dirty="0"/>
              <a:t>To be valid a statute or any other government action, it must have </a:t>
            </a:r>
          </a:p>
          <a:p>
            <a:pPr lvl="1"/>
            <a:r>
              <a:rPr lang="en-US" dirty="0"/>
              <a:t>a secular purpose; </a:t>
            </a:r>
          </a:p>
          <a:p>
            <a:pPr lvl="1"/>
            <a:r>
              <a:rPr lang="en-US" dirty="0"/>
              <a:t>have a principal or primary effect that neither advances nor inhibits religion </a:t>
            </a:r>
          </a:p>
          <a:p>
            <a:pPr lvl="1"/>
            <a:r>
              <a:rPr lang="en-US" dirty="0"/>
              <a:t>and not foster excessive government entanglement with religion.</a:t>
            </a:r>
          </a:p>
          <a:p>
            <a:pPr lvl="0"/>
            <a:r>
              <a:rPr lang="en-US" dirty="0"/>
              <a:t>Courts also look to whether the action has the purpose and effect of “endorsing” religion.</a:t>
            </a:r>
          </a:p>
          <a:p>
            <a:endParaRPr lang="en-US" dirty="0"/>
          </a:p>
        </p:txBody>
      </p:sp>
      <p:sp>
        <p:nvSpPr>
          <p:cNvPr id="4" name="Slide Number Placeholder 3"/>
          <p:cNvSpPr>
            <a:spLocks noGrp="1"/>
          </p:cNvSpPr>
          <p:nvPr>
            <p:ph type="sldNum" sz="quarter" idx="12"/>
          </p:nvPr>
        </p:nvSpPr>
        <p:spPr/>
        <p:txBody>
          <a:bodyPr/>
          <a:lstStyle/>
          <a:p>
            <a:fld id="{0C384613-D8E5-4729-A777-CC6F4326F50E}" type="slidenum">
              <a:rPr lang="en-US" smtClean="0"/>
              <a:pPr/>
              <a:t>135</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Use of public facilities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0C384613-D8E5-4729-A777-CC6F4326F50E}" type="slidenum">
              <a:rPr lang="en-US" smtClean="0"/>
              <a:pPr/>
              <a:t>136</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Use of public facilities</a:t>
            </a:r>
            <a:endParaRPr lang="en-US" dirty="0"/>
          </a:p>
          <a:p>
            <a:pPr lvl="0"/>
            <a:r>
              <a:rPr lang="en-US" dirty="0"/>
              <a:t>Found valid because:</a:t>
            </a:r>
          </a:p>
          <a:p>
            <a:pPr lvl="1"/>
            <a:r>
              <a:rPr lang="en-US" dirty="0"/>
              <a:t> there is a secular purpose in providing a forum for an exchange of ideas </a:t>
            </a:r>
          </a:p>
          <a:p>
            <a:pPr lvl="1"/>
            <a:r>
              <a:rPr lang="en-US" dirty="0"/>
              <a:t>if nonreligious groups also use the forum, the benefit to religion would be incidental</a:t>
            </a:r>
          </a:p>
          <a:p>
            <a:pPr lvl="2"/>
            <a:r>
              <a:rPr lang="en-US" dirty="0"/>
              <a:t>with no primary effect of advancing religion </a:t>
            </a:r>
          </a:p>
          <a:p>
            <a:pPr lvl="1"/>
            <a:r>
              <a:rPr lang="en-US" dirty="0"/>
              <a:t>and there would be greater entanglement if the state sought </a:t>
            </a:r>
          </a:p>
          <a:p>
            <a:pPr lvl="2"/>
            <a:r>
              <a:rPr lang="en-US" dirty="0"/>
              <a:t>to exclude “religious” groups.</a:t>
            </a:r>
          </a:p>
          <a:p>
            <a:endParaRPr lang="en-US" dirty="0"/>
          </a:p>
        </p:txBody>
      </p:sp>
      <p:sp>
        <p:nvSpPr>
          <p:cNvPr id="4" name="Slide Number Placeholder 3"/>
          <p:cNvSpPr>
            <a:spLocks noGrp="1"/>
          </p:cNvSpPr>
          <p:nvPr>
            <p:ph type="sldNum" sz="quarter" idx="12"/>
          </p:nvPr>
        </p:nvSpPr>
        <p:spPr/>
        <p:txBody>
          <a:bodyPr/>
          <a:lstStyle/>
          <a:p>
            <a:fld id="{0C384613-D8E5-4729-A777-CC6F4326F50E}" type="slidenum">
              <a:rPr lang="en-US" smtClean="0"/>
              <a:pPr/>
              <a:t>137</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Public acknowledgment of religion</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0C384613-D8E5-4729-A777-CC6F4326F50E}" type="slidenum">
              <a:rPr lang="en-US" smtClean="0"/>
              <a:pPr/>
              <a:t>138</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Public acknowledgment of religion</a:t>
            </a:r>
            <a:endParaRPr lang="en-US" dirty="0"/>
          </a:p>
          <a:p>
            <a:pPr lvl="0"/>
            <a:r>
              <a:rPr lang="en-US" dirty="0" smtClean="0"/>
              <a:t>American history is replete with government recognition of our religious heritage </a:t>
            </a:r>
          </a:p>
          <a:p>
            <a:pPr lvl="1"/>
            <a:r>
              <a:rPr lang="en-US" dirty="0" smtClean="0"/>
              <a:t>and with official expressions of religious beliefs. </a:t>
            </a:r>
          </a:p>
          <a:p>
            <a:pPr lvl="0"/>
            <a:r>
              <a:rPr lang="en-US" dirty="0" smtClean="0"/>
              <a:t>The validity turns on their purpose and effect (historical origins)</a:t>
            </a:r>
          </a:p>
          <a:p>
            <a:pPr lvl="1"/>
            <a:r>
              <a:rPr lang="en-US" dirty="0" smtClean="0"/>
              <a:t>and whether they constitute an endorsement (or incidental). </a:t>
            </a:r>
          </a:p>
          <a:p>
            <a:endParaRPr lang="en-US" dirty="0"/>
          </a:p>
        </p:txBody>
      </p:sp>
      <p:sp>
        <p:nvSpPr>
          <p:cNvPr id="4" name="Slide Number Placeholder 3"/>
          <p:cNvSpPr>
            <a:spLocks noGrp="1"/>
          </p:cNvSpPr>
          <p:nvPr>
            <p:ph type="sldNum" sz="quarter" idx="12"/>
          </p:nvPr>
        </p:nvSpPr>
        <p:spPr/>
        <p:txBody>
          <a:bodyPr/>
          <a:lstStyle/>
          <a:p>
            <a:fld id="{0C384613-D8E5-4729-A777-CC6F4326F50E}" type="slidenum">
              <a:rPr lang="en-US" smtClean="0"/>
              <a:pPr/>
              <a:t>139</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Federal court </a:t>
            </a:r>
            <a:r>
              <a:rPr lang="en-US" u="sng" dirty="0" smtClean="0"/>
              <a:t>jurisdiction is limited to</a:t>
            </a:r>
            <a:br>
              <a:rPr lang="en-US" u="sng"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solidFill>
                  <a:prstClr val="black">
                    <a:tint val="75000"/>
                  </a:prstClr>
                </a:solidFill>
              </a:rPr>
              <a:t>Crawford's</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0C384613-D8E5-4729-A777-CC6F4326F50E}" type="slidenum">
              <a:rPr lang="en-US" smtClean="0">
                <a:solidFill>
                  <a:prstClr val="black">
                    <a:tint val="75000"/>
                  </a:prstClr>
                </a:solidFill>
              </a:rPr>
              <a:pPr/>
              <a:t>14</a:t>
            </a:fld>
            <a:endParaRPr lang="en-US" dirty="0">
              <a:solidFill>
                <a:prstClr val="black">
                  <a:tint val="75000"/>
                </a:prstClr>
              </a:solidFill>
            </a:endParaRPr>
          </a:p>
        </p:txBody>
      </p:sp>
    </p:spTree>
    <p:extLst>
      <p:ext uri="{BB962C8B-B14F-4D97-AF65-F5344CB8AC3E}">
        <p14:creationId xmlns:p14="http://schemas.microsoft.com/office/powerpoint/2010/main" val="342354399"/>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t>Nativity Scene Example</a:t>
            </a:r>
            <a:endParaRPr lang="en-US" u="sng" dirty="0"/>
          </a:p>
        </p:txBody>
      </p:sp>
      <p:sp>
        <p:nvSpPr>
          <p:cNvPr id="3" name="Subtitle 2"/>
          <p:cNvSpPr>
            <a:spLocks noGrp="1"/>
          </p:cNvSpPr>
          <p:nvPr>
            <p:ph type="subTitle"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0C384613-D8E5-4729-A777-CC6F4326F50E}" type="slidenum">
              <a:rPr lang="en-US" smtClean="0"/>
              <a:pPr/>
              <a:t>140</a:t>
            </a:fld>
            <a:endParaRPr lang="en-US"/>
          </a:p>
        </p:txBody>
      </p:sp>
    </p:spTree>
    <p:extLst>
      <p:ext uri="{BB962C8B-B14F-4D97-AF65-F5344CB8AC3E}">
        <p14:creationId xmlns:p14="http://schemas.microsoft.com/office/powerpoint/2010/main" val="3614684230"/>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r>
              <a:rPr lang="en-US" dirty="0"/>
              <a:t>A state cannot display a nativity scene unless it is displayed in a context that commemorates the Christmas season as a primarily secular holiday. </a:t>
            </a:r>
            <a:endParaRPr lang="en-US" dirty="0" smtClean="0"/>
          </a:p>
          <a:p>
            <a:pPr lvl="1"/>
            <a:r>
              <a:rPr lang="en-US" dirty="0" smtClean="0"/>
              <a:t>If </a:t>
            </a:r>
            <a:r>
              <a:rPr lang="en-US" dirty="0"/>
              <a:t>a display includes religious symbols as well as other holiday decorations, the display will be deemed to have a secular purpose; </a:t>
            </a:r>
            <a:endParaRPr lang="en-US" dirty="0" smtClean="0"/>
          </a:p>
          <a:p>
            <a:pPr lvl="1"/>
            <a:r>
              <a:rPr lang="en-US" dirty="0" smtClean="0"/>
              <a:t>however</a:t>
            </a:r>
            <a:r>
              <a:rPr lang="en-US" dirty="0"/>
              <a:t>, if it is only the religious symbol in a display, it will be deemed to have a religious effect</a:t>
            </a:r>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0C384613-D8E5-4729-A777-CC6F4326F50E}" type="slidenum">
              <a:rPr lang="en-US" smtClean="0"/>
              <a:pPr/>
              <a:t>141</a:t>
            </a:fld>
            <a:endParaRPr lang="en-US"/>
          </a:p>
        </p:txBody>
      </p:sp>
    </p:spTree>
    <p:extLst>
      <p:ext uri="{BB962C8B-B14F-4D97-AF65-F5344CB8AC3E}">
        <p14:creationId xmlns:p14="http://schemas.microsoft.com/office/powerpoint/2010/main" val="1150292652"/>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Free exercise clause</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0C384613-D8E5-4729-A777-CC6F4326F50E}" type="slidenum">
              <a:rPr lang="en-US" smtClean="0"/>
              <a:pPr/>
              <a:t>142</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normAutofit fontScale="92500" lnSpcReduction="20000"/>
          </a:bodyPr>
          <a:lstStyle/>
          <a:p>
            <a:pPr>
              <a:buNone/>
            </a:pPr>
            <a:r>
              <a:rPr lang="en-US" b="1" u="sng" dirty="0"/>
              <a:t>Free exercise clause</a:t>
            </a:r>
            <a:endParaRPr lang="en-US" dirty="0"/>
          </a:p>
          <a:p>
            <a:pPr lvl="0"/>
            <a:r>
              <a:rPr lang="en-US" dirty="0"/>
              <a:t>The FEC prohibits government interference with religious beliefs, </a:t>
            </a:r>
          </a:p>
          <a:p>
            <a:pPr lvl="1"/>
            <a:r>
              <a:rPr lang="en-US" dirty="0"/>
              <a:t>but </a:t>
            </a:r>
            <a:r>
              <a:rPr lang="en-US" dirty="0" smtClean="0"/>
              <a:t>may regulate the time, place and manner of the religiously motivated conduct </a:t>
            </a:r>
          </a:p>
          <a:p>
            <a:pPr lvl="1"/>
            <a:r>
              <a:rPr lang="en-US" dirty="0" smtClean="0"/>
              <a:t>As long as the regulation is </a:t>
            </a:r>
            <a:r>
              <a:rPr lang="en-US" u="sng" dirty="0" smtClean="0"/>
              <a:t>neutral</a:t>
            </a:r>
            <a:r>
              <a:rPr lang="en-US" dirty="0" smtClean="0"/>
              <a:t> and serves </a:t>
            </a:r>
            <a:r>
              <a:rPr lang="en-US" smtClean="0"/>
              <a:t>an </a:t>
            </a:r>
            <a:r>
              <a:rPr lang="en-US" u="sng" smtClean="0"/>
              <a:t>legitimate</a:t>
            </a:r>
            <a:r>
              <a:rPr lang="en-US" u="sng" smtClean="0"/>
              <a:t> </a:t>
            </a:r>
            <a:r>
              <a:rPr lang="en-US" u="sng" dirty="0" smtClean="0"/>
              <a:t>government interest</a:t>
            </a:r>
            <a:r>
              <a:rPr lang="en-US" dirty="0" smtClean="0"/>
              <a:t>. (Rational basis test) </a:t>
            </a:r>
            <a:endParaRPr lang="en-US" dirty="0" smtClean="0"/>
          </a:p>
          <a:p>
            <a:pPr lvl="1"/>
            <a:r>
              <a:rPr lang="en-US" dirty="0" smtClean="0"/>
              <a:t>If NOT than strict scrutiny applies</a:t>
            </a:r>
            <a:endParaRPr lang="en-US" dirty="0" smtClean="0"/>
          </a:p>
          <a:p>
            <a:pPr lvl="0"/>
            <a:r>
              <a:rPr lang="en-US" dirty="0" smtClean="0"/>
              <a:t>Exceptions include:</a:t>
            </a:r>
            <a:endParaRPr lang="en-US" dirty="0"/>
          </a:p>
          <a:p>
            <a:pPr lvl="1"/>
            <a:r>
              <a:rPr lang="en-US" dirty="0"/>
              <a:t>Unemployment compensation, free speech, and the education of Amish children because they involve another constitutional provision. </a:t>
            </a:r>
          </a:p>
          <a:p>
            <a:pPr lvl="0"/>
            <a:r>
              <a:rPr lang="en-US" dirty="0"/>
              <a:t>The truth of the person’s beliefs is never susceptible to judicial inquiry, but sincerity of belief is.</a:t>
            </a:r>
          </a:p>
          <a:p>
            <a:endParaRPr lang="en-US" dirty="0"/>
          </a:p>
        </p:txBody>
      </p:sp>
      <p:sp>
        <p:nvSpPr>
          <p:cNvPr id="4" name="Slide Number Placeholder 3"/>
          <p:cNvSpPr>
            <a:spLocks noGrp="1"/>
          </p:cNvSpPr>
          <p:nvPr>
            <p:ph type="sldNum" sz="quarter" idx="12"/>
          </p:nvPr>
        </p:nvSpPr>
        <p:spPr/>
        <p:txBody>
          <a:bodyPr/>
          <a:lstStyle/>
          <a:p>
            <a:fld id="{0C384613-D8E5-4729-A777-CC6F4326F50E}" type="slidenum">
              <a:rPr lang="en-US" smtClean="0"/>
              <a:pPr/>
              <a:t>143</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dirty="0" smtClean="0"/>
              <a:t>Equal Protection</a:t>
            </a:r>
            <a:endParaRPr lang="en-US" sz="7200"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0C384613-D8E5-4729-A777-CC6F4326F50E}" type="slidenum">
              <a:rPr lang="en-US" smtClean="0"/>
              <a:pPr/>
              <a:t>144</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EQUAL PROTECTION approach</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0C384613-D8E5-4729-A777-CC6F4326F50E}" type="slidenum">
              <a:rPr lang="en-US" smtClean="0"/>
              <a:pPr/>
              <a:t>145</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EQUAL PROTECTION approach</a:t>
            </a:r>
            <a:endParaRPr lang="en-US" dirty="0"/>
          </a:p>
          <a:p>
            <a:pPr lvl="0"/>
            <a:r>
              <a:rPr lang="en-US" dirty="0"/>
              <a:t>applies when a </a:t>
            </a:r>
            <a:r>
              <a:rPr lang="en-US" i="1" dirty="0"/>
              <a:t>state</a:t>
            </a:r>
            <a:r>
              <a:rPr lang="en-US" dirty="0"/>
              <a:t> law affects the rights of only some people</a:t>
            </a:r>
          </a:p>
          <a:p>
            <a:pPr lvl="1"/>
            <a:r>
              <a:rPr lang="en-US" dirty="0"/>
              <a:t> with respect to a specific activity</a:t>
            </a:r>
          </a:p>
          <a:p>
            <a:pPr lvl="0"/>
            <a:r>
              <a:rPr lang="en-US" dirty="0"/>
              <a:t>Discuss state action</a:t>
            </a:r>
          </a:p>
          <a:p>
            <a:pPr lvl="0"/>
            <a:r>
              <a:rPr lang="en-US" dirty="0"/>
              <a:t>Discrimination intentional\unintentional?</a:t>
            </a:r>
          </a:p>
          <a:p>
            <a:pPr lvl="0"/>
            <a:r>
              <a:rPr lang="en-US" dirty="0"/>
              <a:t>Classify discrimination</a:t>
            </a:r>
          </a:p>
          <a:p>
            <a:endParaRPr lang="en-US" dirty="0"/>
          </a:p>
        </p:txBody>
      </p:sp>
      <p:sp>
        <p:nvSpPr>
          <p:cNvPr id="4" name="Slide Number Placeholder 3"/>
          <p:cNvSpPr>
            <a:spLocks noGrp="1"/>
          </p:cNvSpPr>
          <p:nvPr>
            <p:ph type="sldNum" sz="quarter" idx="12"/>
          </p:nvPr>
        </p:nvSpPr>
        <p:spPr/>
        <p:txBody>
          <a:bodyPr/>
          <a:lstStyle/>
          <a:p>
            <a:fld id="{0C384613-D8E5-4729-A777-CC6F4326F50E}" type="slidenum">
              <a:rPr lang="en-US" smtClean="0"/>
              <a:pPr/>
              <a:t>146</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State action / 14</a:t>
            </a:r>
            <a:r>
              <a:rPr lang="en-US" b="1" u="sng" baseline="30000" dirty="0" smtClean="0"/>
              <a:t>th</a:t>
            </a:r>
            <a:r>
              <a:rPr lang="en-US" b="1" u="sng" dirty="0" smtClean="0"/>
              <a:t>  and 15</a:t>
            </a:r>
            <a:r>
              <a:rPr lang="en-US" b="1" u="sng" baseline="30000" dirty="0" smtClean="0"/>
              <a:t>th</a:t>
            </a:r>
            <a:r>
              <a:rPr lang="en-US" b="1" u="sng" dirty="0" smtClean="0"/>
              <a:t>  amendment-</a:t>
            </a:r>
            <a:r>
              <a:rPr lang="en-US" dirty="0" smtClean="0"/>
              <a:t>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0C384613-D8E5-4729-A777-CC6F4326F50E}" type="slidenum">
              <a:rPr lang="en-US" smtClean="0"/>
              <a:pPr/>
              <a:t>147</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normAutofit fontScale="92500" lnSpcReduction="10000"/>
          </a:bodyPr>
          <a:lstStyle/>
          <a:p>
            <a:pPr>
              <a:buNone/>
            </a:pPr>
            <a:r>
              <a:rPr lang="en-US" b="1" u="sng" dirty="0"/>
              <a:t>Fourteenth and fifteenth amendment-</a:t>
            </a:r>
            <a:r>
              <a:rPr lang="en-US" dirty="0"/>
              <a:t> </a:t>
            </a:r>
          </a:p>
          <a:p>
            <a:pPr lvl="0"/>
            <a:r>
              <a:rPr lang="en-US" dirty="0"/>
              <a:t>The 14</a:t>
            </a:r>
            <a:r>
              <a:rPr lang="en-US" baseline="30000" dirty="0"/>
              <a:t>th</a:t>
            </a:r>
            <a:r>
              <a:rPr lang="en-US" dirty="0"/>
              <a:t> and 15</a:t>
            </a:r>
            <a:r>
              <a:rPr lang="en-US" baseline="30000" dirty="0"/>
              <a:t>th</a:t>
            </a:r>
            <a:r>
              <a:rPr lang="en-US" dirty="0"/>
              <a:t> restrict only governmental action, not the acts of private individuals. </a:t>
            </a:r>
          </a:p>
          <a:p>
            <a:pPr lvl="0"/>
            <a:r>
              <a:rPr lang="en-US" dirty="0"/>
              <a:t>But “state action” includes more than acts by the </a:t>
            </a:r>
          </a:p>
          <a:p>
            <a:pPr lvl="1"/>
            <a:r>
              <a:rPr lang="en-US" dirty="0"/>
              <a:t>legislative, executive, judicial, and administrative branches of government,</a:t>
            </a:r>
          </a:p>
          <a:p>
            <a:pPr lvl="1"/>
            <a:r>
              <a:rPr lang="en-US" dirty="0"/>
              <a:t> and includes acts of government agents, </a:t>
            </a:r>
          </a:p>
          <a:p>
            <a:pPr lvl="1"/>
            <a:r>
              <a:rPr lang="en-US" dirty="0"/>
              <a:t>activities undertaken by private individuals </a:t>
            </a:r>
          </a:p>
          <a:p>
            <a:pPr lvl="2"/>
            <a:r>
              <a:rPr lang="en-US" dirty="0"/>
              <a:t>that are traditionally the exclusive prerogative of the state, </a:t>
            </a:r>
          </a:p>
          <a:p>
            <a:pPr lvl="1"/>
            <a:r>
              <a:rPr lang="en-US" dirty="0"/>
              <a:t>and (elections, primaries and company towns) </a:t>
            </a:r>
          </a:p>
          <a:p>
            <a:pPr lvl="1"/>
            <a:r>
              <a:rPr lang="en-US" dirty="0"/>
              <a:t>but not shopping centers, utility granted monopoly by the state, private schools.</a:t>
            </a:r>
          </a:p>
          <a:p>
            <a:endParaRPr lang="en-US" dirty="0"/>
          </a:p>
        </p:txBody>
      </p:sp>
      <p:sp>
        <p:nvSpPr>
          <p:cNvPr id="4" name="Slide Number Placeholder 3"/>
          <p:cNvSpPr>
            <a:spLocks noGrp="1"/>
          </p:cNvSpPr>
          <p:nvPr>
            <p:ph type="sldNum" sz="quarter" idx="12"/>
          </p:nvPr>
        </p:nvSpPr>
        <p:spPr/>
        <p:txBody>
          <a:bodyPr/>
          <a:lstStyle/>
          <a:p>
            <a:fld id="{0C384613-D8E5-4729-A777-CC6F4326F50E}" type="slidenum">
              <a:rPr lang="en-US" smtClean="0"/>
              <a:pPr/>
              <a:t>148</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Significant state involvement</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0C384613-D8E5-4729-A777-CC6F4326F50E}" type="slidenum">
              <a:rPr lang="en-US" smtClean="0"/>
              <a:pPr/>
              <a:t>149</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lstStyle/>
          <a:p>
            <a:pPr>
              <a:buNone/>
            </a:pPr>
            <a:r>
              <a:rPr lang="en-US" u="sng" dirty="0" smtClean="0"/>
              <a:t>As enumerated in Article III of the U.S. Constitution, federal court jurisdiction is limited to</a:t>
            </a:r>
          </a:p>
          <a:p>
            <a:r>
              <a:rPr lang="en-US" dirty="0" smtClean="0"/>
              <a:t>Cases and controversies arising under the Constitution, laws, and treaties of the U.S.</a:t>
            </a:r>
          </a:p>
          <a:p>
            <a:r>
              <a:rPr lang="en-US" dirty="0" smtClean="0"/>
              <a:t> Cases between citizens of different states </a:t>
            </a:r>
          </a:p>
          <a:p>
            <a:r>
              <a:rPr lang="en-US" dirty="0" smtClean="0"/>
              <a:t>Admiralty and maritime cases</a:t>
            </a:r>
          </a:p>
          <a:p>
            <a:r>
              <a:rPr lang="en-US" dirty="0" smtClean="0"/>
              <a:t>Cases where the U.S. is a party to the action</a:t>
            </a:r>
          </a:p>
          <a:p>
            <a:r>
              <a:rPr lang="en-US" dirty="0" smtClean="0"/>
              <a:t>Actions between two or more states</a:t>
            </a:r>
          </a:p>
          <a:p>
            <a:r>
              <a:rPr lang="en-US" dirty="0" smtClean="0"/>
              <a:t>Actions between a state and a foreign country</a:t>
            </a:r>
          </a:p>
          <a:p>
            <a:endParaRPr lang="en-US" dirty="0"/>
          </a:p>
        </p:txBody>
      </p:sp>
      <p:sp>
        <p:nvSpPr>
          <p:cNvPr id="4" name="Footer Placeholder 3"/>
          <p:cNvSpPr>
            <a:spLocks noGrp="1"/>
          </p:cNvSpPr>
          <p:nvPr>
            <p:ph type="ftr" sz="quarter" idx="11"/>
          </p:nvPr>
        </p:nvSpPr>
        <p:spPr/>
        <p:txBody>
          <a:bodyPr/>
          <a:lstStyle/>
          <a:p>
            <a:r>
              <a:rPr lang="en-US" dirty="0" smtClean="0">
                <a:solidFill>
                  <a:prstClr val="black">
                    <a:tint val="75000"/>
                  </a:prstClr>
                </a:solidFill>
              </a:rPr>
              <a:t>Crawford's</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0C384613-D8E5-4729-A777-CC6F4326F50E}" type="slidenum">
              <a:rPr lang="en-US" smtClean="0">
                <a:solidFill>
                  <a:prstClr val="black">
                    <a:tint val="75000"/>
                  </a:prstClr>
                </a:solidFill>
              </a:rPr>
              <a:pPr/>
              <a:t>15</a:t>
            </a:fld>
            <a:endParaRPr lang="en-US" dirty="0">
              <a:solidFill>
                <a:prstClr val="black">
                  <a:tint val="75000"/>
                </a:prstClr>
              </a:solidFill>
            </a:endParaRPr>
          </a:p>
        </p:txBody>
      </p:sp>
    </p:spTree>
    <p:extLst>
      <p:ext uri="{BB962C8B-B14F-4D97-AF65-F5344CB8AC3E}">
        <p14:creationId xmlns:p14="http://schemas.microsoft.com/office/powerpoint/2010/main" val="838621495"/>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Significant state </a:t>
            </a:r>
            <a:r>
              <a:rPr lang="en-US" b="1" u="sng" dirty="0" smtClean="0"/>
              <a:t>involvement</a:t>
            </a:r>
            <a:endParaRPr lang="en-US" dirty="0"/>
          </a:p>
          <a:p>
            <a:pPr lvl="0"/>
            <a:r>
              <a:rPr lang="en-US" dirty="0"/>
              <a:t>A private business may be held to violate a person’s constitutional rights. </a:t>
            </a:r>
          </a:p>
          <a:p>
            <a:pPr lvl="0"/>
            <a:r>
              <a:rPr lang="en-US" dirty="0"/>
              <a:t>Where the state is so involved or entwined with private defendant,</a:t>
            </a:r>
          </a:p>
          <a:p>
            <a:pPr lvl="1"/>
            <a:r>
              <a:rPr lang="en-US" dirty="0"/>
              <a:t> that the private defendant’s action (usually discrimination) </a:t>
            </a:r>
          </a:p>
          <a:p>
            <a:pPr lvl="1"/>
            <a:r>
              <a:rPr lang="en-US" dirty="0"/>
              <a:t>can be attributed to the </a:t>
            </a:r>
            <a:r>
              <a:rPr lang="en-US" dirty="0" smtClean="0"/>
              <a:t>state,</a:t>
            </a:r>
            <a:endParaRPr lang="en-US" dirty="0"/>
          </a:p>
          <a:p>
            <a:pPr lvl="1"/>
            <a:r>
              <a:rPr lang="en-US" dirty="0"/>
              <a:t> but a mere showing of allowing the conduct is not enough.</a:t>
            </a:r>
          </a:p>
          <a:p>
            <a:endParaRPr lang="en-US" dirty="0"/>
          </a:p>
        </p:txBody>
      </p:sp>
      <p:sp>
        <p:nvSpPr>
          <p:cNvPr id="4" name="Slide Number Placeholder 3"/>
          <p:cNvSpPr>
            <a:spLocks noGrp="1"/>
          </p:cNvSpPr>
          <p:nvPr>
            <p:ph type="sldNum" sz="quarter" idx="12"/>
          </p:nvPr>
        </p:nvSpPr>
        <p:spPr/>
        <p:txBody>
          <a:bodyPr/>
          <a:lstStyle/>
          <a:p>
            <a:fld id="{0C384613-D8E5-4729-A777-CC6F4326F50E}" type="slidenum">
              <a:rPr lang="en-US" smtClean="0"/>
              <a:pPr/>
              <a:t>150</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Intentional discrimination (dejure) </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0C384613-D8E5-4729-A777-CC6F4326F50E}" type="slidenum">
              <a:rPr lang="en-US" smtClean="0"/>
              <a:pPr/>
              <a:t>151</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normAutofit fontScale="92500" lnSpcReduction="10000"/>
          </a:bodyPr>
          <a:lstStyle/>
          <a:p>
            <a:pPr>
              <a:buNone/>
            </a:pPr>
            <a:r>
              <a:rPr lang="en-US" b="1" u="sng" dirty="0"/>
              <a:t>Intentional discrimination (dejure) –</a:t>
            </a:r>
            <a:endParaRPr lang="en-US" dirty="0"/>
          </a:p>
          <a:p>
            <a:pPr lvl="0"/>
            <a:r>
              <a:rPr lang="en-US" dirty="0"/>
              <a:t>Dejure discrimination may be found in three ways and requires the strict scrutiny test.  </a:t>
            </a:r>
          </a:p>
          <a:p>
            <a:pPr lvl="1"/>
            <a:r>
              <a:rPr lang="en-US" u="sng" dirty="0"/>
              <a:t>on its face</a:t>
            </a:r>
            <a:r>
              <a:rPr lang="en-US" dirty="0"/>
              <a:t>: </a:t>
            </a:r>
          </a:p>
          <a:p>
            <a:pPr lvl="2"/>
            <a:r>
              <a:rPr lang="en-US" dirty="0"/>
              <a:t>all people of Japanese descent must report to a detention camp</a:t>
            </a:r>
          </a:p>
          <a:p>
            <a:pPr lvl="1"/>
            <a:r>
              <a:rPr lang="en-US" u="sng" dirty="0"/>
              <a:t>by application</a:t>
            </a:r>
            <a:r>
              <a:rPr lang="en-US" dirty="0"/>
              <a:t>: </a:t>
            </a:r>
          </a:p>
          <a:p>
            <a:pPr lvl="2"/>
            <a:r>
              <a:rPr lang="en-US" dirty="0"/>
              <a:t>a prosecutor uses his peremptory challenges only against African Americans</a:t>
            </a:r>
          </a:p>
          <a:p>
            <a:pPr lvl="1"/>
            <a:r>
              <a:rPr lang="en-US" u="sng" dirty="0"/>
              <a:t>by its discriminatory motive</a:t>
            </a:r>
            <a:r>
              <a:rPr lang="en-US" dirty="0"/>
              <a:t>: </a:t>
            </a:r>
          </a:p>
          <a:p>
            <a:pPr lvl="2"/>
            <a:r>
              <a:rPr lang="en-US" dirty="0"/>
              <a:t>changing city boundaries to exclude nearly all African American voters</a:t>
            </a:r>
          </a:p>
          <a:p>
            <a:r>
              <a:rPr lang="en-US" dirty="0" smtClean="0"/>
              <a:t>Strict Scrutiny applies</a:t>
            </a:r>
            <a:endParaRPr lang="en-US" dirty="0"/>
          </a:p>
        </p:txBody>
      </p:sp>
      <p:sp>
        <p:nvSpPr>
          <p:cNvPr id="4" name="Slide Number Placeholder 3"/>
          <p:cNvSpPr>
            <a:spLocks noGrp="1"/>
          </p:cNvSpPr>
          <p:nvPr>
            <p:ph type="sldNum" sz="quarter" idx="12"/>
          </p:nvPr>
        </p:nvSpPr>
        <p:spPr/>
        <p:txBody>
          <a:bodyPr/>
          <a:lstStyle/>
          <a:p>
            <a:fld id="{0C384613-D8E5-4729-A777-CC6F4326F50E}" type="slidenum">
              <a:rPr lang="en-US" smtClean="0"/>
              <a:pPr/>
              <a:t>152</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Defacto discrimination</a:t>
            </a:r>
            <a:r>
              <a:rPr lang="en-US" dirty="0" smtClean="0"/>
              <a:t> (unintentional)</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0C384613-D8E5-4729-A777-CC6F4326F50E}" type="slidenum">
              <a:rPr lang="en-US" smtClean="0"/>
              <a:pPr/>
              <a:t>153</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Defacto discrimination</a:t>
            </a:r>
            <a:r>
              <a:rPr lang="en-US" dirty="0"/>
              <a:t> (unintentional)</a:t>
            </a:r>
          </a:p>
          <a:p>
            <a:pPr lvl="0"/>
            <a:r>
              <a:rPr lang="en-US" dirty="0"/>
              <a:t>Racially neutral laws on their face, in their administration, and in their motivation </a:t>
            </a:r>
          </a:p>
          <a:p>
            <a:pPr lvl="1"/>
            <a:r>
              <a:rPr lang="en-US" dirty="0"/>
              <a:t>may still be discriminatory in effect, </a:t>
            </a:r>
          </a:p>
          <a:p>
            <a:pPr lvl="1"/>
            <a:r>
              <a:rPr lang="en-US" dirty="0"/>
              <a:t>in that there is a disproportionate impact, </a:t>
            </a:r>
          </a:p>
          <a:p>
            <a:pPr lvl="0"/>
            <a:r>
              <a:rPr lang="en-US" dirty="0"/>
              <a:t>and the </a:t>
            </a:r>
            <a:r>
              <a:rPr lang="en-US" dirty="0" smtClean="0"/>
              <a:t>rational basis test </a:t>
            </a:r>
            <a:r>
              <a:rPr lang="en-US" dirty="0"/>
              <a:t>is used which considers </a:t>
            </a:r>
          </a:p>
          <a:p>
            <a:pPr lvl="1"/>
            <a:r>
              <a:rPr lang="en-US" dirty="0"/>
              <a:t>whether it is rationally related to a constitutionally permissible state interest.</a:t>
            </a:r>
          </a:p>
          <a:p>
            <a:endParaRPr lang="en-US" dirty="0"/>
          </a:p>
        </p:txBody>
      </p:sp>
      <p:sp>
        <p:nvSpPr>
          <p:cNvPr id="4" name="Slide Number Placeholder 3"/>
          <p:cNvSpPr>
            <a:spLocks noGrp="1"/>
          </p:cNvSpPr>
          <p:nvPr>
            <p:ph type="sldNum" sz="quarter" idx="12"/>
          </p:nvPr>
        </p:nvSpPr>
        <p:spPr/>
        <p:txBody>
          <a:bodyPr/>
          <a:lstStyle/>
          <a:p>
            <a:fld id="{0C384613-D8E5-4729-A777-CC6F4326F50E}" type="slidenum">
              <a:rPr lang="en-US" smtClean="0"/>
              <a:pPr/>
              <a:t>154</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t>Non suspect or </a:t>
            </a:r>
            <a:r>
              <a:rPr lang="en-US" u="sng" dirty="0" err="1" smtClean="0"/>
              <a:t>defacto</a:t>
            </a:r>
            <a:r>
              <a:rPr lang="en-US" u="sng" dirty="0" smtClean="0"/>
              <a:t>-suspect</a:t>
            </a:r>
            <a:br>
              <a:rPr lang="en-US" u="sng" dirty="0" smtClean="0"/>
            </a:br>
            <a:r>
              <a:rPr lang="en-US" u="sng" dirty="0" smtClean="0"/>
              <a:t>Rational Basis Test</a:t>
            </a:r>
            <a:endParaRPr lang="en-US" u="sng" dirty="0"/>
          </a:p>
        </p:txBody>
      </p:sp>
      <p:sp>
        <p:nvSpPr>
          <p:cNvPr id="3" name="Subtitle 2"/>
          <p:cNvSpPr>
            <a:spLocks noGrp="1"/>
          </p:cNvSpPr>
          <p:nvPr>
            <p:ph type="subTitle"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0C384613-D8E5-4729-A777-CC6F4326F50E}" type="slidenum">
              <a:rPr lang="en-US" smtClean="0"/>
              <a:pPr/>
              <a:t>155</a:t>
            </a:fld>
            <a:endParaRPr lang="en-US"/>
          </a:p>
        </p:txBody>
      </p:sp>
    </p:spTree>
    <p:extLst>
      <p:ext uri="{BB962C8B-B14F-4D97-AF65-F5344CB8AC3E}">
        <p14:creationId xmlns:p14="http://schemas.microsoft.com/office/powerpoint/2010/main" val="368967937"/>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marL="0" indent="0">
              <a:buNone/>
            </a:pPr>
            <a:r>
              <a:rPr lang="en-US" u="sng" dirty="0"/>
              <a:t>Rational basis test </a:t>
            </a:r>
          </a:p>
          <a:p>
            <a:r>
              <a:rPr lang="en-US" dirty="0"/>
              <a:t>Rationally related to a legitimate state interest</a:t>
            </a:r>
          </a:p>
          <a:p>
            <a:r>
              <a:rPr lang="en-US" dirty="0"/>
              <a:t>Burdens is on the plaintiff to prove that the law is invidious, wholly arbitrary, or capricious in order to prevail.</a:t>
            </a:r>
          </a:p>
          <a:p>
            <a:r>
              <a:rPr lang="en-US" dirty="0"/>
              <a:t>Used for:</a:t>
            </a:r>
          </a:p>
          <a:p>
            <a:pPr marL="914400" lvl="1" indent="-514350">
              <a:buFont typeface="+mj-lt"/>
              <a:buAutoNum type="arabicPeriod"/>
            </a:pPr>
            <a:r>
              <a:rPr lang="en-US" dirty="0"/>
              <a:t>Equal Protection (non-suspect or </a:t>
            </a:r>
            <a:r>
              <a:rPr lang="en-US" dirty="0" err="1"/>
              <a:t>defacto</a:t>
            </a:r>
            <a:r>
              <a:rPr lang="en-US" dirty="0"/>
              <a:t>-suspect)</a:t>
            </a:r>
          </a:p>
          <a:p>
            <a:pPr marL="914400" lvl="1" indent="-514350">
              <a:buFont typeface="+mj-lt"/>
              <a:buAutoNum type="arabicPeriod"/>
            </a:pPr>
            <a:r>
              <a:rPr lang="en-US" dirty="0"/>
              <a:t>Substantive due Process (e.g. economic regulation</a:t>
            </a:r>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0C384613-D8E5-4729-A777-CC6F4326F50E}" type="slidenum">
              <a:rPr lang="en-US" smtClean="0"/>
              <a:pPr/>
              <a:t>156</a:t>
            </a:fld>
            <a:endParaRPr lang="en-US"/>
          </a:p>
        </p:txBody>
      </p:sp>
    </p:spTree>
    <p:extLst>
      <p:ext uri="{BB962C8B-B14F-4D97-AF65-F5344CB8AC3E}">
        <p14:creationId xmlns:p14="http://schemas.microsoft.com/office/powerpoint/2010/main" val="3419448326"/>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Quasi Suspect Class  </a:t>
            </a:r>
            <a:br>
              <a:rPr lang="en-US" b="1" u="sng" dirty="0" smtClean="0"/>
            </a:br>
            <a:r>
              <a:rPr lang="en-US" b="1" u="sng" dirty="0" smtClean="0"/>
              <a:t>intermediate scrutiny standard</a:t>
            </a:r>
            <a:r>
              <a:rPr lang="en-US" dirty="0" smtClean="0"/>
              <a:t>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0C384613-D8E5-4729-A777-CC6F4326F50E}" type="slidenum">
              <a:rPr lang="en-US" smtClean="0"/>
              <a:pPr/>
              <a:t>157</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Quasi Suspect Class \ </a:t>
            </a:r>
            <a:r>
              <a:rPr lang="en-US" b="1" u="sng" dirty="0" smtClean="0"/>
              <a:t>Intermediate </a:t>
            </a:r>
            <a:r>
              <a:rPr lang="en-US" b="1" u="sng" dirty="0"/>
              <a:t>scrutiny standard</a:t>
            </a:r>
            <a:r>
              <a:rPr lang="en-US" dirty="0"/>
              <a:t>- </a:t>
            </a:r>
          </a:p>
          <a:p>
            <a:pPr lvl="0"/>
            <a:r>
              <a:rPr lang="en-US" dirty="0" smtClean="0"/>
              <a:t>Substantially related </a:t>
            </a:r>
            <a:r>
              <a:rPr lang="en-US" dirty="0"/>
              <a:t>to imported government </a:t>
            </a:r>
            <a:r>
              <a:rPr lang="en-US" dirty="0" smtClean="0"/>
              <a:t>objectives </a:t>
            </a:r>
          </a:p>
          <a:p>
            <a:pPr lvl="0"/>
            <a:r>
              <a:rPr lang="en-US" dirty="0" smtClean="0"/>
              <a:t>Burden is on the government</a:t>
            </a:r>
            <a:endParaRPr lang="en-US" dirty="0"/>
          </a:p>
          <a:p>
            <a:endParaRPr lang="en-US" dirty="0"/>
          </a:p>
        </p:txBody>
      </p:sp>
      <p:sp>
        <p:nvSpPr>
          <p:cNvPr id="4" name="Slide Number Placeholder 3"/>
          <p:cNvSpPr>
            <a:spLocks noGrp="1"/>
          </p:cNvSpPr>
          <p:nvPr>
            <p:ph type="sldNum" sz="quarter" idx="12"/>
          </p:nvPr>
        </p:nvSpPr>
        <p:spPr/>
        <p:txBody>
          <a:bodyPr/>
          <a:lstStyle/>
          <a:p>
            <a:fld id="{0C384613-D8E5-4729-A777-CC6F4326F50E}" type="slidenum">
              <a:rPr lang="en-US" smtClean="0"/>
              <a:pPr/>
              <a:t>158</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What is a Suspect class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0C384613-D8E5-4729-A777-CC6F4326F50E}" type="slidenum">
              <a:rPr lang="en-US" smtClean="0"/>
              <a:pPr/>
              <a:t>159</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t>Case or controversy</a:t>
            </a:r>
            <a:br>
              <a:rPr lang="en-US" u="sng"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Crawford's</a:t>
            </a:r>
            <a:endParaRPr lang="en-US" dirty="0"/>
          </a:p>
        </p:txBody>
      </p:sp>
      <p:sp>
        <p:nvSpPr>
          <p:cNvPr id="5" name="Slide Number Placeholder 4"/>
          <p:cNvSpPr>
            <a:spLocks noGrp="1"/>
          </p:cNvSpPr>
          <p:nvPr>
            <p:ph type="sldNum" sz="quarter" idx="12"/>
          </p:nvPr>
        </p:nvSpPr>
        <p:spPr/>
        <p:txBody>
          <a:bodyPr/>
          <a:lstStyle/>
          <a:p>
            <a:fld id="{0C384613-D8E5-4729-A777-CC6F4326F50E}" type="slidenum">
              <a:rPr lang="en-US" smtClean="0"/>
              <a:pPr/>
              <a:t>16</a:t>
            </a:fld>
            <a:endParaRPr lang="en-US" dirty="0"/>
          </a:p>
        </p:txBody>
      </p:sp>
    </p:spTree>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Suspect </a:t>
            </a:r>
            <a:r>
              <a:rPr lang="en-US" b="1" u="sng" dirty="0" smtClean="0"/>
              <a:t>class</a:t>
            </a:r>
            <a:endParaRPr lang="en-US" dirty="0"/>
          </a:p>
          <a:p>
            <a:pPr lvl="0"/>
            <a:r>
              <a:rPr lang="en-US" dirty="0"/>
              <a:t>Laws or government actions that treat people differently </a:t>
            </a:r>
          </a:p>
          <a:p>
            <a:pPr lvl="1"/>
            <a:r>
              <a:rPr lang="en-US" dirty="0"/>
              <a:t>based on Race, National origin, or Alienage. </a:t>
            </a:r>
          </a:p>
          <a:p>
            <a:pPr lvl="0"/>
            <a:r>
              <a:rPr lang="en-US" dirty="0"/>
              <a:t>To qualify as a suspect class the characteristics are classified </a:t>
            </a:r>
          </a:p>
          <a:p>
            <a:pPr lvl="1"/>
            <a:r>
              <a:rPr lang="en-US" dirty="0"/>
              <a:t>as immutable </a:t>
            </a:r>
          </a:p>
          <a:p>
            <a:pPr lvl="1"/>
            <a:r>
              <a:rPr lang="en-US" dirty="0"/>
              <a:t>and there was a history of past discrimination.</a:t>
            </a:r>
          </a:p>
          <a:p>
            <a:endParaRPr lang="en-US" dirty="0"/>
          </a:p>
        </p:txBody>
      </p:sp>
      <p:sp>
        <p:nvSpPr>
          <p:cNvPr id="4" name="Slide Number Placeholder 3"/>
          <p:cNvSpPr>
            <a:spLocks noGrp="1"/>
          </p:cNvSpPr>
          <p:nvPr>
            <p:ph type="sldNum" sz="quarter" idx="12"/>
          </p:nvPr>
        </p:nvSpPr>
        <p:spPr/>
        <p:txBody>
          <a:bodyPr/>
          <a:lstStyle/>
          <a:p>
            <a:fld id="{0C384613-D8E5-4729-A777-CC6F4326F50E}" type="slidenum">
              <a:rPr lang="en-US" smtClean="0"/>
              <a:pPr/>
              <a:t>160</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u="sng" dirty="0" smtClean="0"/>
              <a:t>Suspect class</a:t>
            </a:r>
            <a:br>
              <a:rPr lang="en-US" b="1" u="sng" dirty="0" smtClean="0"/>
            </a:br>
            <a:r>
              <a:rPr lang="en-US" b="1" u="sng" dirty="0" smtClean="0"/>
              <a:t>Strict scrutiny</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0C384613-D8E5-4729-A777-CC6F4326F50E}" type="slidenum">
              <a:rPr lang="en-US" smtClean="0"/>
              <a:pPr/>
              <a:t>161</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b="1" u="sng" dirty="0"/>
              <a:t>Strict scrutiny-</a:t>
            </a:r>
            <a:r>
              <a:rPr lang="en-US" dirty="0"/>
              <a:t> (suspect fundamental rights)</a:t>
            </a:r>
          </a:p>
          <a:p>
            <a:r>
              <a:rPr lang="en-US" dirty="0" smtClean="0"/>
              <a:t>Necessary </a:t>
            </a:r>
            <a:r>
              <a:rPr lang="en-US" dirty="0"/>
              <a:t>to promote a compelling state interest, </a:t>
            </a:r>
          </a:p>
          <a:p>
            <a:pPr lvl="1"/>
            <a:r>
              <a:rPr lang="en-US" dirty="0"/>
              <a:t>which means its narrowly tailored so that there are no alternative, less burdensome means to accomplish the states goal</a:t>
            </a:r>
            <a:r>
              <a:rPr lang="en-US" dirty="0" smtClean="0"/>
              <a:t>.</a:t>
            </a:r>
          </a:p>
          <a:p>
            <a:r>
              <a:rPr lang="en-US" dirty="0"/>
              <a:t>The means chosen must fit the compelling goal </a:t>
            </a:r>
            <a:r>
              <a:rPr lang="en-US" dirty="0" smtClean="0"/>
              <a:t>so </a:t>
            </a:r>
            <a:r>
              <a:rPr lang="en-US" dirty="0"/>
              <a:t>closely that there is little or no </a:t>
            </a:r>
            <a:r>
              <a:rPr lang="en-US" dirty="0" smtClean="0"/>
              <a:t>possibility that </a:t>
            </a:r>
            <a:r>
              <a:rPr lang="en-US" dirty="0"/>
              <a:t>the motive of the classification was illegitimate racial prejudice or </a:t>
            </a:r>
            <a:r>
              <a:rPr lang="en-US" dirty="0" smtClean="0"/>
              <a:t>stereotype</a:t>
            </a:r>
            <a:r>
              <a:rPr lang="en-US" dirty="0"/>
              <a:t>.</a:t>
            </a:r>
          </a:p>
          <a:p>
            <a:r>
              <a:rPr lang="en-US" dirty="0"/>
              <a:t>Government action that </a:t>
            </a:r>
            <a:r>
              <a:rPr lang="en-US" u="sng" dirty="0"/>
              <a:t>intentionally</a:t>
            </a:r>
            <a:r>
              <a:rPr lang="en-US" dirty="0"/>
              <a:t> discriminates against racial or ethnic </a:t>
            </a:r>
            <a:r>
              <a:rPr lang="en-US" dirty="0" smtClean="0"/>
              <a:t>minorities </a:t>
            </a:r>
            <a:r>
              <a:rPr lang="en-US" dirty="0"/>
              <a:t>is “suspect” and thus subject to “strict scrutiny”.</a:t>
            </a:r>
          </a:p>
          <a:p>
            <a:endParaRPr lang="en-US" dirty="0"/>
          </a:p>
        </p:txBody>
      </p:sp>
      <p:sp>
        <p:nvSpPr>
          <p:cNvPr id="4" name="Slide Number Placeholder 3"/>
          <p:cNvSpPr>
            <a:spLocks noGrp="1"/>
          </p:cNvSpPr>
          <p:nvPr>
            <p:ph type="sldNum" sz="quarter" idx="12"/>
          </p:nvPr>
        </p:nvSpPr>
        <p:spPr/>
        <p:txBody>
          <a:bodyPr/>
          <a:lstStyle/>
          <a:p>
            <a:fld id="{0C384613-D8E5-4729-A777-CC6F4326F50E}" type="slidenum">
              <a:rPr lang="en-US" smtClean="0"/>
              <a:pPr/>
              <a:t>162</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Affirmative Action</a:t>
            </a:r>
            <a:r>
              <a:rPr lang="en-US" dirty="0" smtClean="0"/>
              <a:t>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0C384613-D8E5-4729-A777-CC6F4326F50E}" type="slidenum">
              <a:rPr lang="en-US" smtClean="0"/>
              <a:pPr/>
              <a:t>163</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Affirmative </a:t>
            </a:r>
            <a:r>
              <a:rPr lang="en-US" b="1" u="sng" dirty="0" smtClean="0"/>
              <a:t>Action</a:t>
            </a:r>
            <a:r>
              <a:rPr lang="en-US" dirty="0" smtClean="0"/>
              <a:t> </a:t>
            </a:r>
            <a:endParaRPr lang="en-US" dirty="0"/>
          </a:p>
          <a:p>
            <a:pPr lvl="0"/>
            <a:r>
              <a:rPr lang="en-US" dirty="0"/>
              <a:t>To be valid the government agency must actually be able to show </a:t>
            </a:r>
          </a:p>
          <a:p>
            <a:pPr lvl="1"/>
            <a:r>
              <a:rPr lang="en-US" dirty="0"/>
              <a:t>the required past discrimination against the group in question</a:t>
            </a:r>
          </a:p>
          <a:p>
            <a:pPr lvl="1"/>
            <a:r>
              <a:rPr lang="en-US" dirty="0"/>
              <a:t> and that the affirmative action program is narrowly tailored </a:t>
            </a:r>
          </a:p>
          <a:p>
            <a:pPr lvl="1"/>
            <a:r>
              <a:rPr lang="en-US" dirty="0"/>
              <a:t>to remedy that discrimination.</a:t>
            </a:r>
          </a:p>
          <a:p>
            <a:endParaRPr lang="en-US" dirty="0"/>
          </a:p>
        </p:txBody>
      </p:sp>
      <p:sp>
        <p:nvSpPr>
          <p:cNvPr id="4" name="Slide Number Placeholder 3"/>
          <p:cNvSpPr>
            <a:spLocks noGrp="1"/>
          </p:cNvSpPr>
          <p:nvPr>
            <p:ph type="sldNum" sz="quarter" idx="12"/>
          </p:nvPr>
        </p:nvSpPr>
        <p:spPr/>
        <p:txBody>
          <a:bodyPr/>
          <a:lstStyle/>
          <a:p>
            <a:fld id="{0C384613-D8E5-4729-A777-CC6F4326F50E}" type="slidenum">
              <a:rPr lang="en-US" smtClean="0"/>
              <a:pPr/>
              <a:t>164</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t>State laws regarding alienage</a:t>
            </a:r>
            <a:endParaRPr lang="en-US" u="sng" dirty="0"/>
          </a:p>
        </p:txBody>
      </p:sp>
      <p:sp>
        <p:nvSpPr>
          <p:cNvPr id="3" name="Subtitle 2"/>
          <p:cNvSpPr>
            <a:spLocks noGrp="1"/>
          </p:cNvSpPr>
          <p:nvPr>
            <p:ph type="subTitle"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0C384613-D8E5-4729-A777-CC6F4326F50E}" type="slidenum">
              <a:rPr lang="en-US" smtClean="0"/>
              <a:pPr/>
              <a:t>165</a:t>
            </a:fld>
            <a:endParaRPr lang="en-US"/>
          </a:p>
        </p:txBody>
      </p:sp>
    </p:spTree>
    <p:extLst>
      <p:ext uri="{BB962C8B-B14F-4D97-AF65-F5344CB8AC3E}">
        <p14:creationId xmlns:p14="http://schemas.microsoft.com/office/powerpoint/2010/main" val="1214837031"/>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r>
              <a:rPr lang="en-US" dirty="0"/>
              <a:t>State laws on alienage are subject to strict scrutiny </a:t>
            </a:r>
            <a:endParaRPr lang="en-US" dirty="0" smtClean="0"/>
          </a:p>
          <a:p>
            <a:pPr lvl="1"/>
            <a:r>
              <a:rPr lang="en-US" dirty="0" smtClean="0"/>
              <a:t>unless </a:t>
            </a:r>
            <a:r>
              <a:rPr lang="en-US" dirty="0"/>
              <a:t>they discriminate against alien participation in state government (in which case only a rational basis review would be required). </a:t>
            </a:r>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0C384613-D8E5-4729-A777-CC6F4326F50E}" type="slidenum">
              <a:rPr lang="en-US" smtClean="0"/>
              <a:pPr/>
              <a:t>166</a:t>
            </a:fld>
            <a:endParaRPr lang="en-US"/>
          </a:p>
        </p:txBody>
      </p:sp>
    </p:spTree>
    <p:extLst>
      <p:ext uri="{BB962C8B-B14F-4D97-AF65-F5344CB8AC3E}">
        <p14:creationId xmlns:p14="http://schemas.microsoft.com/office/powerpoint/2010/main" val="2673432295"/>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dirty="0" smtClean="0"/>
              <a:t>Due Process</a:t>
            </a:r>
            <a:endParaRPr lang="en-US" sz="7200"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0C384613-D8E5-4729-A777-CC6F4326F50E}" type="slidenum">
              <a:rPr lang="en-US" smtClean="0"/>
              <a:pPr/>
              <a:t>167</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Procedural due process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0C384613-D8E5-4729-A777-CC6F4326F50E}" type="slidenum">
              <a:rPr lang="en-US" smtClean="0"/>
              <a:pPr/>
              <a:t>168</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b="1" u="sng" dirty="0"/>
              <a:t>Procedural due process</a:t>
            </a:r>
            <a:endParaRPr lang="en-US" dirty="0"/>
          </a:p>
          <a:p>
            <a:pPr lvl="0"/>
            <a:r>
              <a:rPr lang="en-US" dirty="0"/>
              <a:t>Procedurally, the due process clauses guarantee that liberty and property interests </a:t>
            </a:r>
          </a:p>
          <a:p>
            <a:pPr lvl="1"/>
            <a:r>
              <a:rPr lang="en-US" dirty="0"/>
              <a:t>shall not be impaired </a:t>
            </a:r>
          </a:p>
          <a:p>
            <a:pPr lvl="1"/>
            <a:r>
              <a:rPr lang="en-US" dirty="0"/>
              <a:t>without some form of </a:t>
            </a:r>
            <a:r>
              <a:rPr lang="en-US" i="1" dirty="0"/>
              <a:t>notice and hearing</a:t>
            </a:r>
            <a:r>
              <a:rPr lang="en-US" dirty="0"/>
              <a:t> </a:t>
            </a:r>
          </a:p>
          <a:p>
            <a:pPr lvl="1"/>
            <a:r>
              <a:rPr lang="en-US" dirty="0"/>
              <a:t>by an unbiased decision maker</a:t>
            </a:r>
          </a:p>
          <a:p>
            <a:pPr lvl="0"/>
            <a:r>
              <a:rPr lang="en-US" dirty="0"/>
              <a:t>whether a prior evidentiary hearing is required is determined by:</a:t>
            </a:r>
          </a:p>
          <a:p>
            <a:pPr lvl="1"/>
            <a:r>
              <a:rPr lang="en-US" dirty="0"/>
              <a:t>weighing the importance of the interest involved</a:t>
            </a:r>
          </a:p>
          <a:p>
            <a:pPr lvl="1"/>
            <a:r>
              <a:rPr lang="en-US" dirty="0"/>
              <a:t>the value of the safeguards to the interest</a:t>
            </a:r>
          </a:p>
          <a:p>
            <a:pPr lvl="1"/>
            <a:r>
              <a:rPr lang="en-US" dirty="0"/>
              <a:t>and the government interest in fiscal and administrative efficiency</a:t>
            </a:r>
          </a:p>
          <a:p>
            <a:endParaRPr lang="en-US" dirty="0"/>
          </a:p>
        </p:txBody>
      </p:sp>
      <p:sp>
        <p:nvSpPr>
          <p:cNvPr id="4" name="Slide Number Placeholder 3"/>
          <p:cNvSpPr>
            <a:spLocks noGrp="1"/>
          </p:cNvSpPr>
          <p:nvPr>
            <p:ph type="sldNum" sz="quarter" idx="12"/>
          </p:nvPr>
        </p:nvSpPr>
        <p:spPr>
          <a:xfrm>
            <a:off x="6553200" y="6019800"/>
            <a:ext cx="2133600" cy="701675"/>
          </a:xfrm>
        </p:spPr>
        <p:txBody>
          <a:bodyPr/>
          <a:lstStyle/>
          <a:p>
            <a:fld id="{0C384613-D8E5-4729-A777-CC6F4326F50E}" type="slidenum">
              <a:rPr lang="en-US" smtClean="0">
                <a:solidFill>
                  <a:schemeClr val="tx1"/>
                </a:solidFill>
              </a:rPr>
              <a:pPr/>
              <a:t>169</a:t>
            </a:fld>
            <a:endParaRPr lang="en-US">
              <a:solidFill>
                <a:schemeClr val="tx1"/>
              </a:solidFill>
            </a:endParaRPr>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normAutofit/>
          </a:bodyPr>
          <a:lstStyle/>
          <a:p>
            <a:pPr>
              <a:buNone/>
            </a:pPr>
            <a:r>
              <a:rPr lang="en-US" u="sng" dirty="0" smtClean="0"/>
              <a:t>Case or controversy</a:t>
            </a:r>
          </a:p>
          <a:p>
            <a:r>
              <a:rPr lang="en-US" dirty="0"/>
              <a:t>This </a:t>
            </a:r>
            <a:r>
              <a:rPr lang="en-US" dirty="0" smtClean="0"/>
              <a:t>clause prohibits </a:t>
            </a:r>
            <a:r>
              <a:rPr lang="en-US" dirty="0"/>
              <a:t>courts from issuing advisory opinions, or from hearing cases that are either unripe, meaning that the controversy has not arisen yet, or moot, meaning that the controversy has already been resolved</a:t>
            </a:r>
            <a:r>
              <a:rPr lang="en-US" dirty="0" smtClean="0"/>
              <a:t>.</a:t>
            </a:r>
          </a:p>
          <a:p>
            <a:r>
              <a:rPr lang="en-US" dirty="0" smtClean="0"/>
              <a:t>Due to this limitation, an actual case or controversy must exist for the federal courts to have jurisdiction. </a:t>
            </a:r>
          </a:p>
          <a:p>
            <a:r>
              <a:rPr lang="en-US" dirty="0" smtClean="0"/>
              <a:t>This means the case must present actual harm done or an immediate threat of harm.</a:t>
            </a:r>
            <a:endParaRPr lang="en-US" dirty="0"/>
          </a:p>
        </p:txBody>
      </p:sp>
      <p:sp>
        <p:nvSpPr>
          <p:cNvPr id="4" name="Footer Placeholder 3"/>
          <p:cNvSpPr>
            <a:spLocks noGrp="1"/>
          </p:cNvSpPr>
          <p:nvPr>
            <p:ph type="ftr" sz="quarter" idx="11"/>
          </p:nvPr>
        </p:nvSpPr>
        <p:spPr/>
        <p:txBody>
          <a:bodyPr/>
          <a:lstStyle/>
          <a:p>
            <a:r>
              <a:rPr lang="en-US" dirty="0" smtClean="0"/>
              <a:t>Crawford's</a:t>
            </a:r>
            <a:endParaRPr lang="en-US" dirty="0"/>
          </a:p>
        </p:txBody>
      </p:sp>
      <p:sp>
        <p:nvSpPr>
          <p:cNvPr id="5" name="Slide Number Placeholder 4"/>
          <p:cNvSpPr>
            <a:spLocks noGrp="1"/>
          </p:cNvSpPr>
          <p:nvPr>
            <p:ph type="sldNum" sz="quarter" idx="12"/>
          </p:nvPr>
        </p:nvSpPr>
        <p:spPr/>
        <p:txBody>
          <a:bodyPr/>
          <a:lstStyle/>
          <a:p>
            <a:fld id="{0C384613-D8E5-4729-A777-CC6F4326F50E}" type="slidenum">
              <a:rPr lang="en-US" smtClean="0"/>
              <a:pPr/>
              <a:t>17</a:t>
            </a:fld>
            <a:endParaRPr lang="en-US" dirty="0"/>
          </a:p>
        </p:txBody>
      </p:sp>
    </p:spTree>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Substantive due process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0C384613-D8E5-4729-A777-CC6F4326F50E}" type="slidenum">
              <a:rPr lang="en-US" smtClean="0"/>
              <a:pPr/>
              <a:t>170</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Substantive due process</a:t>
            </a:r>
            <a:endParaRPr lang="en-US" dirty="0"/>
          </a:p>
          <a:p>
            <a:pPr lvl="0"/>
            <a:r>
              <a:rPr lang="en-US" dirty="0"/>
              <a:t>T</a:t>
            </a:r>
            <a:r>
              <a:rPr lang="en-US" dirty="0" smtClean="0"/>
              <a:t>hese </a:t>
            </a:r>
            <a:r>
              <a:rPr lang="en-US" dirty="0"/>
              <a:t>laws affect all people</a:t>
            </a:r>
          </a:p>
          <a:p>
            <a:pPr lvl="0"/>
            <a:r>
              <a:rPr lang="en-US" dirty="0"/>
              <a:t>Economic and social regulations </a:t>
            </a:r>
            <a:r>
              <a:rPr lang="en-US" dirty="0" smtClean="0"/>
              <a:t>= </a:t>
            </a:r>
            <a:r>
              <a:rPr lang="en-US" dirty="0"/>
              <a:t>rational basis test</a:t>
            </a:r>
          </a:p>
          <a:p>
            <a:pPr lvl="0"/>
            <a:r>
              <a:rPr lang="en-US" dirty="0"/>
              <a:t>Fundamental rights </a:t>
            </a:r>
            <a:r>
              <a:rPr lang="en-US" dirty="0" smtClean="0"/>
              <a:t>= </a:t>
            </a:r>
            <a:r>
              <a:rPr lang="en-US" dirty="0"/>
              <a:t>strict scrutiny</a:t>
            </a:r>
          </a:p>
          <a:p>
            <a:endParaRPr lang="en-US" dirty="0"/>
          </a:p>
        </p:txBody>
      </p:sp>
      <p:sp>
        <p:nvSpPr>
          <p:cNvPr id="4" name="Slide Number Placeholder 3"/>
          <p:cNvSpPr>
            <a:spLocks noGrp="1"/>
          </p:cNvSpPr>
          <p:nvPr>
            <p:ph type="sldNum" sz="quarter" idx="12"/>
          </p:nvPr>
        </p:nvSpPr>
        <p:spPr/>
        <p:txBody>
          <a:bodyPr/>
          <a:lstStyle/>
          <a:p>
            <a:fld id="{0C384613-D8E5-4729-A777-CC6F4326F50E}" type="slidenum">
              <a:rPr lang="en-US" smtClean="0"/>
              <a:pPr/>
              <a:t>171</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Economic and Social Regulations</a:t>
            </a:r>
            <a:br>
              <a:rPr lang="en-US" b="1" u="sng" dirty="0" smtClean="0"/>
            </a:br>
            <a:r>
              <a:rPr lang="en-US" b="1" u="sng" dirty="0" smtClean="0"/>
              <a:t>Rational basis test</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0C384613-D8E5-4729-A777-CC6F4326F50E}" type="slidenum">
              <a:rPr lang="en-US" smtClean="0"/>
              <a:pPr/>
              <a:t>172</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Rational basis </a:t>
            </a:r>
            <a:r>
              <a:rPr lang="en-US" b="1" u="sng" dirty="0" smtClean="0"/>
              <a:t>test</a:t>
            </a:r>
            <a:endParaRPr lang="en-US" dirty="0"/>
          </a:p>
          <a:p>
            <a:pPr lvl="0"/>
            <a:r>
              <a:rPr lang="en-US" dirty="0" smtClean="0"/>
              <a:t>Rationally related to </a:t>
            </a:r>
            <a:r>
              <a:rPr lang="en-US" dirty="0"/>
              <a:t>a </a:t>
            </a:r>
            <a:r>
              <a:rPr lang="en-US" dirty="0" smtClean="0"/>
              <a:t>legitimate </a:t>
            </a:r>
            <a:r>
              <a:rPr lang="en-US" dirty="0"/>
              <a:t>state </a:t>
            </a:r>
            <a:r>
              <a:rPr lang="en-US" dirty="0" smtClean="0"/>
              <a:t>interest</a:t>
            </a:r>
          </a:p>
          <a:p>
            <a:pPr lvl="0"/>
            <a:r>
              <a:rPr lang="en-US" dirty="0" smtClean="0"/>
              <a:t>Burden is on the plaintiff to prove </a:t>
            </a:r>
            <a:r>
              <a:rPr lang="en-US" dirty="0"/>
              <a:t>that it is </a:t>
            </a:r>
            <a:r>
              <a:rPr lang="en-US" dirty="0" smtClean="0"/>
              <a:t>invidious, wholly </a:t>
            </a:r>
            <a:r>
              <a:rPr lang="en-US" dirty="0"/>
              <a:t>arbitrary, or capricious in order to prevail.</a:t>
            </a:r>
          </a:p>
          <a:p>
            <a:endParaRPr lang="en-US" dirty="0"/>
          </a:p>
        </p:txBody>
      </p:sp>
      <p:sp>
        <p:nvSpPr>
          <p:cNvPr id="4" name="Slide Number Placeholder 3"/>
          <p:cNvSpPr>
            <a:spLocks noGrp="1"/>
          </p:cNvSpPr>
          <p:nvPr>
            <p:ph type="sldNum" sz="quarter" idx="12"/>
          </p:nvPr>
        </p:nvSpPr>
        <p:spPr/>
        <p:txBody>
          <a:bodyPr/>
          <a:lstStyle/>
          <a:p>
            <a:fld id="{0C384613-D8E5-4729-A777-CC6F4326F50E}" type="slidenum">
              <a:rPr lang="en-US" smtClean="0"/>
              <a:pPr/>
              <a:t>173</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List of Fundamental Rights </a:t>
            </a:r>
            <a:br>
              <a:rPr lang="en-US" b="1" u="sng" dirty="0" smtClean="0"/>
            </a:br>
            <a:r>
              <a:rPr lang="en-US" b="1" u="sng" dirty="0" smtClean="0"/>
              <a:t> and Strict Scrutiny</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0C384613-D8E5-4729-A777-CC6F4326F50E}" type="slidenum">
              <a:rPr lang="en-US" smtClean="0"/>
              <a:pPr/>
              <a:t>174</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b="1" u="sng" dirty="0"/>
              <a:t>Fundamental Rights and Strict Scrutiny</a:t>
            </a:r>
            <a:r>
              <a:rPr lang="en-US" dirty="0"/>
              <a:t> –</a:t>
            </a:r>
          </a:p>
          <a:p>
            <a:pPr lvl="0"/>
            <a:r>
              <a:rPr lang="en-US" dirty="0"/>
              <a:t>A fundamental right is one explicitly or implicitly guaranteed by the constitution. </a:t>
            </a:r>
          </a:p>
          <a:p>
            <a:pPr lvl="0"/>
            <a:r>
              <a:rPr lang="en-US" dirty="0" smtClean="0"/>
              <a:t>C.A.M.P.E.R</a:t>
            </a:r>
            <a:r>
              <a:rPr lang="en-US" dirty="0"/>
              <a:t>. T.V</a:t>
            </a:r>
            <a:r>
              <a:rPr lang="en-US" dirty="0" smtClean="0"/>
              <a:t>.</a:t>
            </a:r>
          </a:p>
          <a:p>
            <a:pPr lvl="0"/>
            <a:r>
              <a:rPr lang="en-US" dirty="0" smtClean="0"/>
              <a:t>Strict Scrutiny</a:t>
            </a:r>
            <a:endParaRPr lang="en-US" dirty="0"/>
          </a:p>
          <a:p>
            <a:pPr lvl="1"/>
            <a:r>
              <a:rPr lang="en-US" dirty="0"/>
              <a:t>Necessary to promote a compelling state interest, </a:t>
            </a:r>
          </a:p>
          <a:p>
            <a:pPr lvl="2"/>
            <a:r>
              <a:rPr lang="en-US" dirty="0"/>
              <a:t>which means its narrowly tailored so that there are no alternative, less burdensome means to accomplish the states goal.</a:t>
            </a:r>
          </a:p>
          <a:p>
            <a:pPr lvl="1"/>
            <a:r>
              <a:rPr lang="en-US" dirty="0"/>
              <a:t>Used for:</a:t>
            </a:r>
          </a:p>
          <a:p>
            <a:pPr lvl="2"/>
            <a:r>
              <a:rPr lang="en-US" dirty="0"/>
              <a:t>Equal Protection (suspect class)</a:t>
            </a:r>
          </a:p>
          <a:p>
            <a:pPr lvl="2"/>
            <a:r>
              <a:rPr lang="en-US" dirty="0"/>
              <a:t>Substantive Due Process (fundamental rights)</a:t>
            </a:r>
          </a:p>
          <a:p>
            <a:endParaRPr lang="en-US" dirty="0"/>
          </a:p>
        </p:txBody>
      </p:sp>
      <p:sp>
        <p:nvSpPr>
          <p:cNvPr id="4" name="Slide Number Placeholder 3"/>
          <p:cNvSpPr>
            <a:spLocks noGrp="1"/>
          </p:cNvSpPr>
          <p:nvPr>
            <p:ph type="sldNum" sz="quarter" idx="12"/>
          </p:nvPr>
        </p:nvSpPr>
        <p:spPr/>
        <p:txBody>
          <a:bodyPr/>
          <a:lstStyle/>
          <a:p>
            <a:fld id="{0C384613-D8E5-4729-A777-CC6F4326F50E}" type="slidenum">
              <a:rPr lang="en-US" smtClean="0"/>
              <a:pPr/>
              <a:t>175</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Right to Travel Interstate-</a:t>
            </a:r>
            <a:r>
              <a:rPr lang="en-US" dirty="0" smtClean="0"/>
              <a:t>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0C384613-D8E5-4729-A777-CC6F4326F50E}" type="slidenum">
              <a:rPr lang="en-US" smtClean="0"/>
              <a:pPr/>
              <a:t>176</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Right to Travel Interstate-</a:t>
            </a:r>
            <a:r>
              <a:rPr lang="en-US" dirty="0"/>
              <a:t> </a:t>
            </a:r>
          </a:p>
          <a:p>
            <a:pPr lvl="0"/>
            <a:r>
              <a:rPr lang="en-US" dirty="0"/>
              <a:t>The right to travel has been held impaired by state durational residency requirements</a:t>
            </a:r>
          </a:p>
          <a:p>
            <a:pPr lvl="1"/>
            <a:r>
              <a:rPr lang="en-US" dirty="0"/>
              <a:t> for welfare and medical benefits, and for certain voting restrictions. </a:t>
            </a:r>
          </a:p>
          <a:p>
            <a:pPr lvl="0"/>
            <a:r>
              <a:rPr lang="en-US" dirty="0"/>
              <a:t>However, residency requirements for reduced tuition and divorce have been upheld</a:t>
            </a:r>
          </a:p>
          <a:p>
            <a:pPr lvl="1"/>
            <a:r>
              <a:rPr lang="en-US" dirty="0"/>
              <a:t> because they neither are necessities of life</a:t>
            </a:r>
          </a:p>
          <a:p>
            <a:pPr lvl="1"/>
            <a:r>
              <a:rPr lang="en-US" dirty="0"/>
              <a:t> nor serve momentous government purposes.</a:t>
            </a:r>
          </a:p>
          <a:p>
            <a:endParaRPr lang="en-US" dirty="0"/>
          </a:p>
        </p:txBody>
      </p:sp>
      <p:sp>
        <p:nvSpPr>
          <p:cNvPr id="4" name="Slide Number Placeholder 3"/>
          <p:cNvSpPr>
            <a:spLocks noGrp="1"/>
          </p:cNvSpPr>
          <p:nvPr>
            <p:ph type="sldNum" sz="quarter" idx="12"/>
          </p:nvPr>
        </p:nvSpPr>
        <p:spPr/>
        <p:txBody>
          <a:bodyPr/>
          <a:lstStyle/>
          <a:p>
            <a:fld id="{0C384613-D8E5-4729-A777-CC6F4326F50E}" type="slidenum">
              <a:rPr lang="en-US" smtClean="0"/>
              <a:pPr/>
              <a:t>177</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Right of privacy-</a:t>
            </a:r>
            <a:r>
              <a:rPr lang="en-US" dirty="0" smtClean="0"/>
              <a:t>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0C384613-D8E5-4729-A777-CC6F4326F50E}" type="slidenum">
              <a:rPr lang="en-US" smtClean="0"/>
              <a:pPr/>
              <a:t>178</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Right of privacy-</a:t>
            </a:r>
            <a:r>
              <a:rPr lang="en-US" dirty="0"/>
              <a:t> </a:t>
            </a:r>
          </a:p>
          <a:p>
            <a:pPr lvl="0"/>
            <a:r>
              <a:rPr lang="en-US" dirty="0"/>
              <a:t>The right of privacy has been recognized as implicit </a:t>
            </a:r>
          </a:p>
          <a:p>
            <a:pPr lvl="1"/>
            <a:r>
              <a:rPr lang="en-US" dirty="0"/>
              <a:t>in the “liberty” protected by the Due Process Clause, </a:t>
            </a:r>
          </a:p>
          <a:p>
            <a:pPr lvl="1"/>
            <a:r>
              <a:rPr lang="en-US" dirty="0"/>
              <a:t>and burdensome classifications are subject to strict scrutiny. </a:t>
            </a:r>
          </a:p>
          <a:p>
            <a:pPr lvl="0"/>
            <a:r>
              <a:rPr lang="en-US" dirty="0"/>
              <a:t>The rights to marry, procreate, and to have an abortion </a:t>
            </a:r>
          </a:p>
          <a:p>
            <a:pPr lvl="1"/>
            <a:r>
              <a:rPr lang="en-US" dirty="0"/>
              <a:t>are all classified as fundamental rights.</a:t>
            </a:r>
          </a:p>
          <a:p>
            <a:endParaRPr lang="en-US" dirty="0"/>
          </a:p>
        </p:txBody>
      </p:sp>
      <p:sp>
        <p:nvSpPr>
          <p:cNvPr id="4" name="Slide Number Placeholder 3"/>
          <p:cNvSpPr>
            <a:spLocks noGrp="1"/>
          </p:cNvSpPr>
          <p:nvPr>
            <p:ph type="sldNum" sz="quarter" idx="12"/>
          </p:nvPr>
        </p:nvSpPr>
        <p:spPr/>
        <p:txBody>
          <a:bodyPr/>
          <a:lstStyle/>
          <a:p>
            <a:fld id="{0C384613-D8E5-4729-A777-CC6F4326F50E}" type="slidenum">
              <a:rPr lang="en-US" smtClean="0"/>
              <a:pPr/>
              <a:t>179</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t>Ripe and mootness</a:t>
            </a:r>
            <a:br>
              <a:rPr lang="en-US" u="sng"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solidFill>
                  <a:prstClr val="black">
                    <a:tint val="75000"/>
                  </a:prstClr>
                </a:solidFill>
              </a:rPr>
              <a:t>Crawford's</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0C384613-D8E5-4729-A777-CC6F4326F50E}" type="slidenum">
              <a:rPr lang="en-US" smtClean="0">
                <a:solidFill>
                  <a:prstClr val="black">
                    <a:tint val="75000"/>
                  </a:prstClr>
                </a:solidFill>
              </a:rPr>
              <a:pPr/>
              <a:t>18</a:t>
            </a:fld>
            <a:endParaRPr lang="en-US" dirty="0">
              <a:solidFill>
                <a:prstClr val="black">
                  <a:tint val="75000"/>
                </a:prstClr>
              </a:solidFill>
            </a:endParaRPr>
          </a:p>
        </p:txBody>
      </p:sp>
    </p:spTree>
    <p:extLst>
      <p:ext uri="{BB962C8B-B14F-4D97-AF65-F5344CB8AC3E}">
        <p14:creationId xmlns:p14="http://schemas.microsoft.com/office/powerpoint/2010/main" val="2042631449"/>
      </p:ext>
    </p:extLst>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Abortion-</a:t>
            </a:r>
            <a:r>
              <a:rPr lang="en-US" dirty="0" smtClean="0"/>
              <a:t>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0C384613-D8E5-4729-A777-CC6F4326F50E}" type="slidenum">
              <a:rPr lang="en-US" smtClean="0"/>
              <a:pPr/>
              <a:t>180</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Abortion-</a:t>
            </a:r>
            <a:r>
              <a:rPr lang="en-US" dirty="0"/>
              <a:t> </a:t>
            </a:r>
          </a:p>
          <a:p>
            <a:pPr lvl="0"/>
            <a:r>
              <a:rPr lang="en-US" dirty="0"/>
              <a:t>The Casey case replaced the trimester approach with a new standard </a:t>
            </a:r>
          </a:p>
          <a:p>
            <a:pPr lvl="1"/>
            <a:r>
              <a:rPr lang="en-US" dirty="0"/>
              <a:t>that state abortion regulations should be upheld</a:t>
            </a:r>
          </a:p>
          <a:p>
            <a:pPr lvl="1"/>
            <a:r>
              <a:rPr lang="en-US" dirty="0"/>
              <a:t>unless they constitute an “undue burden” </a:t>
            </a:r>
          </a:p>
          <a:p>
            <a:pPr lvl="1"/>
            <a:r>
              <a:rPr lang="en-US" dirty="0"/>
              <a:t>on a woman’s abortion decision.</a:t>
            </a:r>
          </a:p>
          <a:p>
            <a:endParaRPr lang="en-US" dirty="0"/>
          </a:p>
        </p:txBody>
      </p:sp>
      <p:sp>
        <p:nvSpPr>
          <p:cNvPr id="4" name="Slide Number Placeholder 3"/>
          <p:cNvSpPr>
            <a:spLocks noGrp="1"/>
          </p:cNvSpPr>
          <p:nvPr>
            <p:ph type="sldNum" sz="quarter" idx="12"/>
          </p:nvPr>
        </p:nvSpPr>
        <p:spPr/>
        <p:txBody>
          <a:bodyPr/>
          <a:lstStyle/>
          <a:p>
            <a:fld id="{0C384613-D8E5-4729-A777-CC6F4326F50E}" type="slidenum">
              <a:rPr lang="en-US" smtClean="0"/>
              <a:pPr/>
              <a:t>181</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Right to Vote-</a:t>
            </a:r>
            <a:r>
              <a:rPr lang="en-US" dirty="0" smtClean="0"/>
              <a:t>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0C384613-D8E5-4729-A777-CC6F4326F50E}" type="slidenum">
              <a:rPr lang="en-US" smtClean="0"/>
              <a:pPr/>
              <a:t>182</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Right to Vote-</a:t>
            </a:r>
            <a:r>
              <a:rPr lang="en-US" dirty="0"/>
              <a:t> </a:t>
            </a:r>
          </a:p>
          <a:p>
            <a:pPr lvl="0"/>
            <a:r>
              <a:rPr lang="en-US" dirty="0"/>
              <a:t>Several amendments prohibit specific restrictions on the right to vote. </a:t>
            </a:r>
          </a:p>
          <a:p>
            <a:pPr lvl="0"/>
            <a:r>
              <a:rPr lang="en-US" dirty="0"/>
              <a:t>Apart from these, there is no general right to vote in the constitution. </a:t>
            </a:r>
          </a:p>
          <a:p>
            <a:pPr lvl="0"/>
            <a:r>
              <a:rPr lang="en-US" dirty="0"/>
              <a:t>However, the Court has held that government discrimination regarding voting</a:t>
            </a:r>
          </a:p>
          <a:p>
            <a:pPr lvl="1"/>
            <a:r>
              <a:rPr lang="en-US" dirty="0"/>
              <a:t> is subject to strict scrutiny under the equal protection clause.</a:t>
            </a:r>
          </a:p>
          <a:p>
            <a:endParaRPr lang="en-US" dirty="0"/>
          </a:p>
        </p:txBody>
      </p:sp>
      <p:sp>
        <p:nvSpPr>
          <p:cNvPr id="4" name="Slide Number Placeholder 3"/>
          <p:cNvSpPr>
            <a:spLocks noGrp="1"/>
          </p:cNvSpPr>
          <p:nvPr>
            <p:ph type="sldNum" sz="quarter" idx="12"/>
          </p:nvPr>
        </p:nvSpPr>
        <p:spPr/>
        <p:txBody>
          <a:bodyPr/>
          <a:lstStyle/>
          <a:p>
            <a:fld id="{0C384613-D8E5-4729-A777-CC6F4326F50E}" type="slidenum">
              <a:rPr lang="en-US" smtClean="0"/>
              <a:pPr/>
              <a:t>183</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Exceptions to the denial of the vote</a:t>
            </a:r>
            <a:r>
              <a:rPr lang="en-US" dirty="0" smtClean="0"/>
              <a:t>-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0C384613-D8E5-4729-A777-CC6F4326F50E}" type="slidenum">
              <a:rPr lang="en-US" smtClean="0"/>
              <a:pPr/>
              <a:t>184</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Exceptions to the denial of the vote</a:t>
            </a:r>
            <a:r>
              <a:rPr lang="en-US" dirty="0"/>
              <a:t>- </a:t>
            </a:r>
          </a:p>
          <a:p>
            <a:pPr lvl="0"/>
            <a:r>
              <a:rPr lang="en-US" dirty="0"/>
              <a:t>Denying felons </a:t>
            </a:r>
          </a:p>
          <a:p>
            <a:pPr lvl="1"/>
            <a:r>
              <a:rPr lang="en-US" dirty="0"/>
              <a:t> special purpose elections that apply to a limited group, </a:t>
            </a:r>
          </a:p>
          <a:p>
            <a:pPr lvl="1"/>
            <a:r>
              <a:rPr lang="en-US" dirty="0"/>
              <a:t>and laws denying voting rights to nonresidents are subject only to the traditional test.</a:t>
            </a:r>
          </a:p>
          <a:p>
            <a:endParaRPr lang="en-US" dirty="0"/>
          </a:p>
        </p:txBody>
      </p:sp>
      <p:sp>
        <p:nvSpPr>
          <p:cNvPr id="4" name="Slide Number Placeholder 3"/>
          <p:cNvSpPr>
            <a:spLocks noGrp="1"/>
          </p:cNvSpPr>
          <p:nvPr>
            <p:ph type="sldNum" sz="quarter" idx="12"/>
          </p:nvPr>
        </p:nvSpPr>
        <p:spPr/>
        <p:txBody>
          <a:bodyPr/>
          <a:lstStyle/>
          <a:p>
            <a:fld id="{0C384613-D8E5-4729-A777-CC6F4326F50E}" type="slidenum">
              <a:rPr lang="en-US" smtClean="0"/>
              <a:pPr/>
              <a:t>185</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Non-fundamental rights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0C384613-D8E5-4729-A777-CC6F4326F50E}" type="slidenum">
              <a:rPr lang="en-US" smtClean="0"/>
              <a:pPr/>
              <a:t>186</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Non-fundamental </a:t>
            </a:r>
            <a:r>
              <a:rPr lang="en-US" b="1" u="sng" dirty="0" smtClean="0"/>
              <a:t>rights</a:t>
            </a:r>
            <a:endParaRPr lang="en-US" dirty="0"/>
          </a:p>
          <a:p>
            <a:pPr lvl="0"/>
            <a:r>
              <a:rPr lang="en-US" dirty="0"/>
              <a:t>Rights not guaranteed by the constitution are reviewable under the rational basis test.</a:t>
            </a:r>
          </a:p>
          <a:p>
            <a:pPr lvl="0"/>
            <a:r>
              <a:rPr lang="en-US" dirty="0"/>
              <a:t> This includes welfare, disability, housing and quality of education…</a:t>
            </a:r>
          </a:p>
          <a:p>
            <a:pPr lvl="1"/>
            <a:r>
              <a:rPr lang="en-US" dirty="0"/>
              <a:t>although important, are not held to be fundamental rights.</a:t>
            </a:r>
          </a:p>
          <a:p>
            <a:endParaRPr lang="en-US" dirty="0"/>
          </a:p>
        </p:txBody>
      </p:sp>
      <p:sp>
        <p:nvSpPr>
          <p:cNvPr id="4" name="Slide Number Placeholder 3"/>
          <p:cNvSpPr>
            <a:spLocks noGrp="1"/>
          </p:cNvSpPr>
          <p:nvPr>
            <p:ph type="sldNum" sz="quarter" idx="12"/>
          </p:nvPr>
        </p:nvSpPr>
        <p:spPr/>
        <p:txBody>
          <a:bodyPr/>
          <a:lstStyle/>
          <a:p>
            <a:fld id="{0C384613-D8E5-4729-A777-CC6F4326F50E}" type="slidenum">
              <a:rPr lang="en-US" smtClean="0"/>
              <a:pPr/>
              <a:t>187</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dirty="0" smtClean="0"/>
              <a:t>Free Speech</a:t>
            </a:r>
            <a:endParaRPr lang="en-US" sz="7200"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0C384613-D8E5-4729-A777-CC6F4326F50E}" type="slidenum">
              <a:rPr lang="en-US" smtClean="0"/>
              <a:pPr/>
              <a:t>188</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Free speech</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0C384613-D8E5-4729-A777-CC6F4326F50E}" type="slidenum">
              <a:rPr lang="en-US" smtClean="0"/>
              <a:pPr/>
              <a:t>189</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lstStyle/>
          <a:p>
            <a:pPr>
              <a:buNone/>
            </a:pPr>
            <a:r>
              <a:rPr lang="en-US" u="sng" dirty="0" smtClean="0"/>
              <a:t>Ripe and mootness</a:t>
            </a:r>
          </a:p>
          <a:p>
            <a:r>
              <a:rPr lang="en-US" dirty="0" smtClean="0"/>
              <a:t>A case that is not ripe for judicial review is one where the controversy has not actually developed and there is no threat of immediate harm. </a:t>
            </a:r>
          </a:p>
          <a:p>
            <a:r>
              <a:rPr lang="en-US" dirty="0" smtClean="0"/>
              <a:t>A case that is moot is one where the controversy has been resolved</a:t>
            </a:r>
          </a:p>
          <a:p>
            <a:endParaRPr lang="en-US" dirty="0"/>
          </a:p>
        </p:txBody>
      </p:sp>
      <p:sp>
        <p:nvSpPr>
          <p:cNvPr id="4" name="Footer Placeholder 3"/>
          <p:cNvSpPr>
            <a:spLocks noGrp="1"/>
          </p:cNvSpPr>
          <p:nvPr>
            <p:ph type="ftr" sz="quarter" idx="11"/>
          </p:nvPr>
        </p:nvSpPr>
        <p:spPr/>
        <p:txBody>
          <a:bodyPr/>
          <a:lstStyle/>
          <a:p>
            <a:r>
              <a:rPr lang="en-US" dirty="0" smtClean="0">
                <a:solidFill>
                  <a:prstClr val="black">
                    <a:tint val="75000"/>
                  </a:prstClr>
                </a:solidFill>
              </a:rPr>
              <a:t>Crawford's</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0C384613-D8E5-4729-A777-CC6F4326F50E}" type="slidenum">
              <a:rPr lang="en-US" smtClean="0">
                <a:solidFill>
                  <a:prstClr val="black">
                    <a:tint val="75000"/>
                  </a:prstClr>
                </a:solidFill>
              </a:rPr>
              <a:pPr/>
              <a:t>19</a:t>
            </a:fld>
            <a:endParaRPr lang="en-US" dirty="0">
              <a:solidFill>
                <a:prstClr val="black">
                  <a:tint val="75000"/>
                </a:prstClr>
              </a:solidFill>
            </a:endParaRPr>
          </a:p>
        </p:txBody>
      </p:sp>
    </p:spTree>
    <p:extLst>
      <p:ext uri="{BB962C8B-B14F-4D97-AF65-F5344CB8AC3E}">
        <p14:creationId xmlns:p14="http://schemas.microsoft.com/office/powerpoint/2010/main" val="3523954708"/>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Free </a:t>
            </a:r>
            <a:r>
              <a:rPr lang="en-US" b="1" u="sng" dirty="0" smtClean="0"/>
              <a:t>speech</a:t>
            </a:r>
            <a:endParaRPr lang="en-US" dirty="0"/>
          </a:p>
          <a:p>
            <a:pPr lvl="0"/>
            <a:r>
              <a:rPr lang="en-US" dirty="0"/>
              <a:t>The rights of free speech, press and association are based on the First Amendment, </a:t>
            </a:r>
          </a:p>
          <a:p>
            <a:pPr lvl="1"/>
            <a:r>
              <a:rPr lang="en-US" dirty="0"/>
              <a:t>which is applicable to the states through the 14</a:t>
            </a:r>
            <a:r>
              <a:rPr lang="en-US" baseline="30000" dirty="0"/>
              <a:t>th</a:t>
            </a:r>
            <a:r>
              <a:rPr lang="en-US" dirty="0"/>
              <a:t> Amendment.</a:t>
            </a:r>
          </a:p>
          <a:p>
            <a:endParaRPr lang="en-US" dirty="0"/>
          </a:p>
        </p:txBody>
      </p:sp>
      <p:sp>
        <p:nvSpPr>
          <p:cNvPr id="4" name="Slide Number Placeholder 3"/>
          <p:cNvSpPr>
            <a:spLocks noGrp="1"/>
          </p:cNvSpPr>
          <p:nvPr>
            <p:ph type="sldNum" sz="quarter" idx="12"/>
          </p:nvPr>
        </p:nvSpPr>
        <p:spPr/>
        <p:txBody>
          <a:bodyPr/>
          <a:lstStyle/>
          <a:p>
            <a:fld id="{0C384613-D8E5-4729-A777-CC6F4326F50E}" type="slidenum">
              <a:rPr lang="en-US" smtClean="0"/>
              <a:pPr/>
              <a:t>190</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Overbreadth and Vagueness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0C384613-D8E5-4729-A777-CC6F4326F50E}" type="slidenum">
              <a:rPr lang="en-US" smtClean="0"/>
              <a:pPr/>
              <a:t>191</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Overbreadth and </a:t>
            </a:r>
            <a:r>
              <a:rPr lang="en-US" b="1" u="sng" dirty="0" smtClean="0"/>
              <a:t>Vagueness</a:t>
            </a:r>
            <a:endParaRPr lang="en-US" dirty="0"/>
          </a:p>
          <a:p>
            <a:pPr lvl="0"/>
            <a:r>
              <a:rPr lang="en-US" dirty="0"/>
              <a:t>Because of the chilling effect, certain regulations may be challenged on their face. </a:t>
            </a:r>
          </a:p>
          <a:p>
            <a:pPr lvl="0"/>
            <a:r>
              <a:rPr lang="en-US" dirty="0"/>
              <a:t>If the statute can be read to prohibit speech that is constitutionally protected,</a:t>
            </a:r>
          </a:p>
          <a:p>
            <a:pPr lvl="1"/>
            <a:r>
              <a:rPr lang="en-US" dirty="0"/>
              <a:t> it may be overbroad. </a:t>
            </a:r>
          </a:p>
          <a:p>
            <a:pPr lvl="0"/>
            <a:r>
              <a:rPr lang="en-US" dirty="0"/>
              <a:t>If a person “of common intelligence” cannot tell what speech or conduct is prohibited,</a:t>
            </a:r>
          </a:p>
          <a:p>
            <a:pPr lvl="1"/>
            <a:r>
              <a:rPr lang="en-US" dirty="0"/>
              <a:t> it is probably unconstitutionally vague.</a:t>
            </a:r>
          </a:p>
          <a:p>
            <a:endParaRPr lang="en-US" dirty="0"/>
          </a:p>
        </p:txBody>
      </p:sp>
      <p:sp>
        <p:nvSpPr>
          <p:cNvPr id="4" name="Slide Number Placeholder 3"/>
          <p:cNvSpPr>
            <a:spLocks noGrp="1"/>
          </p:cNvSpPr>
          <p:nvPr>
            <p:ph type="sldNum" sz="quarter" idx="12"/>
          </p:nvPr>
        </p:nvSpPr>
        <p:spPr/>
        <p:txBody>
          <a:bodyPr/>
          <a:lstStyle/>
          <a:p>
            <a:fld id="{0C384613-D8E5-4729-A777-CC6F4326F50E}" type="slidenum">
              <a:rPr lang="en-US" smtClean="0"/>
              <a:pPr/>
              <a:t>192</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Censorship and Prior Restraint</a:t>
            </a:r>
            <a:r>
              <a:rPr lang="en-US" dirty="0" smtClean="0"/>
              <a:t>-</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0C384613-D8E5-4729-A777-CC6F4326F50E}" type="slidenum">
              <a:rPr lang="en-US" smtClean="0">
                <a:solidFill>
                  <a:prstClr val="black">
                    <a:tint val="75000"/>
                  </a:prstClr>
                </a:solidFill>
              </a:rPr>
              <a:pPr/>
              <a:t>193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Crawford's</a:t>
            </a:r>
            <a:endParaRPr lang="en-US">
              <a:solidFill>
                <a:prstClr val="black">
                  <a:tint val="75000"/>
                </a:prstClr>
              </a:solidFill>
            </a:endParaRPr>
          </a:p>
        </p:txBody>
      </p:sp>
    </p:spTree>
    <p:extLst>
      <p:ext uri="{BB962C8B-B14F-4D97-AF65-F5344CB8AC3E}">
        <p14:creationId xmlns:p14="http://schemas.microsoft.com/office/powerpoint/2010/main" val="4223527172"/>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Censorship and Prior Restraint</a:t>
            </a:r>
            <a:r>
              <a:rPr lang="en-US" dirty="0"/>
              <a:t>-</a:t>
            </a:r>
          </a:p>
          <a:p>
            <a:pPr lvl="0"/>
            <a:r>
              <a:rPr lang="en-US" dirty="0"/>
              <a:t>Prior restraints are generally disfavored, based on a theory that </a:t>
            </a:r>
          </a:p>
          <a:p>
            <a:pPr lvl="1"/>
            <a:r>
              <a:rPr lang="en-US" dirty="0"/>
              <a:t>it is better to punish unprotected speech after it has occurred,</a:t>
            </a:r>
          </a:p>
          <a:p>
            <a:pPr lvl="1"/>
            <a:r>
              <a:rPr lang="en-US" dirty="0"/>
              <a:t> than to restrain speech before it occurs. </a:t>
            </a:r>
          </a:p>
          <a:p>
            <a:pPr lvl="0"/>
            <a:r>
              <a:rPr lang="en-US" dirty="0"/>
              <a:t>When speech is so adverse to the public welfare that normal remedies would be inadequate,</a:t>
            </a:r>
          </a:p>
          <a:p>
            <a:pPr lvl="1"/>
            <a:r>
              <a:rPr lang="en-US" dirty="0"/>
              <a:t> injunctions or prior restraints may be allowed </a:t>
            </a:r>
          </a:p>
          <a:p>
            <a:pPr lvl="1"/>
            <a:r>
              <a:rPr lang="en-US" dirty="0"/>
              <a:t>(notice and hearing required).</a:t>
            </a:r>
          </a:p>
          <a:p>
            <a:endParaRPr lang="en-US" dirty="0"/>
          </a:p>
        </p:txBody>
      </p:sp>
      <p:sp>
        <p:nvSpPr>
          <p:cNvPr id="4" name="Slide Number Placeholder 3"/>
          <p:cNvSpPr>
            <a:spLocks noGrp="1"/>
          </p:cNvSpPr>
          <p:nvPr>
            <p:ph type="sldNum" sz="quarter" idx="12"/>
          </p:nvPr>
        </p:nvSpPr>
        <p:spPr/>
        <p:txBody>
          <a:bodyPr/>
          <a:lstStyle/>
          <a:p>
            <a:fld id="{0C384613-D8E5-4729-A777-CC6F4326F50E}" type="slidenum">
              <a:rPr lang="en-US" smtClean="0">
                <a:solidFill>
                  <a:prstClr val="black">
                    <a:tint val="75000"/>
                  </a:prstClr>
                </a:solidFill>
              </a:rPr>
              <a:pPr/>
              <a:t>194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Crawford's</a:t>
            </a:r>
            <a:endParaRPr lang="en-US">
              <a:solidFill>
                <a:prstClr val="black">
                  <a:tint val="75000"/>
                </a:prstClr>
              </a:solidFill>
            </a:endParaRPr>
          </a:p>
        </p:txBody>
      </p:sp>
    </p:spTree>
    <p:extLst>
      <p:ext uri="{BB962C8B-B14F-4D97-AF65-F5344CB8AC3E}">
        <p14:creationId xmlns:p14="http://schemas.microsoft.com/office/powerpoint/2010/main" val="3046719415"/>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Symbolic Conduct</a:t>
            </a:r>
            <a:r>
              <a:rPr lang="en-US" dirty="0" smtClean="0"/>
              <a:t>-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0C384613-D8E5-4729-A777-CC6F4326F50E}" type="slidenum">
              <a:rPr lang="en-US" smtClean="0">
                <a:solidFill>
                  <a:prstClr val="black">
                    <a:tint val="75000"/>
                  </a:prstClr>
                </a:solidFill>
              </a:rPr>
              <a:pPr/>
              <a:t>195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Crawford's</a:t>
            </a:r>
            <a:endParaRPr lang="en-US">
              <a:solidFill>
                <a:prstClr val="black">
                  <a:tint val="75000"/>
                </a:prstClr>
              </a:solidFill>
            </a:endParaRPr>
          </a:p>
        </p:txBody>
      </p:sp>
    </p:spTree>
    <p:extLst>
      <p:ext uri="{BB962C8B-B14F-4D97-AF65-F5344CB8AC3E}">
        <p14:creationId xmlns:p14="http://schemas.microsoft.com/office/powerpoint/2010/main" val="3129096886"/>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Symbolic Conduct</a:t>
            </a:r>
            <a:r>
              <a:rPr lang="en-US" dirty="0"/>
              <a:t>- </a:t>
            </a:r>
          </a:p>
          <a:p>
            <a:pPr lvl="0"/>
            <a:r>
              <a:rPr lang="en-US" dirty="0"/>
              <a:t>Such conduct can be regulated if there is a substantial state interest</a:t>
            </a:r>
          </a:p>
          <a:p>
            <a:pPr lvl="1"/>
            <a:r>
              <a:rPr lang="en-US" dirty="0"/>
              <a:t> independent of the particular conducts intent</a:t>
            </a:r>
          </a:p>
          <a:p>
            <a:endParaRPr lang="en-US" dirty="0"/>
          </a:p>
        </p:txBody>
      </p:sp>
      <p:sp>
        <p:nvSpPr>
          <p:cNvPr id="4" name="Slide Number Placeholder 3"/>
          <p:cNvSpPr>
            <a:spLocks noGrp="1"/>
          </p:cNvSpPr>
          <p:nvPr>
            <p:ph type="sldNum" sz="quarter" idx="12"/>
          </p:nvPr>
        </p:nvSpPr>
        <p:spPr/>
        <p:txBody>
          <a:bodyPr/>
          <a:lstStyle/>
          <a:p>
            <a:fld id="{0C384613-D8E5-4729-A777-CC6F4326F50E}" type="slidenum">
              <a:rPr lang="en-US" smtClean="0">
                <a:solidFill>
                  <a:prstClr val="black">
                    <a:tint val="75000"/>
                  </a:prstClr>
                </a:solidFill>
              </a:rPr>
              <a:pPr/>
              <a:t>196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Crawford's</a:t>
            </a:r>
            <a:endParaRPr lang="en-US">
              <a:solidFill>
                <a:prstClr val="black">
                  <a:tint val="75000"/>
                </a:prstClr>
              </a:solidFill>
            </a:endParaRPr>
          </a:p>
        </p:txBody>
      </p:sp>
    </p:spTree>
    <p:extLst>
      <p:ext uri="{BB962C8B-B14F-4D97-AF65-F5344CB8AC3E}">
        <p14:creationId xmlns:p14="http://schemas.microsoft.com/office/powerpoint/2010/main" val="170121216"/>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Public forum</a:t>
            </a:r>
            <a:r>
              <a:rPr lang="en-US" u="sng" dirty="0" smtClean="0"/>
              <a:t>-</a:t>
            </a:r>
            <a:r>
              <a:rPr lang="en-US" b="1" dirty="0" smtClean="0"/>
              <a:t> </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0C384613-D8E5-4729-A777-CC6F4326F50E}" type="slidenum">
              <a:rPr lang="en-US" smtClean="0"/>
              <a:pPr/>
              <a:t>197</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Public forum</a:t>
            </a:r>
            <a:r>
              <a:rPr lang="en-US" u="sng" dirty="0"/>
              <a:t>-</a:t>
            </a:r>
            <a:r>
              <a:rPr lang="en-US" b="1" dirty="0"/>
              <a:t> </a:t>
            </a:r>
            <a:endParaRPr lang="en-US" dirty="0"/>
          </a:p>
          <a:p>
            <a:pPr lvl="0"/>
            <a:r>
              <a:rPr lang="en-US" dirty="0"/>
              <a:t>Some places are so historically associated with the exercise of first Amendment rights </a:t>
            </a:r>
          </a:p>
          <a:p>
            <a:pPr lvl="1"/>
            <a:r>
              <a:rPr lang="en-US" dirty="0"/>
              <a:t>that they cannot be totally closed to protected expression</a:t>
            </a:r>
          </a:p>
          <a:p>
            <a:pPr lvl="1"/>
            <a:r>
              <a:rPr lang="en-US" dirty="0"/>
              <a:t> (sidewalks, streets, parks). </a:t>
            </a:r>
            <a:endParaRPr lang="en-US" dirty="0" smtClean="0"/>
          </a:p>
          <a:p>
            <a:r>
              <a:rPr lang="en-US" dirty="0" smtClean="0"/>
              <a:t>Strict Scrutiny applies </a:t>
            </a:r>
          </a:p>
          <a:p>
            <a:pPr lvl="1"/>
            <a:r>
              <a:rPr lang="en-US" dirty="0" smtClean="0"/>
              <a:t>(but also see time, place and manner)</a:t>
            </a:r>
            <a:endParaRPr lang="en-US" dirty="0"/>
          </a:p>
          <a:p>
            <a:endParaRPr lang="en-US" dirty="0"/>
          </a:p>
        </p:txBody>
      </p:sp>
      <p:sp>
        <p:nvSpPr>
          <p:cNvPr id="4" name="Slide Number Placeholder 3"/>
          <p:cNvSpPr>
            <a:spLocks noGrp="1"/>
          </p:cNvSpPr>
          <p:nvPr>
            <p:ph type="sldNum" sz="quarter" idx="12"/>
          </p:nvPr>
        </p:nvSpPr>
        <p:spPr/>
        <p:txBody>
          <a:bodyPr/>
          <a:lstStyle/>
          <a:p>
            <a:fld id="{0C384613-D8E5-4729-A777-CC6F4326F50E}" type="slidenum">
              <a:rPr lang="en-US" smtClean="0"/>
              <a:pPr/>
              <a:t>198</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Limited public forum-</a:t>
            </a:r>
            <a:r>
              <a:rPr lang="en-US" dirty="0" smtClean="0"/>
              <a:t>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0C384613-D8E5-4729-A777-CC6F4326F50E}" type="slidenum">
              <a:rPr lang="en-US" smtClean="0"/>
              <a:pPr/>
              <a:t>199</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t>Rational Basis</a:t>
            </a:r>
            <a:endParaRPr lang="en-US" u="sng" dirty="0"/>
          </a:p>
        </p:txBody>
      </p:sp>
      <p:sp>
        <p:nvSpPr>
          <p:cNvPr id="3" name="Subtitle 2"/>
          <p:cNvSpPr>
            <a:spLocks noGrp="1"/>
          </p:cNvSpPr>
          <p:nvPr>
            <p:ph type="subTitle" idx="1"/>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solidFill>
                  <a:prstClr val="black">
                    <a:tint val="75000"/>
                  </a:prstClr>
                </a:solidFill>
              </a:rPr>
              <a:t>Crawford's</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0C384613-D8E5-4729-A777-CC6F4326F50E}" type="slidenum">
              <a:rPr lang="en-US" smtClean="0">
                <a:solidFill>
                  <a:prstClr val="black">
                    <a:tint val="75000"/>
                  </a:prstClr>
                </a:solidFill>
              </a:rPr>
              <a:pPr/>
              <a:t>2</a:t>
            </a:fld>
            <a:endParaRPr lang="en-US" dirty="0">
              <a:solidFill>
                <a:prstClr val="black">
                  <a:tint val="75000"/>
                </a:prstClr>
              </a:solidFill>
            </a:endParaRPr>
          </a:p>
        </p:txBody>
      </p:sp>
    </p:spTree>
    <p:extLst>
      <p:ext uri="{BB962C8B-B14F-4D97-AF65-F5344CB8AC3E}">
        <p14:creationId xmlns:p14="http://schemas.microsoft.com/office/powerpoint/2010/main" val="4099933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t>Exception to case of controversy</a:t>
            </a:r>
            <a:br>
              <a:rPr lang="en-US" u="sng"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solidFill>
                  <a:prstClr val="black">
                    <a:tint val="75000"/>
                  </a:prstClr>
                </a:solidFill>
              </a:rPr>
              <a:t>Crawford's</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0C384613-D8E5-4729-A777-CC6F4326F50E}" type="slidenum">
              <a:rPr lang="en-US" smtClean="0">
                <a:solidFill>
                  <a:prstClr val="black">
                    <a:tint val="75000"/>
                  </a:prstClr>
                </a:solidFill>
              </a:rPr>
              <a:pPr/>
              <a:t>20</a:t>
            </a:fld>
            <a:endParaRPr lang="en-US" dirty="0">
              <a:solidFill>
                <a:prstClr val="black">
                  <a:tint val="75000"/>
                </a:prstClr>
              </a:solidFill>
            </a:endParaRPr>
          </a:p>
        </p:txBody>
      </p:sp>
    </p:spTree>
    <p:extLst>
      <p:ext uri="{BB962C8B-B14F-4D97-AF65-F5344CB8AC3E}">
        <p14:creationId xmlns:p14="http://schemas.microsoft.com/office/powerpoint/2010/main" val="3340642255"/>
      </p:ext>
    </p:extLst>
  </p:cSld>
  <p:clrMapOvr>
    <a:masterClrMapping/>
  </p:clrMapOvr>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Limited public forum-</a:t>
            </a:r>
            <a:r>
              <a:rPr lang="en-US" dirty="0"/>
              <a:t> </a:t>
            </a:r>
          </a:p>
          <a:p>
            <a:pPr lvl="0"/>
            <a:r>
              <a:rPr lang="en-US" dirty="0"/>
              <a:t>Other public property, although not a traditional public forum,</a:t>
            </a:r>
          </a:p>
          <a:p>
            <a:pPr lvl="1"/>
            <a:r>
              <a:rPr lang="en-US" dirty="0"/>
              <a:t>may become one for such a time </a:t>
            </a:r>
          </a:p>
          <a:p>
            <a:pPr lvl="1"/>
            <a:r>
              <a:rPr lang="en-US" dirty="0"/>
              <a:t>as the state opens it for public use </a:t>
            </a:r>
          </a:p>
          <a:p>
            <a:pPr lvl="1"/>
            <a:r>
              <a:rPr lang="en-US" dirty="0"/>
              <a:t>as a place for expressive activity. </a:t>
            </a:r>
          </a:p>
          <a:p>
            <a:pPr lvl="1"/>
            <a:r>
              <a:rPr lang="en-US" dirty="0"/>
              <a:t>(School rooms for after school activity</a:t>
            </a:r>
            <a:r>
              <a:rPr lang="en-US" dirty="0" smtClean="0"/>
              <a:t>)</a:t>
            </a:r>
          </a:p>
          <a:p>
            <a:r>
              <a:rPr lang="en-US" dirty="0" smtClean="0"/>
              <a:t>Strict Scrutiny applies if open</a:t>
            </a:r>
          </a:p>
          <a:p>
            <a:pPr lvl="1"/>
            <a:r>
              <a:rPr lang="en-US" dirty="0"/>
              <a:t>(but also see time, place and manner)</a:t>
            </a:r>
          </a:p>
          <a:p>
            <a:endParaRPr lang="en-US" dirty="0"/>
          </a:p>
          <a:p>
            <a:endParaRPr lang="en-US" dirty="0"/>
          </a:p>
        </p:txBody>
      </p:sp>
      <p:sp>
        <p:nvSpPr>
          <p:cNvPr id="4" name="Slide Number Placeholder 3"/>
          <p:cNvSpPr>
            <a:spLocks noGrp="1"/>
          </p:cNvSpPr>
          <p:nvPr>
            <p:ph type="sldNum" sz="quarter" idx="12"/>
          </p:nvPr>
        </p:nvSpPr>
        <p:spPr/>
        <p:txBody>
          <a:bodyPr/>
          <a:lstStyle/>
          <a:p>
            <a:fld id="{0C384613-D8E5-4729-A777-CC6F4326F50E}" type="slidenum">
              <a:rPr lang="en-US" smtClean="0"/>
              <a:pPr/>
              <a:t>200</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Not a public forum-</a:t>
            </a:r>
            <a:r>
              <a:rPr lang="en-US" dirty="0" smtClean="0"/>
              <a:t> </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0C384613-D8E5-4729-A777-CC6F4326F50E}" type="slidenum">
              <a:rPr lang="en-US" smtClean="0"/>
              <a:pPr/>
              <a:t>201</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normAutofit/>
          </a:bodyPr>
          <a:lstStyle/>
          <a:p>
            <a:pPr>
              <a:buNone/>
            </a:pPr>
            <a:r>
              <a:rPr lang="en-US" b="1" u="sng" dirty="0"/>
              <a:t>Not a public forum-</a:t>
            </a:r>
            <a:r>
              <a:rPr lang="en-US" dirty="0"/>
              <a:t> </a:t>
            </a:r>
          </a:p>
          <a:p>
            <a:pPr lvl="0"/>
            <a:r>
              <a:rPr lang="en-US" dirty="0"/>
              <a:t>Certain public property that is traditionally or by the government designation </a:t>
            </a:r>
          </a:p>
          <a:p>
            <a:pPr lvl="1"/>
            <a:r>
              <a:rPr lang="en-US" dirty="0"/>
              <a:t>not open to the general public </a:t>
            </a:r>
          </a:p>
          <a:p>
            <a:pPr lvl="1"/>
            <a:r>
              <a:rPr lang="en-US" dirty="0"/>
              <a:t>may be closed to the exercise of First Amendment rights</a:t>
            </a:r>
          </a:p>
          <a:p>
            <a:pPr lvl="1"/>
            <a:r>
              <a:rPr lang="en-US" dirty="0"/>
              <a:t> if the prohibition is nondiscriminatory </a:t>
            </a:r>
            <a:r>
              <a:rPr lang="en-US" dirty="0" smtClean="0"/>
              <a:t>(against viewpoints) and </a:t>
            </a:r>
            <a:r>
              <a:rPr lang="en-US" dirty="0"/>
              <a:t>reasonable</a:t>
            </a:r>
            <a:r>
              <a:rPr lang="en-US" dirty="0" smtClean="0"/>
              <a:t>.</a:t>
            </a:r>
          </a:p>
          <a:p>
            <a:pPr lvl="1"/>
            <a:r>
              <a:rPr lang="en-US" dirty="0" smtClean="0"/>
              <a:t>Examples </a:t>
            </a:r>
            <a:r>
              <a:rPr lang="en-US" dirty="0"/>
              <a:t>of nonpublic forums include airport terminals and a public school’s internal mail system.</a:t>
            </a:r>
          </a:p>
          <a:p>
            <a:endParaRPr lang="en-US" dirty="0"/>
          </a:p>
        </p:txBody>
      </p:sp>
      <p:sp>
        <p:nvSpPr>
          <p:cNvPr id="4" name="Slide Number Placeholder 3"/>
          <p:cNvSpPr>
            <a:spLocks noGrp="1"/>
          </p:cNvSpPr>
          <p:nvPr>
            <p:ph type="sldNum" sz="quarter" idx="12"/>
          </p:nvPr>
        </p:nvSpPr>
        <p:spPr/>
        <p:txBody>
          <a:bodyPr/>
          <a:lstStyle/>
          <a:p>
            <a:fld id="{0C384613-D8E5-4729-A777-CC6F4326F50E}" type="slidenum">
              <a:rPr lang="en-US" smtClean="0"/>
              <a:pPr/>
              <a:t>202</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Viewpoint / Content based restrictions</a:t>
            </a:r>
            <a:endParaRPr lang="en-US" dirty="0"/>
          </a:p>
        </p:txBody>
      </p:sp>
      <p:sp>
        <p:nvSpPr>
          <p:cNvPr id="3" name="Subtitle 2"/>
          <p:cNvSpPr>
            <a:spLocks noGrp="1"/>
          </p:cNvSpPr>
          <p:nvPr>
            <p:ph type="subTitle"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0C384613-D8E5-4729-A777-CC6F4326F50E}" type="slidenum">
              <a:rPr lang="en-US" smtClean="0"/>
              <a:pPr/>
              <a:t>203</a:t>
            </a:fld>
            <a:endParaRPr lang="en-US"/>
          </a:p>
        </p:txBody>
      </p:sp>
    </p:spTree>
    <p:extLst>
      <p:ext uri="{BB962C8B-B14F-4D97-AF65-F5344CB8AC3E}">
        <p14:creationId xmlns:p14="http://schemas.microsoft.com/office/powerpoint/2010/main" val="92007407"/>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marL="0" indent="0">
              <a:buNone/>
            </a:pPr>
            <a:r>
              <a:rPr lang="en-US" u="sng" dirty="0" smtClean="0"/>
              <a:t>Viewpoint / Content-based restrictions</a:t>
            </a:r>
            <a:endParaRPr lang="en-US" u="sng" dirty="0"/>
          </a:p>
          <a:p>
            <a:endParaRPr lang="en-US" dirty="0"/>
          </a:p>
          <a:p>
            <a:r>
              <a:rPr lang="en-US" dirty="0"/>
              <a:t>Restrictions that require examining the content of speech to be applied must pass strict scrutiny</a:t>
            </a:r>
          </a:p>
          <a:p>
            <a:endParaRPr lang="en-US" dirty="0"/>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0C384613-D8E5-4729-A777-CC6F4326F50E}" type="slidenum">
              <a:rPr lang="en-US" smtClean="0"/>
              <a:pPr/>
              <a:t>204</a:t>
            </a:fld>
            <a:endParaRPr lang="en-US"/>
          </a:p>
        </p:txBody>
      </p:sp>
    </p:spTree>
    <p:extLst>
      <p:ext uri="{BB962C8B-B14F-4D97-AF65-F5344CB8AC3E}">
        <p14:creationId xmlns:p14="http://schemas.microsoft.com/office/powerpoint/2010/main" val="1708544580"/>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Time, place and manner regulations-</a:t>
            </a:r>
            <a:r>
              <a:rPr lang="en-US" dirty="0" smtClean="0"/>
              <a:t>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0C384613-D8E5-4729-A777-CC6F4326F50E}" type="slidenum">
              <a:rPr lang="en-US" smtClean="0"/>
              <a:pPr/>
              <a:t>205</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b="1" u="sng" dirty="0"/>
              <a:t>Time, place and manner regulations-</a:t>
            </a:r>
            <a:r>
              <a:rPr lang="en-US" dirty="0"/>
              <a:t> </a:t>
            </a:r>
          </a:p>
          <a:p>
            <a:pPr lvl="0"/>
            <a:r>
              <a:rPr lang="en-US" dirty="0"/>
              <a:t>Time, place and manner regulations are permissible regarding both types of public forums if</a:t>
            </a:r>
          </a:p>
          <a:p>
            <a:pPr lvl="1"/>
            <a:r>
              <a:rPr lang="en-US" dirty="0" smtClean="0"/>
              <a:t>(</a:t>
            </a:r>
            <a:r>
              <a:rPr lang="en-US" dirty="0"/>
              <a:t>1) they are content neutral, </a:t>
            </a:r>
          </a:p>
          <a:p>
            <a:pPr lvl="1"/>
            <a:r>
              <a:rPr lang="en-US" dirty="0"/>
              <a:t>(2) they are narrowly tailored to serve </a:t>
            </a:r>
          </a:p>
          <a:p>
            <a:pPr lvl="1"/>
            <a:r>
              <a:rPr lang="en-US" dirty="0"/>
              <a:t>(3) a significant government interest, and </a:t>
            </a:r>
          </a:p>
          <a:p>
            <a:pPr lvl="1"/>
            <a:r>
              <a:rPr lang="en-US" dirty="0"/>
              <a:t>(4) if banned, an alternative forum is available for the protected expression</a:t>
            </a:r>
            <a:r>
              <a:rPr lang="en-US" dirty="0" smtClean="0"/>
              <a:t>.</a:t>
            </a:r>
          </a:p>
          <a:p>
            <a:pPr lvl="1"/>
            <a:endParaRPr lang="en-US" dirty="0"/>
          </a:p>
          <a:p>
            <a:pPr lvl="1"/>
            <a:r>
              <a:rPr lang="en-US" dirty="0" smtClean="0"/>
              <a:t>Note: this is similar to strict scrutiny standard but not “necessary” but narrowly tailored and not “compelling” </a:t>
            </a:r>
            <a:r>
              <a:rPr lang="en-US" smtClean="0"/>
              <a:t>but significant.</a:t>
            </a:r>
            <a:endParaRPr lang="en-US" dirty="0"/>
          </a:p>
          <a:p>
            <a:endParaRPr lang="en-US" dirty="0"/>
          </a:p>
        </p:txBody>
      </p:sp>
      <p:sp>
        <p:nvSpPr>
          <p:cNvPr id="4" name="Slide Number Placeholder 3"/>
          <p:cNvSpPr>
            <a:spLocks noGrp="1"/>
          </p:cNvSpPr>
          <p:nvPr>
            <p:ph type="sldNum" sz="quarter" idx="12"/>
          </p:nvPr>
        </p:nvSpPr>
        <p:spPr/>
        <p:txBody>
          <a:bodyPr/>
          <a:lstStyle/>
          <a:p>
            <a:fld id="{0C384613-D8E5-4729-A777-CC6F4326F50E}" type="slidenum">
              <a:rPr lang="en-US" smtClean="0"/>
              <a:pPr/>
              <a:t>206</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Licensing-</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0C384613-D8E5-4729-A777-CC6F4326F50E}" type="slidenum">
              <a:rPr lang="en-US" smtClean="0"/>
              <a:pPr/>
              <a:t>207</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Licensing-</a:t>
            </a:r>
            <a:endParaRPr lang="en-US" dirty="0"/>
          </a:p>
          <a:p>
            <a:pPr lvl="0"/>
            <a:r>
              <a:rPr lang="en-US" dirty="0"/>
              <a:t>Licensing is valid if it contains clearly defined standards,</a:t>
            </a:r>
          </a:p>
          <a:p>
            <a:pPr lvl="1"/>
            <a:r>
              <a:rPr lang="en-US" dirty="0"/>
              <a:t> is not arbitrary, </a:t>
            </a:r>
          </a:p>
          <a:p>
            <a:pPr lvl="1"/>
            <a:r>
              <a:rPr lang="en-US" dirty="0"/>
              <a:t>and has a reasonable non-discriminatory fee</a:t>
            </a:r>
          </a:p>
          <a:p>
            <a:endParaRPr lang="en-US" dirty="0"/>
          </a:p>
        </p:txBody>
      </p:sp>
      <p:sp>
        <p:nvSpPr>
          <p:cNvPr id="4" name="Slide Number Placeholder 3"/>
          <p:cNvSpPr>
            <a:spLocks noGrp="1"/>
          </p:cNvSpPr>
          <p:nvPr>
            <p:ph type="sldNum" sz="quarter" idx="12"/>
          </p:nvPr>
        </p:nvSpPr>
        <p:spPr/>
        <p:txBody>
          <a:bodyPr/>
          <a:lstStyle/>
          <a:p>
            <a:fld id="{0C384613-D8E5-4729-A777-CC6F4326F50E}" type="slidenum">
              <a:rPr lang="en-US" smtClean="0"/>
              <a:pPr/>
              <a:t>208</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6000" dirty="0" smtClean="0"/>
              <a:t>Exceptions to Free Speech</a:t>
            </a:r>
            <a:endParaRPr lang="en-US" sz="6000" dirty="0"/>
          </a:p>
        </p:txBody>
      </p:sp>
      <p:sp>
        <p:nvSpPr>
          <p:cNvPr id="3" name="Subtitle 2"/>
          <p:cNvSpPr>
            <a:spLocks noGrp="1"/>
          </p:cNvSpPr>
          <p:nvPr>
            <p:ph type="subTitle"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0C384613-D8E5-4729-A777-CC6F4326F50E}" type="slidenum">
              <a:rPr lang="en-US" smtClean="0"/>
              <a:pPr/>
              <a:t>209</a:t>
            </a:fld>
            <a:endParaRPr lang="en-US"/>
          </a:p>
        </p:txBody>
      </p:sp>
    </p:spTree>
    <p:extLst>
      <p:ext uri="{BB962C8B-B14F-4D97-AF65-F5344CB8AC3E}">
        <p14:creationId xmlns:p14="http://schemas.microsoft.com/office/powerpoint/2010/main" val="30319367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normAutofit/>
          </a:bodyPr>
          <a:lstStyle/>
          <a:p>
            <a:pPr>
              <a:buNone/>
            </a:pPr>
            <a:r>
              <a:rPr lang="en-US" u="sng" dirty="0" smtClean="0"/>
              <a:t>Exception to case of controversy</a:t>
            </a:r>
          </a:p>
          <a:p>
            <a:r>
              <a:rPr lang="en-US" dirty="0" smtClean="0"/>
              <a:t>If a controversy is capable of repetition, </a:t>
            </a:r>
          </a:p>
          <a:p>
            <a:pPr lvl="1"/>
            <a:r>
              <a:rPr lang="en-US" dirty="0" smtClean="0"/>
              <a:t>but it is also possible that the controversy may evade review due to mootness, </a:t>
            </a:r>
          </a:p>
          <a:p>
            <a:pPr lvl="1"/>
            <a:r>
              <a:rPr lang="en-US" dirty="0" smtClean="0"/>
              <a:t>then a federal court may hear the case regardless of whether the controversy becomes moot for the complaining party during the course of review.</a:t>
            </a:r>
          </a:p>
          <a:p>
            <a:pPr lvl="1"/>
            <a:endParaRPr lang="en-US" sz="2200" dirty="0" smtClean="0"/>
          </a:p>
          <a:p>
            <a:pPr lvl="1"/>
            <a:r>
              <a:rPr lang="en-US" sz="2200" dirty="0" smtClean="0"/>
              <a:t>For example, issues involving pregnancy may become moot for each complaining party due to the time it would take to obtain judicial review. The issue would thereby evade review by becoming moot each time it was raised as a cause of action</a:t>
            </a:r>
          </a:p>
          <a:p>
            <a:endParaRPr lang="en-US" dirty="0"/>
          </a:p>
        </p:txBody>
      </p:sp>
      <p:sp>
        <p:nvSpPr>
          <p:cNvPr id="4" name="Footer Placeholder 3"/>
          <p:cNvSpPr>
            <a:spLocks noGrp="1"/>
          </p:cNvSpPr>
          <p:nvPr>
            <p:ph type="ftr" sz="quarter" idx="11"/>
          </p:nvPr>
        </p:nvSpPr>
        <p:spPr/>
        <p:txBody>
          <a:bodyPr/>
          <a:lstStyle/>
          <a:p>
            <a:r>
              <a:rPr lang="en-US" dirty="0" smtClean="0">
                <a:solidFill>
                  <a:prstClr val="black">
                    <a:tint val="75000"/>
                  </a:prstClr>
                </a:solidFill>
              </a:rPr>
              <a:t>Crawford's</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0C384613-D8E5-4729-A777-CC6F4326F50E}" type="slidenum">
              <a:rPr lang="en-US" smtClean="0">
                <a:solidFill>
                  <a:prstClr val="black">
                    <a:tint val="75000"/>
                  </a:prstClr>
                </a:solidFill>
              </a:rPr>
              <a:pPr/>
              <a:t>21</a:t>
            </a:fld>
            <a:endParaRPr lang="en-US" dirty="0">
              <a:solidFill>
                <a:prstClr val="black">
                  <a:tint val="75000"/>
                </a:prstClr>
              </a:solidFill>
            </a:endParaRPr>
          </a:p>
        </p:txBody>
      </p:sp>
    </p:spTree>
    <p:extLst>
      <p:ext uri="{BB962C8B-B14F-4D97-AF65-F5344CB8AC3E}">
        <p14:creationId xmlns:p14="http://schemas.microsoft.com/office/powerpoint/2010/main" val="3598936810"/>
      </p:ext>
    </p:extLst>
  </p:cSld>
  <p:clrMapOvr>
    <a:masterClrMapping/>
  </p:clrMapOvr>
  <p:timing>
    <p:tnLst>
      <p:par>
        <p:cTn id="1" dur="indefinite" restart="never" nodeType="tmRoot"/>
      </p:par>
    </p:tnLst>
  </p:timing>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Commercial Speech-</a:t>
            </a:r>
            <a:r>
              <a:rPr lang="en-US" dirty="0" smtClean="0"/>
              <a:t>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0C384613-D8E5-4729-A777-CC6F4326F50E}" type="slidenum">
              <a:rPr lang="en-US" smtClean="0"/>
              <a:pPr/>
              <a:t>210</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b="1" u="sng" dirty="0"/>
              <a:t>Commercial Speech-</a:t>
            </a:r>
            <a:r>
              <a:rPr lang="en-US" dirty="0"/>
              <a:t> </a:t>
            </a:r>
          </a:p>
          <a:p>
            <a:pPr lvl="0"/>
            <a:r>
              <a:rPr lang="en-US" dirty="0"/>
              <a:t>If the speech is untruthful or involves an illegal transaction it is unprotected. </a:t>
            </a:r>
          </a:p>
          <a:p>
            <a:pPr lvl="0"/>
            <a:r>
              <a:rPr lang="en-US" dirty="0"/>
              <a:t>Any restrictions will be valid under the central Hudson test, </a:t>
            </a:r>
          </a:p>
          <a:p>
            <a:pPr lvl="1"/>
            <a:r>
              <a:rPr lang="en-US" dirty="0"/>
              <a:t>(1) if there is an important government purpose unrelated to the suppression of speech; </a:t>
            </a:r>
          </a:p>
          <a:p>
            <a:pPr lvl="1"/>
            <a:r>
              <a:rPr lang="en-US" dirty="0"/>
              <a:t>(2) that the regulation directly advances that government purpose; and </a:t>
            </a:r>
          </a:p>
          <a:p>
            <a:pPr lvl="1"/>
            <a:r>
              <a:rPr lang="en-US" dirty="0"/>
              <a:t>(3) that the regulation is narrowly tailored to achieve the purpose. </a:t>
            </a:r>
          </a:p>
          <a:p>
            <a:pPr lvl="2"/>
            <a:r>
              <a:rPr lang="en-US" dirty="0"/>
              <a:t>“overbreadth doctrine does not apply”</a:t>
            </a:r>
          </a:p>
          <a:p>
            <a:endParaRPr lang="en-US" dirty="0"/>
          </a:p>
        </p:txBody>
      </p:sp>
      <p:sp>
        <p:nvSpPr>
          <p:cNvPr id="4" name="Slide Number Placeholder 3"/>
          <p:cNvSpPr>
            <a:spLocks noGrp="1"/>
          </p:cNvSpPr>
          <p:nvPr>
            <p:ph type="sldNum" sz="quarter" idx="12"/>
          </p:nvPr>
        </p:nvSpPr>
        <p:spPr/>
        <p:txBody>
          <a:bodyPr/>
          <a:lstStyle/>
          <a:p>
            <a:fld id="{0C384613-D8E5-4729-A777-CC6F4326F50E}" type="slidenum">
              <a:rPr lang="en-US" smtClean="0"/>
              <a:pPr/>
              <a:t>211</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dirty="0" smtClean="0"/>
              <a:t>Defamation</a:t>
            </a:r>
            <a:endParaRPr lang="en-US" sz="7200"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0C384613-D8E5-4729-A777-CC6F4326F50E}" type="slidenum">
              <a:rPr lang="en-US" smtClean="0"/>
              <a:pPr/>
              <a:t>212</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Public Official/ Figures- </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0C384613-D8E5-4729-A777-CC6F4326F50E}" type="slidenum">
              <a:rPr lang="en-US" smtClean="0"/>
              <a:pPr/>
              <a:t>213</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Public Official/ Figures- </a:t>
            </a:r>
            <a:endParaRPr lang="en-US" dirty="0"/>
          </a:p>
          <a:p>
            <a:pPr lvl="0"/>
            <a:r>
              <a:rPr lang="en-US" dirty="0"/>
              <a:t>Person may be defined as a “public figure” if:</a:t>
            </a:r>
          </a:p>
          <a:p>
            <a:pPr lvl="1"/>
            <a:r>
              <a:rPr lang="en-US" dirty="0"/>
              <a:t> they achieve fame or notoriety in the community </a:t>
            </a:r>
          </a:p>
          <a:p>
            <a:pPr lvl="1"/>
            <a:r>
              <a:rPr lang="en-US" dirty="0"/>
              <a:t>and widespread involvement in the affairs of society</a:t>
            </a:r>
          </a:p>
          <a:p>
            <a:pPr lvl="1"/>
            <a:r>
              <a:rPr lang="en-US" dirty="0"/>
              <a:t>Or they voluntarily become a public figure for a limited range of issues and/or time</a:t>
            </a:r>
          </a:p>
          <a:p>
            <a:endParaRPr lang="en-US" dirty="0"/>
          </a:p>
        </p:txBody>
      </p:sp>
      <p:sp>
        <p:nvSpPr>
          <p:cNvPr id="4" name="Slide Number Placeholder 3"/>
          <p:cNvSpPr>
            <a:spLocks noGrp="1"/>
          </p:cNvSpPr>
          <p:nvPr>
            <p:ph type="sldNum" sz="quarter" idx="12"/>
          </p:nvPr>
        </p:nvSpPr>
        <p:spPr/>
        <p:txBody>
          <a:bodyPr/>
          <a:lstStyle/>
          <a:p>
            <a:fld id="{0C384613-D8E5-4729-A777-CC6F4326F50E}" type="slidenum">
              <a:rPr lang="en-US" smtClean="0"/>
              <a:pPr/>
              <a:t>214</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Public Figure Fault Required</a:t>
            </a:r>
            <a:r>
              <a:rPr lang="en-US" dirty="0" smtClean="0"/>
              <a:t>-</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0C384613-D8E5-4729-A777-CC6F4326F50E}" type="slidenum">
              <a:rPr lang="en-US" smtClean="0"/>
              <a:pPr/>
              <a:t>215</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Public Figure Fault Required</a:t>
            </a:r>
            <a:r>
              <a:rPr lang="en-US" dirty="0"/>
              <a:t>-</a:t>
            </a:r>
          </a:p>
          <a:p>
            <a:pPr lvl="0"/>
            <a:r>
              <a:rPr lang="en-US" dirty="0"/>
              <a:t>Plaintiff must show “</a:t>
            </a:r>
            <a:r>
              <a:rPr lang="en-US" b="1" dirty="0"/>
              <a:t>actual malice</a:t>
            </a:r>
            <a:r>
              <a:rPr lang="en-US" dirty="0"/>
              <a:t>” of defamatory statement </a:t>
            </a:r>
          </a:p>
          <a:p>
            <a:pPr lvl="1"/>
            <a:r>
              <a:rPr lang="en-US" dirty="0"/>
              <a:t>which includes knowledge of the statements falsity </a:t>
            </a:r>
          </a:p>
          <a:p>
            <a:pPr lvl="1"/>
            <a:r>
              <a:rPr lang="en-US" dirty="0"/>
              <a:t>or reckless disregard for the statements truth</a:t>
            </a:r>
          </a:p>
          <a:p>
            <a:endParaRPr lang="en-US" dirty="0"/>
          </a:p>
        </p:txBody>
      </p:sp>
      <p:sp>
        <p:nvSpPr>
          <p:cNvPr id="4" name="Slide Number Placeholder 3"/>
          <p:cNvSpPr>
            <a:spLocks noGrp="1"/>
          </p:cNvSpPr>
          <p:nvPr>
            <p:ph type="sldNum" sz="quarter" idx="12"/>
          </p:nvPr>
        </p:nvSpPr>
        <p:spPr/>
        <p:txBody>
          <a:bodyPr/>
          <a:lstStyle/>
          <a:p>
            <a:fld id="{0C384613-D8E5-4729-A777-CC6F4326F50E}" type="slidenum">
              <a:rPr lang="en-US" smtClean="0"/>
              <a:pPr/>
              <a:t>216</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Private Individuals (matter of public concern)</a:t>
            </a:r>
            <a:r>
              <a:rPr lang="en-US" dirty="0" smtClean="0"/>
              <a:t>-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0C384613-D8E5-4729-A777-CC6F4326F50E}" type="slidenum">
              <a:rPr lang="en-US" smtClean="0"/>
              <a:pPr/>
              <a:t>217</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Private Individuals (matter of public concern)</a:t>
            </a:r>
            <a:r>
              <a:rPr lang="en-US" dirty="0"/>
              <a:t>- </a:t>
            </a:r>
          </a:p>
          <a:p>
            <a:pPr lvl="0"/>
            <a:r>
              <a:rPr lang="en-US" dirty="0"/>
              <a:t>Because a private person does not have access to the media to counteract false statements, </a:t>
            </a:r>
          </a:p>
          <a:p>
            <a:pPr lvl="1"/>
            <a:r>
              <a:rPr lang="en-US" dirty="0"/>
              <a:t>and had not voluntarily exposed themselves to an increased risk of defamation, </a:t>
            </a:r>
          </a:p>
          <a:p>
            <a:pPr lvl="1"/>
            <a:r>
              <a:rPr lang="en-US" dirty="0"/>
              <a:t>only a </a:t>
            </a:r>
            <a:r>
              <a:rPr lang="en-US" b="1" dirty="0"/>
              <a:t>negligent</a:t>
            </a:r>
            <a:r>
              <a:rPr lang="en-US" dirty="0"/>
              <a:t> publication of defamatory statement need be shown</a:t>
            </a:r>
          </a:p>
          <a:p>
            <a:endParaRPr lang="en-US" dirty="0"/>
          </a:p>
        </p:txBody>
      </p:sp>
      <p:sp>
        <p:nvSpPr>
          <p:cNvPr id="4" name="Slide Number Placeholder 3"/>
          <p:cNvSpPr>
            <a:spLocks noGrp="1"/>
          </p:cNvSpPr>
          <p:nvPr>
            <p:ph type="sldNum" sz="quarter" idx="12"/>
          </p:nvPr>
        </p:nvSpPr>
        <p:spPr/>
        <p:txBody>
          <a:bodyPr/>
          <a:lstStyle/>
          <a:p>
            <a:fld id="{0C384613-D8E5-4729-A777-CC6F4326F50E}" type="slidenum">
              <a:rPr lang="en-US" smtClean="0"/>
              <a:pPr/>
              <a:t>218</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Private Individuals (matter of private concern)-</a:t>
            </a:r>
            <a:r>
              <a:rPr lang="en-US" dirty="0" smtClean="0"/>
              <a:t>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0C384613-D8E5-4729-A777-CC6F4326F50E}" type="slidenum">
              <a:rPr lang="en-US" smtClean="0"/>
              <a:pPr/>
              <a:t>219</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t>Standing for Supreme Court</a:t>
            </a:r>
            <a:br>
              <a:rPr lang="en-US" u="sng"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Crawford's</a:t>
            </a:r>
            <a:endParaRPr lang="en-US" dirty="0"/>
          </a:p>
        </p:txBody>
      </p:sp>
      <p:sp>
        <p:nvSpPr>
          <p:cNvPr id="5" name="Slide Number Placeholder 4"/>
          <p:cNvSpPr>
            <a:spLocks noGrp="1"/>
          </p:cNvSpPr>
          <p:nvPr>
            <p:ph type="sldNum" sz="quarter" idx="12"/>
          </p:nvPr>
        </p:nvSpPr>
        <p:spPr/>
        <p:txBody>
          <a:bodyPr/>
          <a:lstStyle/>
          <a:p>
            <a:fld id="{0C384613-D8E5-4729-A777-CC6F4326F50E}" type="slidenum">
              <a:rPr lang="en-US" smtClean="0"/>
              <a:pPr/>
              <a:t>22</a:t>
            </a:fld>
            <a:endParaRPr lang="en-US" dirty="0"/>
          </a:p>
        </p:txBody>
      </p:sp>
    </p:spTree>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Private Individuals (matter of private concern)-</a:t>
            </a:r>
            <a:r>
              <a:rPr lang="en-US" dirty="0"/>
              <a:t> </a:t>
            </a:r>
          </a:p>
          <a:p>
            <a:pPr lvl="0"/>
            <a:r>
              <a:rPr lang="en-US" dirty="0"/>
              <a:t>damages presumed, </a:t>
            </a:r>
            <a:r>
              <a:rPr lang="en-US" b="1" dirty="0"/>
              <a:t>no fault</a:t>
            </a:r>
            <a:r>
              <a:rPr lang="en-US" dirty="0"/>
              <a:t> need be shown by plaintiff</a:t>
            </a:r>
          </a:p>
          <a:p>
            <a:endParaRPr lang="en-US" dirty="0"/>
          </a:p>
        </p:txBody>
      </p:sp>
      <p:sp>
        <p:nvSpPr>
          <p:cNvPr id="4" name="Slide Number Placeholder 3"/>
          <p:cNvSpPr>
            <a:spLocks noGrp="1"/>
          </p:cNvSpPr>
          <p:nvPr>
            <p:ph type="sldNum" sz="quarter" idx="12"/>
          </p:nvPr>
        </p:nvSpPr>
        <p:spPr/>
        <p:txBody>
          <a:bodyPr/>
          <a:lstStyle/>
          <a:p>
            <a:fld id="{0C384613-D8E5-4729-A777-CC6F4326F50E}" type="slidenum">
              <a:rPr lang="en-US" smtClean="0"/>
              <a:pPr/>
              <a:t>220</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Obscenity</a:t>
            </a:r>
            <a:r>
              <a:rPr lang="en-US" dirty="0" smtClean="0"/>
              <a:t>-</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0C384613-D8E5-4729-A777-CC6F4326F50E}" type="slidenum">
              <a:rPr lang="en-US" smtClean="0"/>
              <a:pPr/>
              <a:t>221</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Obscenity</a:t>
            </a:r>
            <a:r>
              <a:rPr lang="en-US" dirty="0"/>
              <a:t>-</a:t>
            </a:r>
          </a:p>
          <a:p>
            <a:pPr lvl="0"/>
            <a:r>
              <a:rPr lang="en-US" dirty="0"/>
              <a:t>Believed to be harmful to society,</a:t>
            </a:r>
          </a:p>
          <a:p>
            <a:pPr lvl="1"/>
            <a:r>
              <a:rPr lang="en-US" dirty="0"/>
              <a:t> and is by definition, without serious literary, artistic, political, or scientific value.</a:t>
            </a:r>
          </a:p>
          <a:p>
            <a:pPr lvl="0"/>
            <a:r>
              <a:rPr lang="en-US" dirty="0"/>
              <a:t> It is therefore NOT protected speech under the First Amendment.</a:t>
            </a:r>
          </a:p>
          <a:p>
            <a:endParaRPr lang="en-US" dirty="0"/>
          </a:p>
        </p:txBody>
      </p:sp>
      <p:sp>
        <p:nvSpPr>
          <p:cNvPr id="4" name="Slide Number Placeholder 3"/>
          <p:cNvSpPr>
            <a:spLocks noGrp="1"/>
          </p:cNvSpPr>
          <p:nvPr>
            <p:ph type="sldNum" sz="quarter" idx="12"/>
          </p:nvPr>
        </p:nvSpPr>
        <p:spPr/>
        <p:txBody>
          <a:bodyPr/>
          <a:lstStyle/>
          <a:p>
            <a:fld id="{0C384613-D8E5-4729-A777-CC6F4326F50E}" type="slidenum">
              <a:rPr lang="en-US" smtClean="0"/>
              <a:pPr/>
              <a:t>222</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The Miller Test (Obscenity)</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0C384613-D8E5-4729-A777-CC6F4326F50E}" type="slidenum">
              <a:rPr lang="en-US" smtClean="0"/>
              <a:pPr/>
              <a:t>223</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The Miller Test (Obscenity)</a:t>
            </a:r>
            <a:endParaRPr lang="en-US" dirty="0"/>
          </a:p>
          <a:p>
            <a:pPr lvl="0"/>
            <a:r>
              <a:rPr lang="en-US" dirty="0"/>
              <a:t>displays a “prurient interest” </a:t>
            </a:r>
          </a:p>
          <a:p>
            <a:pPr lvl="1"/>
            <a:r>
              <a:rPr lang="en-US" dirty="0"/>
              <a:t>and is “patently offensive” </a:t>
            </a:r>
          </a:p>
          <a:p>
            <a:pPr lvl="1"/>
            <a:r>
              <a:rPr lang="en-US" dirty="0"/>
              <a:t>and lacks serious value… </a:t>
            </a:r>
          </a:p>
          <a:p>
            <a:pPr lvl="1"/>
            <a:r>
              <a:rPr lang="en-US" dirty="0"/>
              <a:t>will be considered Obscene</a:t>
            </a:r>
          </a:p>
          <a:p>
            <a:endParaRPr lang="en-US" dirty="0"/>
          </a:p>
        </p:txBody>
      </p:sp>
      <p:sp>
        <p:nvSpPr>
          <p:cNvPr id="4" name="Slide Number Placeholder 3"/>
          <p:cNvSpPr>
            <a:spLocks noGrp="1"/>
          </p:cNvSpPr>
          <p:nvPr>
            <p:ph type="sldNum" sz="quarter" idx="12"/>
          </p:nvPr>
        </p:nvSpPr>
        <p:spPr/>
        <p:txBody>
          <a:bodyPr/>
          <a:lstStyle/>
          <a:p>
            <a:fld id="{0C384613-D8E5-4729-A777-CC6F4326F50E}" type="slidenum">
              <a:rPr lang="en-US" smtClean="0"/>
              <a:pPr/>
              <a:t>224</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Advocacy of Unlawful Action</a:t>
            </a:r>
            <a:r>
              <a:rPr lang="en-US" dirty="0" smtClean="0"/>
              <a:t>-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0C384613-D8E5-4729-A777-CC6F4326F50E}" type="slidenum">
              <a:rPr lang="en-US" smtClean="0">
                <a:solidFill>
                  <a:prstClr val="black">
                    <a:tint val="75000"/>
                  </a:prstClr>
                </a:solidFill>
              </a:rPr>
              <a:pPr/>
              <a:t>225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Crawford's</a:t>
            </a:r>
            <a:endParaRPr lang="en-US">
              <a:solidFill>
                <a:prstClr val="black">
                  <a:tint val="75000"/>
                </a:prstClr>
              </a:solidFill>
            </a:endParaRPr>
          </a:p>
        </p:txBody>
      </p:sp>
    </p:spTree>
    <p:extLst>
      <p:ext uri="{BB962C8B-B14F-4D97-AF65-F5344CB8AC3E}">
        <p14:creationId xmlns:p14="http://schemas.microsoft.com/office/powerpoint/2010/main" val="1271435647"/>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Advocacy of Unlawful Action</a:t>
            </a:r>
            <a:r>
              <a:rPr lang="en-US" dirty="0"/>
              <a:t>- </a:t>
            </a:r>
          </a:p>
          <a:p>
            <a:pPr lvl="0"/>
            <a:r>
              <a:rPr lang="en-US" dirty="0"/>
              <a:t>speech that advocates the forceful overthrow of government may be punished </a:t>
            </a:r>
          </a:p>
          <a:p>
            <a:pPr lvl="1"/>
            <a:r>
              <a:rPr lang="en-US" dirty="0"/>
              <a:t>if it produces or is intended to produce </a:t>
            </a:r>
          </a:p>
          <a:p>
            <a:pPr lvl="1"/>
            <a:r>
              <a:rPr lang="en-US" dirty="0"/>
              <a:t>a “clear and eminent danger” </a:t>
            </a:r>
          </a:p>
          <a:p>
            <a:pPr lvl="1"/>
            <a:r>
              <a:rPr lang="en-US" dirty="0"/>
              <a:t>of a serious substantive evil</a:t>
            </a:r>
          </a:p>
          <a:p>
            <a:endParaRPr lang="en-US" dirty="0"/>
          </a:p>
        </p:txBody>
      </p:sp>
      <p:sp>
        <p:nvSpPr>
          <p:cNvPr id="4" name="Slide Number Placeholder 3"/>
          <p:cNvSpPr>
            <a:spLocks noGrp="1"/>
          </p:cNvSpPr>
          <p:nvPr>
            <p:ph type="sldNum" sz="quarter" idx="12"/>
          </p:nvPr>
        </p:nvSpPr>
        <p:spPr/>
        <p:txBody>
          <a:bodyPr/>
          <a:lstStyle/>
          <a:p>
            <a:fld id="{0C384613-D8E5-4729-A777-CC6F4326F50E}" type="slidenum">
              <a:rPr lang="en-US" smtClean="0">
                <a:solidFill>
                  <a:prstClr val="black">
                    <a:tint val="75000"/>
                  </a:prstClr>
                </a:solidFill>
              </a:rPr>
              <a:pPr/>
              <a:t>226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Crawford's</a:t>
            </a:r>
            <a:endParaRPr lang="en-US">
              <a:solidFill>
                <a:prstClr val="black">
                  <a:tint val="75000"/>
                </a:prstClr>
              </a:solidFill>
            </a:endParaRPr>
          </a:p>
        </p:txBody>
      </p:sp>
    </p:spTree>
    <p:extLst>
      <p:ext uri="{BB962C8B-B14F-4D97-AF65-F5344CB8AC3E}">
        <p14:creationId xmlns:p14="http://schemas.microsoft.com/office/powerpoint/2010/main" val="3838891492"/>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Fighting Words</a:t>
            </a:r>
            <a:r>
              <a:rPr lang="en-US" dirty="0" smtClean="0"/>
              <a:t>-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0C384613-D8E5-4729-A777-CC6F4326F50E}" type="slidenum">
              <a:rPr lang="en-US" smtClean="0"/>
              <a:pPr/>
              <a:t>227</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Fighting Words</a:t>
            </a:r>
            <a:r>
              <a:rPr lang="en-US" dirty="0"/>
              <a:t>- </a:t>
            </a:r>
          </a:p>
          <a:p>
            <a:pPr lvl="0"/>
            <a:r>
              <a:rPr lang="en-US" dirty="0"/>
              <a:t>Words that by their utterance inflict injury </a:t>
            </a:r>
          </a:p>
          <a:p>
            <a:pPr lvl="1"/>
            <a:r>
              <a:rPr lang="en-US" dirty="0"/>
              <a:t>or tend to incite an immediate breach of the peace </a:t>
            </a:r>
          </a:p>
          <a:p>
            <a:pPr lvl="1"/>
            <a:r>
              <a:rPr lang="en-US" dirty="0"/>
              <a:t>are NOT protected by the First Amendment. </a:t>
            </a:r>
          </a:p>
          <a:p>
            <a:pPr lvl="0"/>
            <a:r>
              <a:rPr lang="en-US" dirty="0"/>
              <a:t>However, fighting words statutes generally cannot be designed to punish </a:t>
            </a:r>
          </a:p>
          <a:p>
            <a:pPr lvl="1"/>
            <a:r>
              <a:rPr lang="en-US" dirty="0"/>
              <a:t>only certain viewpoints </a:t>
            </a:r>
          </a:p>
          <a:p>
            <a:pPr lvl="2"/>
            <a:r>
              <a:rPr lang="en-US" dirty="0"/>
              <a:t>except in certain special situations. </a:t>
            </a:r>
          </a:p>
          <a:p>
            <a:endParaRPr lang="en-US" dirty="0"/>
          </a:p>
        </p:txBody>
      </p:sp>
      <p:sp>
        <p:nvSpPr>
          <p:cNvPr id="4" name="Slide Number Placeholder 3"/>
          <p:cNvSpPr>
            <a:spLocks noGrp="1"/>
          </p:cNvSpPr>
          <p:nvPr>
            <p:ph type="sldNum" sz="quarter" idx="12"/>
          </p:nvPr>
        </p:nvSpPr>
        <p:spPr/>
        <p:txBody>
          <a:bodyPr/>
          <a:lstStyle/>
          <a:p>
            <a:fld id="{0C384613-D8E5-4729-A777-CC6F4326F50E}" type="slidenum">
              <a:rPr lang="en-US" smtClean="0"/>
              <a:pPr/>
              <a:t>228</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FREEDOM OF ASSOCITATION</a:t>
            </a:r>
            <a:endParaRPr lang="en-US"/>
          </a:p>
        </p:txBody>
      </p:sp>
      <p:sp>
        <p:nvSpPr>
          <p:cNvPr id="3" name="Subtitle 2"/>
          <p:cNvSpPr>
            <a:spLocks noGrp="1"/>
          </p:cNvSpPr>
          <p:nvPr>
            <p:ph type="subTitle"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Crawford's</a:t>
            </a:r>
            <a:endParaRPr lang="en-US"/>
          </a:p>
        </p:txBody>
      </p:sp>
      <p:sp>
        <p:nvSpPr>
          <p:cNvPr id="5" name="Slide Number Placeholder 4"/>
          <p:cNvSpPr>
            <a:spLocks noGrp="1"/>
          </p:cNvSpPr>
          <p:nvPr>
            <p:ph type="sldNum" sz="quarter" idx="12"/>
          </p:nvPr>
        </p:nvSpPr>
        <p:spPr/>
        <p:txBody>
          <a:bodyPr/>
          <a:lstStyle/>
          <a:p>
            <a:fld id="{0C384613-D8E5-4729-A777-CC6F4326F50E}" type="slidenum">
              <a:rPr lang="en-US" smtClean="0"/>
              <a:pPr/>
              <a:t>229</a:t>
            </a:fld>
            <a:endParaRPr lang="en-US"/>
          </a:p>
        </p:txBody>
      </p:sp>
    </p:spTree>
    <p:extLst>
      <p:ext uri="{BB962C8B-B14F-4D97-AF65-F5344CB8AC3E}">
        <p14:creationId xmlns:p14="http://schemas.microsoft.com/office/powerpoint/2010/main" val="18029490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lstStyle/>
          <a:p>
            <a:pPr>
              <a:buNone/>
            </a:pPr>
            <a:r>
              <a:rPr lang="en-US" u="sng" dirty="0" smtClean="0"/>
              <a:t>Standing for Supreme Court</a:t>
            </a:r>
          </a:p>
          <a:p>
            <a:pPr marL="514350" lvl="0" indent="-514350">
              <a:buFont typeface="+mj-lt"/>
              <a:buAutoNum type="arabicPeriod"/>
            </a:pPr>
            <a:r>
              <a:rPr lang="en-US" dirty="0" smtClean="0"/>
              <a:t>He sustained an injury resulting from government action and/or has an actual stake in the outcome of the controversy</a:t>
            </a:r>
          </a:p>
          <a:p>
            <a:pPr marL="514350" lvl="0" indent="-514350">
              <a:buFont typeface="+mj-lt"/>
              <a:buAutoNum type="arabicPeriod"/>
            </a:pPr>
            <a:r>
              <a:rPr lang="en-US" dirty="0" smtClean="0"/>
              <a:t>There is a causal connection between the government action he is challenging and the injury</a:t>
            </a:r>
          </a:p>
          <a:p>
            <a:pPr marL="514350" lvl="0" indent="-514350">
              <a:buFont typeface="+mj-lt"/>
              <a:buAutoNum type="arabicPeriod"/>
            </a:pPr>
            <a:r>
              <a:rPr lang="en-US" dirty="0" smtClean="0"/>
              <a:t>A favorable ruling would redress that harm</a:t>
            </a:r>
            <a:br>
              <a:rPr lang="en-US" dirty="0" smtClean="0"/>
            </a:br>
            <a:r>
              <a:rPr lang="en-US" dirty="0" smtClean="0"/>
              <a:t/>
            </a:r>
            <a:br>
              <a:rPr lang="en-US" dirty="0" smtClean="0"/>
            </a:br>
            <a:r>
              <a:rPr lang="en-US" dirty="0" smtClean="0"/>
              <a:t>The Supreme Court will not hear a case brought by a party who lacks standing.</a:t>
            </a:r>
          </a:p>
          <a:p>
            <a:endParaRPr lang="en-US" dirty="0"/>
          </a:p>
        </p:txBody>
      </p:sp>
      <p:sp>
        <p:nvSpPr>
          <p:cNvPr id="4" name="Footer Placeholder 3"/>
          <p:cNvSpPr>
            <a:spLocks noGrp="1"/>
          </p:cNvSpPr>
          <p:nvPr>
            <p:ph type="ftr" sz="quarter" idx="11"/>
          </p:nvPr>
        </p:nvSpPr>
        <p:spPr/>
        <p:txBody>
          <a:bodyPr/>
          <a:lstStyle/>
          <a:p>
            <a:r>
              <a:rPr lang="en-US" dirty="0" smtClean="0"/>
              <a:t>Crawford's</a:t>
            </a:r>
            <a:endParaRPr lang="en-US" dirty="0"/>
          </a:p>
        </p:txBody>
      </p:sp>
      <p:sp>
        <p:nvSpPr>
          <p:cNvPr id="5" name="Slide Number Placeholder 4"/>
          <p:cNvSpPr>
            <a:spLocks noGrp="1"/>
          </p:cNvSpPr>
          <p:nvPr>
            <p:ph type="sldNum" sz="quarter" idx="12"/>
          </p:nvPr>
        </p:nvSpPr>
        <p:spPr/>
        <p:txBody>
          <a:bodyPr/>
          <a:lstStyle/>
          <a:p>
            <a:fld id="{0C384613-D8E5-4729-A777-CC6F4326F50E}" type="slidenum">
              <a:rPr lang="en-US" smtClean="0"/>
              <a:pPr/>
              <a:t>23</a:t>
            </a:fld>
            <a:endParaRPr lang="en-US" dirty="0"/>
          </a:p>
        </p:txBody>
      </p:sp>
    </p:spTree>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Freedom of association</a:t>
            </a:r>
            <a:r>
              <a:rPr lang="en-US" dirty="0" smtClean="0"/>
              <a:t>-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0C384613-D8E5-4729-A777-CC6F4326F50E}" type="slidenum">
              <a:rPr lang="en-US" smtClean="0"/>
              <a:pPr/>
              <a:t>230</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Freedom of association</a:t>
            </a:r>
            <a:r>
              <a:rPr lang="en-US" dirty="0"/>
              <a:t>- </a:t>
            </a:r>
          </a:p>
          <a:p>
            <a:pPr lvl="0"/>
            <a:r>
              <a:rPr lang="en-US" dirty="0"/>
              <a:t>an individual may be punished for membership in certain types of groups, but only if:</a:t>
            </a:r>
          </a:p>
          <a:p>
            <a:pPr lvl="1"/>
            <a:r>
              <a:rPr lang="en-US" dirty="0"/>
              <a:t>the group itself engages in activities not constitutionally protected…AND</a:t>
            </a:r>
          </a:p>
          <a:p>
            <a:pPr lvl="1"/>
            <a:r>
              <a:rPr lang="en-US" dirty="0"/>
              <a:t>the individual had knowledge of the group’s illegal advocacy…AND</a:t>
            </a:r>
          </a:p>
          <a:p>
            <a:pPr lvl="1"/>
            <a:r>
              <a:rPr lang="en-US" dirty="0"/>
              <a:t>the specific intent that the illegal aims be accomplished</a:t>
            </a:r>
          </a:p>
          <a:p>
            <a:endParaRPr lang="en-US" dirty="0"/>
          </a:p>
        </p:txBody>
      </p:sp>
      <p:sp>
        <p:nvSpPr>
          <p:cNvPr id="4" name="Slide Number Placeholder 3"/>
          <p:cNvSpPr>
            <a:spLocks noGrp="1"/>
          </p:cNvSpPr>
          <p:nvPr>
            <p:ph type="sldNum" sz="quarter" idx="12"/>
          </p:nvPr>
        </p:nvSpPr>
        <p:spPr/>
        <p:txBody>
          <a:bodyPr/>
          <a:lstStyle/>
          <a:p>
            <a:fld id="{0C384613-D8E5-4729-A777-CC6F4326F50E}" type="slidenum">
              <a:rPr lang="en-US" smtClean="0"/>
              <a:pPr/>
              <a:t>231</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Compulsory Disclosure of Membership</a:t>
            </a:r>
            <a:r>
              <a:rPr lang="en-US" dirty="0" smtClean="0"/>
              <a:t>-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0C384613-D8E5-4729-A777-CC6F4326F50E}" type="slidenum">
              <a:rPr lang="en-US" smtClean="0"/>
              <a:pPr/>
              <a:t>232</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a:buNone/>
            </a:pPr>
            <a:r>
              <a:rPr lang="en-US" b="1" u="sng" dirty="0"/>
              <a:t>Compulsory Disclosure of Membership</a:t>
            </a:r>
            <a:r>
              <a:rPr lang="en-US" dirty="0"/>
              <a:t>- </a:t>
            </a:r>
          </a:p>
          <a:p>
            <a:pPr lvl="0"/>
            <a:r>
              <a:rPr lang="en-US" dirty="0"/>
              <a:t>Because of the possible deterrent in associating with particular groups, </a:t>
            </a:r>
          </a:p>
          <a:p>
            <a:pPr lvl="1"/>
            <a:r>
              <a:rPr lang="en-US" dirty="0"/>
              <a:t>disclosure is only permissible where the substantial state interests </a:t>
            </a:r>
          </a:p>
          <a:p>
            <a:pPr lvl="1"/>
            <a:r>
              <a:rPr lang="en-US" dirty="0"/>
              <a:t>outweighs an individual’s need for privacy or anonymity</a:t>
            </a:r>
          </a:p>
          <a:p>
            <a:endParaRPr lang="en-US" dirty="0"/>
          </a:p>
        </p:txBody>
      </p:sp>
      <p:sp>
        <p:nvSpPr>
          <p:cNvPr id="4" name="Slide Number Placeholder 3"/>
          <p:cNvSpPr>
            <a:spLocks noGrp="1"/>
          </p:cNvSpPr>
          <p:nvPr>
            <p:ph type="sldNum" sz="quarter" idx="12"/>
          </p:nvPr>
        </p:nvSpPr>
        <p:spPr/>
        <p:txBody>
          <a:bodyPr/>
          <a:lstStyle/>
          <a:p>
            <a:fld id="{0C384613-D8E5-4729-A777-CC6F4326F50E}" type="slidenum">
              <a:rPr lang="en-US" smtClean="0"/>
              <a:pPr/>
              <a:t>233</a:t>
            </a:fld>
            <a:endParaRPr lang="en-US"/>
          </a:p>
        </p:txBody>
      </p:sp>
      <p:sp>
        <p:nvSpPr>
          <p:cNvPr id="5" name="Footer Placeholder 4"/>
          <p:cNvSpPr>
            <a:spLocks noGrp="1"/>
          </p:cNvSpPr>
          <p:nvPr>
            <p:ph type="ftr" sz="quarter" idx="11"/>
          </p:nvPr>
        </p:nvSpPr>
        <p:spPr/>
        <p:txBody>
          <a:bodyPr/>
          <a:lstStyle/>
          <a:p>
            <a:r>
              <a:rPr lang="en-US" smtClean="0"/>
              <a:t>Crawford's</a:t>
            </a: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t>3</a:t>
            </a:r>
            <a:r>
              <a:rPr lang="en-US" u="sng" baseline="30000" dirty="0" smtClean="0"/>
              <a:t>rd</a:t>
            </a:r>
            <a:r>
              <a:rPr lang="en-US" u="sng" dirty="0" smtClean="0"/>
              <a:t> party standing</a:t>
            </a:r>
            <a:br>
              <a:rPr lang="en-US" u="sng"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solidFill>
                  <a:prstClr val="black">
                    <a:tint val="75000"/>
                  </a:prstClr>
                </a:solidFill>
              </a:rPr>
              <a:t>Crawford's</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0C384613-D8E5-4729-A777-CC6F4326F50E}" type="slidenum">
              <a:rPr lang="en-US" smtClean="0">
                <a:solidFill>
                  <a:prstClr val="black">
                    <a:tint val="75000"/>
                  </a:prstClr>
                </a:solidFill>
              </a:rPr>
              <a:pPr/>
              <a:t>24</a:t>
            </a:fld>
            <a:endParaRPr lang="en-US" dirty="0">
              <a:solidFill>
                <a:prstClr val="black">
                  <a:tint val="75000"/>
                </a:prstClr>
              </a:solidFill>
            </a:endParaRPr>
          </a:p>
        </p:txBody>
      </p:sp>
    </p:spTree>
    <p:extLst>
      <p:ext uri="{BB962C8B-B14F-4D97-AF65-F5344CB8AC3E}">
        <p14:creationId xmlns:p14="http://schemas.microsoft.com/office/powerpoint/2010/main" val="4353375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lstStyle/>
          <a:p>
            <a:pPr>
              <a:buNone/>
            </a:pPr>
            <a:r>
              <a:rPr lang="en-US" u="sng" dirty="0" smtClean="0"/>
              <a:t>3</a:t>
            </a:r>
            <a:r>
              <a:rPr lang="en-US" u="sng" baseline="30000" dirty="0" smtClean="0"/>
              <a:t>rd</a:t>
            </a:r>
            <a:r>
              <a:rPr lang="en-US" u="sng" dirty="0" smtClean="0"/>
              <a:t> party standing</a:t>
            </a:r>
          </a:p>
          <a:p>
            <a:r>
              <a:rPr lang="en-US" dirty="0" smtClean="0"/>
              <a:t>Typically, a plaintiff must show that he has directly been injured in order to have standing. </a:t>
            </a:r>
          </a:p>
          <a:p>
            <a:r>
              <a:rPr lang="en-US" dirty="0" smtClean="0"/>
              <a:t>A claimant may assert third-party rights, however, when he has suffered from an injury </a:t>
            </a:r>
            <a:r>
              <a:rPr lang="en-US" u="sng" dirty="0" smtClean="0"/>
              <a:t>and</a:t>
            </a:r>
            <a:r>
              <a:rPr lang="en-US" dirty="0" smtClean="0"/>
              <a:t> the third party in question cannot assert his rights himself </a:t>
            </a:r>
          </a:p>
          <a:p>
            <a:pPr lvl="1"/>
            <a:r>
              <a:rPr lang="en-US" dirty="0" smtClean="0"/>
              <a:t>or the injury suffered adversely affects the claimant's relationship with the third party.</a:t>
            </a:r>
          </a:p>
          <a:p>
            <a:endParaRPr lang="en-US" dirty="0"/>
          </a:p>
        </p:txBody>
      </p:sp>
      <p:sp>
        <p:nvSpPr>
          <p:cNvPr id="4" name="Footer Placeholder 3"/>
          <p:cNvSpPr>
            <a:spLocks noGrp="1"/>
          </p:cNvSpPr>
          <p:nvPr>
            <p:ph type="ftr" sz="quarter" idx="11"/>
          </p:nvPr>
        </p:nvSpPr>
        <p:spPr/>
        <p:txBody>
          <a:bodyPr/>
          <a:lstStyle/>
          <a:p>
            <a:r>
              <a:rPr lang="en-US" dirty="0" smtClean="0">
                <a:solidFill>
                  <a:prstClr val="black">
                    <a:tint val="75000"/>
                  </a:prstClr>
                </a:solidFill>
              </a:rPr>
              <a:t>Crawford's</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0C384613-D8E5-4729-A777-CC6F4326F50E}" type="slidenum">
              <a:rPr lang="en-US" smtClean="0">
                <a:solidFill>
                  <a:prstClr val="black">
                    <a:tint val="75000"/>
                  </a:prstClr>
                </a:solidFill>
              </a:rPr>
              <a:pPr/>
              <a:t>25</a:t>
            </a:fld>
            <a:endParaRPr lang="en-US" dirty="0">
              <a:solidFill>
                <a:prstClr val="black">
                  <a:tint val="75000"/>
                </a:prstClr>
              </a:solidFill>
            </a:endParaRPr>
          </a:p>
        </p:txBody>
      </p:sp>
    </p:spTree>
    <p:extLst>
      <p:ext uri="{BB962C8B-B14F-4D97-AF65-F5344CB8AC3E}">
        <p14:creationId xmlns:p14="http://schemas.microsoft.com/office/powerpoint/2010/main" val="25359706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t>Taxpayer standing</a:t>
            </a:r>
            <a:br>
              <a:rPr lang="en-US" u="sng"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solidFill>
                  <a:prstClr val="black">
                    <a:tint val="75000"/>
                  </a:prstClr>
                </a:solidFill>
              </a:rPr>
              <a:t>Crawford's</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0C384613-D8E5-4729-A777-CC6F4326F50E}" type="slidenum">
              <a:rPr lang="en-US" smtClean="0">
                <a:solidFill>
                  <a:prstClr val="black">
                    <a:tint val="75000"/>
                  </a:prstClr>
                </a:solidFill>
              </a:rPr>
              <a:pPr/>
              <a:t>26</a:t>
            </a:fld>
            <a:endParaRPr lang="en-US" dirty="0">
              <a:solidFill>
                <a:prstClr val="black">
                  <a:tint val="75000"/>
                </a:prstClr>
              </a:solidFill>
            </a:endParaRPr>
          </a:p>
        </p:txBody>
      </p:sp>
    </p:spTree>
    <p:extLst>
      <p:ext uri="{BB962C8B-B14F-4D97-AF65-F5344CB8AC3E}">
        <p14:creationId xmlns:p14="http://schemas.microsoft.com/office/powerpoint/2010/main" val="3111672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lstStyle/>
          <a:p>
            <a:pPr>
              <a:buNone/>
            </a:pPr>
            <a:r>
              <a:rPr lang="en-US" u="sng" dirty="0" smtClean="0"/>
              <a:t>Taxpayer standing</a:t>
            </a:r>
          </a:p>
          <a:p>
            <a:r>
              <a:rPr lang="en-US" dirty="0" smtClean="0"/>
              <a:t>Taxpayer standing is rarely appropriate because a taxpayer's interest is generally too remote. </a:t>
            </a:r>
          </a:p>
          <a:p>
            <a:r>
              <a:rPr lang="en-US" dirty="0" smtClean="0"/>
              <a:t>A taxpayer may have standing, however, if he is challenging federal appropriations or spending. </a:t>
            </a:r>
          </a:p>
          <a:p>
            <a:r>
              <a:rPr lang="en-US" dirty="0" smtClean="0"/>
              <a:t>This exception to the rule is rare and has only been successful in relation to cases where it was argued that Congress' power to tax should be limited by the Establishment Clause.</a:t>
            </a:r>
          </a:p>
          <a:p>
            <a:endParaRPr lang="en-US" dirty="0"/>
          </a:p>
        </p:txBody>
      </p:sp>
      <p:sp>
        <p:nvSpPr>
          <p:cNvPr id="4" name="Footer Placeholder 3"/>
          <p:cNvSpPr>
            <a:spLocks noGrp="1"/>
          </p:cNvSpPr>
          <p:nvPr>
            <p:ph type="ftr" sz="quarter" idx="11"/>
          </p:nvPr>
        </p:nvSpPr>
        <p:spPr/>
        <p:txBody>
          <a:bodyPr/>
          <a:lstStyle/>
          <a:p>
            <a:r>
              <a:rPr lang="en-US" dirty="0" smtClean="0">
                <a:solidFill>
                  <a:prstClr val="black">
                    <a:tint val="75000"/>
                  </a:prstClr>
                </a:solidFill>
              </a:rPr>
              <a:t>Crawford's</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0C384613-D8E5-4729-A777-CC6F4326F50E}" type="slidenum">
              <a:rPr lang="en-US" smtClean="0">
                <a:solidFill>
                  <a:prstClr val="black">
                    <a:tint val="75000"/>
                  </a:prstClr>
                </a:solidFill>
              </a:rPr>
              <a:pPr/>
              <a:t>27</a:t>
            </a:fld>
            <a:endParaRPr lang="en-US" dirty="0">
              <a:solidFill>
                <a:prstClr val="black">
                  <a:tint val="75000"/>
                </a:prstClr>
              </a:solidFill>
            </a:endParaRPr>
          </a:p>
        </p:txBody>
      </p:sp>
    </p:spTree>
    <p:extLst>
      <p:ext uri="{BB962C8B-B14F-4D97-AF65-F5344CB8AC3E}">
        <p14:creationId xmlns:p14="http://schemas.microsoft.com/office/powerpoint/2010/main" val="37371994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Standing for an organization</a:t>
            </a:r>
            <a:endParaRPr lang="en-US" dirty="0"/>
          </a:p>
        </p:txBody>
      </p:sp>
      <p:sp>
        <p:nvSpPr>
          <p:cNvPr id="3" name="Subtitle 2"/>
          <p:cNvSpPr>
            <a:spLocks noGrp="1"/>
          </p:cNvSpPr>
          <p:nvPr>
            <p:ph type="subTitle" idx="1"/>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solidFill>
                  <a:prstClr val="black">
                    <a:tint val="75000"/>
                  </a:prstClr>
                </a:solidFill>
              </a:rPr>
              <a:t>Crawford's</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0C384613-D8E5-4729-A777-CC6F4326F50E}" type="slidenum">
              <a:rPr lang="en-US" smtClean="0">
                <a:solidFill>
                  <a:prstClr val="black">
                    <a:tint val="75000"/>
                  </a:prstClr>
                </a:solidFill>
              </a:rPr>
              <a:pPr/>
              <a:t>28</a:t>
            </a:fld>
            <a:endParaRPr lang="en-US" dirty="0">
              <a:solidFill>
                <a:prstClr val="black">
                  <a:tint val="75000"/>
                </a:prstClr>
              </a:solidFill>
            </a:endParaRPr>
          </a:p>
        </p:txBody>
      </p:sp>
    </p:spTree>
    <p:extLst>
      <p:ext uri="{BB962C8B-B14F-4D97-AF65-F5344CB8AC3E}">
        <p14:creationId xmlns:p14="http://schemas.microsoft.com/office/powerpoint/2010/main" val="8812312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lstStyle/>
          <a:p>
            <a:pPr>
              <a:buNone/>
            </a:pPr>
            <a:r>
              <a:rPr lang="en-US" b="1" u="sng" dirty="0"/>
              <a:t>Standing for an organization</a:t>
            </a:r>
            <a:r>
              <a:rPr lang="en-US" dirty="0"/>
              <a:t>-</a:t>
            </a:r>
          </a:p>
          <a:p>
            <a:pPr lvl="0"/>
            <a:r>
              <a:rPr lang="en-US" dirty="0"/>
              <a:t>An organization may have standing if certain criteria are met. </a:t>
            </a:r>
          </a:p>
          <a:p>
            <a:pPr lvl="0"/>
            <a:r>
              <a:rPr lang="en-US" dirty="0"/>
              <a:t>The organization must show that </a:t>
            </a:r>
          </a:p>
          <a:p>
            <a:pPr lvl="1"/>
            <a:r>
              <a:rPr lang="en-US" dirty="0"/>
              <a:t>1) its individual members have standing to assert a claim;</a:t>
            </a:r>
          </a:p>
          <a:p>
            <a:pPr lvl="1"/>
            <a:r>
              <a:rPr lang="en-US" dirty="0"/>
              <a:t> 2) the claim is germane, or, related to the purpose of the organization, and </a:t>
            </a:r>
          </a:p>
          <a:p>
            <a:pPr lvl="1"/>
            <a:r>
              <a:rPr lang="en-US" dirty="0"/>
              <a:t>3) the individual members are not necessary to adjudicate the claim.</a:t>
            </a:r>
          </a:p>
          <a:p>
            <a:endParaRPr lang="en-US" dirty="0"/>
          </a:p>
        </p:txBody>
      </p:sp>
      <p:sp>
        <p:nvSpPr>
          <p:cNvPr id="4" name="Slide Number Placeholder 3"/>
          <p:cNvSpPr>
            <a:spLocks noGrp="1"/>
          </p:cNvSpPr>
          <p:nvPr>
            <p:ph type="sldNum" sz="quarter" idx="12"/>
          </p:nvPr>
        </p:nvSpPr>
        <p:spPr/>
        <p:txBody>
          <a:bodyPr/>
          <a:lstStyle/>
          <a:p>
            <a:fld id="{0C384613-D8E5-4729-A777-CC6F4326F50E}" type="slidenum">
              <a:rPr lang="en-US" smtClean="0">
                <a:solidFill>
                  <a:prstClr val="black">
                    <a:tint val="75000"/>
                  </a:prstClr>
                </a:solidFill>
              </a:rPr>
              <a:pPr/>
              <a:t>29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smtClean="0">
                <a:solidFill>
                  <a:prstClr val="black">
                    <a:tint val="75000"/>
                  </a:prstClr>
                </a:solidFill>
              </a:rPr>
              <a:t>Crawford's</a:t>
            </a:r>
            <a:endParaRPr lang="en-US" dirty="0">
              <a:solidFill>
                <a:prstClr val="black">
                  <a:tint val="75000"/>
                </a:prstClr>
              </a:solidFill>
            </a:endParaRPr>
          </a:p>
        </p:txBody>
      </p:sp>
    </p:spTree>
    <p:extLst>
      <p:ext uri="{BB962C8B-B14F-4D97-AF65-F5344CB8AC3E}">
        <p14:creationId xmlns:p14="http://schemas.microsoft.com/office/powerpoint/2010/main" val="83646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lstStyle/>
          <a:p>
            <a:pPr>
              <a:buNone/>
            </a:pPr>
            <a:r>
              <a:rPr lang="en-US" b="1" u="sng" dirty="0" smtClean="0"/>
              <a:t>Rational basis test</a:t>
            </a:r>
            <a:r>
              <a:rPr lang="en-US" b="1" dirty="0" smtClean="0"/>
              <a:t> </a:t>
            </a:r>
          </a:p>
          <a:p>
            <a:r>
              <a:rPr lang="en-US" u="sng" dirty="0" smtClean="0"/>
              <a:t>Rationally</a:t>
            </a:r>
            <a:r>
              <a:rPr lang="en-US" dirty="0" smtClean="0"/>
              <a:t> related to a </a:t>
            </a:r>
            <a:r>
              <a:rPr lang="en-US" u="sng" dirty="0" smtClean="0"/>
              <a:t>legitimate</a:t>
            </a:r>
            <a:r>
              <a:rPr lang="en-US" dirty="0" smtClean="0"/>
              <a:t> state interest</a:t>
            </a:r>
          </a:p>
          <a:p>
            <a:r>
              <a:rPr lang="en-US" dirty="0" smtClean="0"/>
              <a:t>Burdens is on the plaintiff to prove that the law is invidious, wholly arbitrary, or capricious in order to prevail.</a:t>
            </a:r>
          </a:p>
          <a:p>
            <a:r>
              <a:rPr lang="en-US" dirty="0"/>
              <a:t>Used for:</a:t>
            </a:r>
          </a:p>
          <a:p>
            <a:pPr marL="914400" lvl="1" indent="-514350">
              <a:buFont typeface="+mj-lt"/>
              <a:buAutoNum type="arabicPeriod"/>
            </a:pPr>
            <a:r>
              <a:rPr lang="en-US" dirty="0"/>
              <a:t>Equal </a:t>
            </a:r>
            <a:r>
              <a:rPr lang="en-US" dirty="0" smtClean="0"/>
              <a:t>Protection (non-suspect </a:t>
            </a:r>
            <a:r>
              <a:rPr lang="en-US" dirty="0"/>
              <a:t>or </a:t>
            </a:r>
            <a:r>
              <a:rPr lang="en-US" dirty="0" err="1" smtClean="0"/>
              <a:t>defacto</a:t>
            </a:r>
            <a:r>
              <a:rPr lang="en-US" dirty="0" smtClean="0"/>
              <a:t>-suspect)</a:t>
            </a:r>
          </a:p>
          <a:p>
            <a:pPr marL="914400" lvl="1" indent="-514350">
              <a:buFont typeface="+mj-lt"/>
              <a:buAutoNum type="arabicPeriod"/>
            </a:pPr>
            <a:r>
              <a:rPr lang="en-US" dirty="0" smtClean="0"/>
              <a:t>Substantive </a:t>
            </a:r>
            <a:r>
              <a:rPr lang="en-US" dirty="0"/>
              <a:t>due </a:t>
            </a:r>
            <a:r>
              <a:rPr lang="en-US" dirty="0" smtClean="0"/>
              <a:t>Process (e.g. </a:t>
            </a:r>
            <a:r>
              <a:rPr lang="en-US" dirty="0"/>
              <a:t>e</a:t>
            </a:r>
            <a:r>
              <a:rPr lang="en-US" dirty="0" smtClean="0"/>
              <a:t>conomic regulation)</a:t>
            </a:r>
            <a:endParaRPr lang="en-US" dirty="0"/>
          </a:p>
          <a:p>
            <a:endParaRPr lang="en-US" dirty="0"/>
          </a:p>
        </p:txBody>
      </p:sp>
      <p:sp>
        <p:nvSpPr>
          <p:cNvPr id="4" name="Footer Placeholder 3"/>
          <p:cNvSpPr>
            <a:spLocks noGrp="1"/>
          </p:cNvSpPr>
          <p:nvPr>
            <p:ph type="ftr" sz="quarter" idx="11"/>
          </p:nvPr>
        </p:nvSpPr>
        <p:spPr/>
        <p:txBody>
          <a:bodyPr/>
          <a:lstStyle/>
          <a:p>
            <a:r>
              <a:rPr lang="en-US" dirty="0" smtClean="0">
                <a:solidFill>
                  <a:prstClr val="black">
                    <a:tint val="75000"/>
                  </a:prstClr>
                </a:solidFill>
              </a:rPr>
              <a:t>Crawford's</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0C384613-D8E5-4729-A777-CC6F4326F50E}" type="slidenum">
              <a:rPr lang="en-US" smtClean="0">
                <a:solidFill>
                  <a:prstClr val="black">
                    <a:tint val="75000"/>
                  </a:prstClr>
                </a:solidFill>
              </a:rPr>
              <a:pPr/>
              <a:t>3</a:t>
            </a:fld>
            <a:endParaRPr lang="en-US" dirty="0">
              <a:solidFill>
                <a:prstClr val="black">
                  <a:tint val="75000"/>
                </a:prstClr>
              </a:solidFill>
            </a:endParaRPr>
          </a:p>
        </p:txBody>
      </p:sp>
    </p:spTree>
    <p:extLst>
      <p:ext uri="{BB962C8B-B14F-4D97-AF65-F5344CB8AC3E}">
        <p14:creationId xmlns:p14="http://schemas.microsoft.com/office/powerpoint/2010/main" val="1626972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u="sng" dirty="0"/>
              <a:t>Review of State court decisions by the Supreme Court </a:t>
            </a:r>
            <a:r>
              <a:rPr lang="en-US" u="sng" dirty="0" smtClean="0"/>
              <a:t/>
            </a:r>
            <a:br>
              <a:rPr lang="en-US" u="sng"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Crawford's</a:t>
            </a:r>
            <a:endParaRPr lang="en-US" dirty="0"/>
          </a:p>
        </p:txBody>
      </p:sp>
      <p:sp>
        <p:nvSpPr>
          <p:cNvPr id="5" name="Slide Number Placeholder 4"/>
          <p:cNvSpPr>
            <a:spLocks noGrp="1"/>
          </p:cNvSpPr>
          <p:nvPr>
            <p:ph type="sldNum" sz="quarter" idx="12"/>
          </p:nvPr>
        </p:nvSpPr>
        <p:spPr/>
        <p:txBody>
          <a:bodyPr/>
          <a:lstStyle/>
          <a:p>
            <a:fld id="{0C384613-D8E5-4729-A777-CC6F4326F50E}" type="slidenum">
              <a:rPr lang="en-US" smtClean="0"/>
              <a:pPr/>
              <a:t>30</a:t>
            </a:fld>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lstStyle/>
          <a:p>
            <a:pPr>
              <a:buNone/>
            </a:pPr>
            <a:r>
              <a:rPr lang="en-US" u="sng" dirty="0" smtClean="0"/>
              <a:t>Review of State court decisions by the Supreme Court </a:t>
            </a:r>
          </a:p>
          <a:p>
            <a:pPr marL="514350" indent="-514350">
              <a:buFont typeface="+mj-lt"/>
              <a:buAutoNum type="arabicPeriod"/>
            </a:pPr>
            <a:r>
              <a:rPr lang="en-US" dirty="0" smtClean="0"/>
              <a:t>Claimant must have exhausted all available state remedies and </a:t>
            </a:r>
          </a:p>
          <a:p>
            <a:pPr marL="514350" indent="-514350">
              <a:buFont typeface="+mj-lt"/>
              <a:buAutoNum type="arabicPeriod"/>
            </a:pPr>
            <a:r>
              <a:rPr lang="en-US" dirty="0" smtClean="0"/>
              <a:t>that the state judgment is final. </a:t>
            </a:r>
          </a:p>
          <a:p>
            <a:pPr marL="514350" indent="-514350">
              <a:buFont typeface="+mj-lt"/>
              <a:buAutoNum type="arabicPeriod"/>
            </a:pPr>
            <a:r>
              <a:rPr lang="en-US" dirty="0" smtClean="0"/>
              <a:t>The state decision must have turned on a substantial federal question. </a:t>
            </a:r>
          </a:p>
          <a:p>
            <a:pPr marL="514350" indent="-514350">
              <a:buFont typeface="+mj-lt"/>
              <a:buAutoNum type="arabicPeriod"/>
            </a:pPr>
            <a:r>
              <a:rPr lang="en-US" dirty="0" smtClean="0"/>
              <a:t>Finally the court will not review the case If there is adequate and independent state grounds</a:t>
            </a:r>
            <a:r>
              <a:rPr lang="en-US" dirty="0"/>
              <a:t> </a:t>
            </a:r>
            <a:r>
              <a:rPr lang="en-US" dirty="0" smtClean="0"/>
              <a:t>for the ruling.</a:t>
            </a:r>
            <a:endParaRPr lang="en-US" dirty="0"/>
          </a:p>
        </p:txBody>
      </p:sp>
      <p:sp>
        <p:nvSpPr>
          <p:cNvPr id="4" name="Footer Placeholder 3"/>
          <p:cNvSpPr>
            <a:spLocks noGrp="1"/>
          </p:cNvSpPr>
          <p:nvPr>
            <p:ph type="ftr" sz="quarter" idx="11"/>
          </p:nvPr>
        </p:nvSpPr>
        <p:spPr/>
        <p:txBody>
          <a:bodyPr/>
          <a:lstStyle/>
          <a:p>
            <a:r>
              <a:rPr lang="en-US" dirty="0" smtClean="0"/>
              <a:t>Crawford's</a:t>
            </a:r>
            <a:endParaRPr lang="en-US" dirty="0"/>
          </a:p>
        </p:txBody>
      </p:sp>
      <p:sp>
        <p:nvSpPr>
          <p:cNvPr id="5" name="Slide Number Placeholder 4"/>
          <p:cNvSpPr>
            <a:spLocks noGrp="1"/>
          </p:cNvSpPr>
          <p:nvPr>
            <p:ph type="sldNum" sz="quarter" idx="12"/>
          </p:nvPr>
        </p:nvSpPr>
        <p:spPr/>
        <p:txBody>
          <a:bodyPr/>
          <a:lstStyle/>
          <a:p>
            <a:fld id="{0C384613-D8E5-4729-A777-CC6F4326F50E}" type="slidenum">
              <a:rPr lang="en-US" smtClean="0"/>
              <a:pPr/>
              <a:t>31</a:t>
            </a:fld>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t>Abstention</a:t>
            </a:r>
            <a:endParaRPr lang="en-US" dirty="0"/>
          </a:p>
        </p:txBody>
      </p:sp>
      <p:sp>
        <p:nvSpPr>
          <p:cNvPr id="3" name="Subtitle 2"/>
          <p:cNvSpPr>
            <a:spLocks noGrp="1"/>
          </p:cNvSpPr>
          <p:nvPr>
            <p:ph type="subTitle" idx="1"/>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Crawford's</a:t>
            </a:r>
            <a:endParaRPr lang="en-US" dirty="0"/>
          </a:p>
        </p:txBody>
      </p:sp>
      <p:sp>
        <p:nvSpPr>
          <p:cNvPr id="5" name="Slide Number Placeholder 4"/>
          <p:cNvSpPr>
            <a:spLocks noGrp="1"/>
          </p:cNvSpPr>
          <p:nvPr>
            <p:ph type="sldNum" sz="quarter" idx="12"/>
          </p:nvPr>
        </p:nvSpPr>
        <p:spPr/>
        <p:txBody>
          <a:bodyPr/>
          <a:lstStyle/>
          <a:p>
            <a:fld id="{0C384613-D8E5-4729-A777-CC6F4326F50E}" type="slidenum">
              <a:rPr lang="en-US" smtClean="0"/>
              <a:pPr/>
              <a:t>32</a:t>
            </a:fld>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lstStyle/>
          <a:p>
            <a:pPr>
              <a:buNone/>
            </a:pPr>
            <a:r>
              <a:rPr lang="en-US" u="sng" dirty="0" smtClean="0"/>
              <a:t>Abstention </a:t>
            </a:r>
          </a:p>
          <a:p>
            <a:r>
              <a:rPr lang="en-US" dirty="0" smtClean="0"/>
              <a:t>Occurs when the federal courts hear a case premised on unsettled state law </a:t>
            </a:r>
          </a:p>
          <a:p>
            <a:pPr lvl="1"/>
            <a:r>
              <a:rPr lang="en-US" dirty="0" smtClean="0"/>
              <a:t>and refrain from ruling on the case until the state settles the underlying question of law.</a:t>
            </a:r>
          </a:p>
          <a:p>
            <a:endParaRPr lang="en-US" dirty="0"/>
          </a:p>
        </p:txBody>
      </p:sp>
      <p:sp>
        <p:nvSpPr>
          <p:cNvPr id="4" name="Footer Placeholder 3"/>
          <p:cNvSpPr>
            <a:spLocks noGrp="1"/>
          </p:cNvSpPr>
          <p:nvPr>
            <p:ph type="ftr" sz="quarter" idx="11"/>
          </p:nvPr>
        </p:nvSpPr>
        <p:spPr/>
        <p:txBody>
          <a:bodyPr/>
          <a:lstStyle/>
          <a:p>
            <a:r>
              <a:rPr lang="en-US" dirty="0" smtClean="0"/>
              <a:t>Crawford's</a:t>
            </a:r>
            <a:endParaRPr lang="en-US" dirty="0"/>
          </a:p>
        </p:txBody>
      </p:sp>
      <p:sp>
        <p:nvSpPr>
          <p:cNvPr id="5" name="Slide Number Placeholder 4"/>
          <p:cNvSpPr>
            <a:spLocks noGrp="1"/>
          </p:cNvSpPr>
          <p:nvPr>
            <p:ph type="sldNum" sz="quarter" idx="12"/>
          </p:nvPr>
        </p:nvSpPr>
        <p:spPr/>
        <p:txBody>
          <a:bodyPr/>
          <a:lstStyle/>
          <a:p>
            <a:fld id="{0C384613-D8E5-4729-A777-CC6F4326F50E}" type="slidenum">
              <a:rPr lang="en-US" smtClean="0"/>
              <a:pPr/>
              <a:t>33</a:t>
            </a:fld>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t>Political Question</a:t>
            </a:r>
            <a:br>
              <a:rPr lang="en-US" u="sng"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Crawford's</a:t>
            </a:r>
            <a:endParaRPr lang="en-US" dirty="0"/>
          </a:p>
        </p:txBody>
      </p:sp>
      <p:sp>
        <p:nvSpPr>
          <p:cNvPr id="5" name="Slide Number Placeholder 4"/>
          <p:cNvSpPr>
            <a:spLocks noGrp="1"/>
          </p:cNvSpPr>
          <p:nvPr>
            <p:ph type="sldNum" sz="quarter" idx="12"/>
          </p:nvPr>
        </p:nvSpPr>
        <p:spPr/>
        <p:txBody>
          <a:bodyPr/>
          <a:lstStyle/>
          <a:p>
            <a:fld id="{0C384613-D8E5-4729-A777-CC6F4326F50E}" type="slidenum">
              <a:rPr lang="en-US" smtClean="0"/>
              <a:pPr/>
              <a:t>34</a:t>
            </a:fld>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lstStyle/>
          <a:p>
            <a:pPr>
              <a:buNone/>
            </a:pPr>
            <a:r>
              <a:rPr lang="en-US" u="sng" dirty="0" smtClean="0"/>
              <a:t>Political Question</a:t>
            </a:r>
          </a:p>
          <a:p>
            <a:r>
              <a:rPr lang="en-US" dirty="0" smtClean="0"/>
              <a:t>Any question that the Constitution dictates should be resolved by another branch of government (executive or legislative) </a:t>
            </a:r>
          </a:p>
          <a:p>
            <a:r>
              <a:rPr lang="en-US" dirty="0" smtClean="0"/>
              <a:t>or one that cannot be resolved by the judicial process. </a:t>
            </a:r>
          </a:p>
          <a:p>
            <a:r>
              <a:rPr lang="en-US" dirty="0" smtClean="0"/>
              <a:t>Federal courts will not rule on political questions.</a:t>
            </a:r>
          </a:p>
          <a:p>
            <a:endParaRPr lang="en-US" dirty="0"/>
          </a:p>
        </p:txBody>
      </p:sp>
      <p:sp>
        <p:nvSpPr>
          <p:cNvPr id="4" name="Footer Placeholder 3"/>
          <p:cNvSpPr>
            <a:spLocks noGrp="1"/>
          </p:cNvSpPr>
          <p:nvPr>
            <p:ph type="ftr" sz="quarter" idx="11"/>
          </p:nvPr>
        </p:nvSpPr>
        <p:spPr/>
        <p:txBody>
          <a:bodyPr/>
          <a:lstStyle/>
          <a:p>
            <a:r>
              <a:rPr lang="en-US" dirty="0" smtClean="0"/>
              <a:t>Crawford's</a:t>
            </a:r>
            <a:endParaRPr lang="en-US" dirty="0"/>
          </a:p>
        </p:txBody>
      </p:sp>
      <p:sp>
        <p:nvSpPr>
          <p:cNvPr id="5" name="Slide Number Placeholder 4"/>
          <p:cNvSpPr>
            <a:spLocks noGrp="1"/>
          </p:cNvSpPr>
          <p:nvPr>
            <p:ph type="sldNum" sz="quarter" idx="12"/>
          </p:nvPr>
        </p:nvSpPr>
        <p:spPr/>
        <p:txBody>
          <a:bodyPr/>
          <a:lstStyle/>
          <a:p>
            <a:fld id="{0C384613-D8E5-4729-A777-CC6F4326F50E}" type="slidenum">
              <a:rPr lang="en-US" smtClean="0"/>
              <a:pPr/>
              <a:t>35</a:t>
            </a:fld>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t>Federal jurisdiction over a claim against a state is allowed if either</a:t>
            </a:r>
            <a:endParaRPr lang="en-US" dirty="0"/>
          </a:p>
        </p:txBody>
      </p:sp>
      <p:sp>
        <p:nvSpPr>
          <p:cNvPr id="3" name="Subtitle 2"/>
          <p:cNvSpPr>
            <a:spLocks noGrp="1"/>
          </p:cNvSpPr>
          <p:nvPr>
            <p:ph type="subTitle" idx="1"/>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Crawford's</a:t>
            </a:r>
            <a:endParaRPr lang="en-US" dirty="0"/>
          </a:p>
        </p:txBody>
      </p:sp>
      <p:sp>
        <p:nvSpPr>
          <p:cNvPr id="5" name="Slide Number Placeholder 4"/>
          <p:cNvSpPr>
            <a:spLocks noGrp="1"/>
          </p:cNvSpPr>
          <p:nvPr>
            <p:ph type="sldNum" sz="quarter" idx="12"/>
          </p:nvPr>
        </p:nvSpPr>
        <p:spPr/>
        <p:txBody>
          <a:bodyPr/>
          <a:lstStyle/>
          <a:p>
            <a:fld id="{0C384613-D8E5-4729-A777-CC6F4326F50E}" type="slidenum">
              <a:rPr lang="en-US" smtClean="0"/>
              <a:pPr/>
              <a:t>36</a:t>
            </a:fld>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lstStyle/>
          <a:p>
            <a:pPr>
              <a:buNone/>
            </a:pPr>
            <a:r>
              <a:rPr lang="en-US" u="sng" dirty="0" smtClean="0"/>
              <a:t>Federal jurisdiction over a claim against a state is allowed if either</a:t>
            </a:r>
            <a:r>
              <a:rPr lang="en-US" dirty="0" smtClean="0"/>
              <a:t>:</a:t>
            </a:r>
            <a:br>
              <a:rPr lang="en-US" dirty="0" smtClean="0"/>
            </a:br>
            <a:r>
              <a:rPr lang="en-US" dirty="0" smtClean="0"/>
              <a:t/>
            </a:r>
            <a:br>
              <a:rPr lang="en-US" dirty="0" smtClean="0"/>
            </a:br>
            <a:r>
              <a:rPr lang="en-US" dirty="0" smtClean="0"/>
              <a:t>1. The state consents to it,</a:t>
            </a:r>
            <a:br>
              <a:rPr lang="en-US" dirty="0" smtClean="0"/>
            </a:br>
            <a:r>
              <a:rPr lang="en-US" dirty="0" smtClean="0"/>
              <a:t>2. The claimant is the United States itself, or</a:t>
            </a:r>
            <a:br>
              <a:rPr lang="en-US" dirty="0" smtClean="0"/>
            </a:br>
            <a:r>
              <a:rPr lang="en-US" dirty="0" smtClean="0"/>
              <a:t>3. Congress has granted jurisdiction under the Fourteenth Amendment</a:t>
            </a:r>
          </a:p>
          <a:p>
            <a:endParaRPr lang="en-US" dirty="0"/>
          </a:p>
        </p:txBody>
      </p:sp>
      <p:sp>
        <p:nvSpPr>
          <p:cNvPr id="4" name="Footer Placeholder 3"/>
          <p:cNvSpPr>
            <a:spLocks noGrp="1"/>
          </p:cNvSpPr>
          <p:nvPr>
            <p:ph type="ftr" sz="quarter" idx="11"/>
          </p:nvPr>
        </p:nvSpPr>
        <p:spPr/>
        <p:txBody>
          <a:bodyPr/>
          <a:lstStyle/>
          <a:p>
            <a:r>
              <a:rPr lang="en-US" dirty="0" smtClean="0"/>
              <a:t>Crawford's</a:t>
            </a:r>
            <a:endParaRPr lang="en-US" dirty="0"/>
          </a:p>
        </p:txBody>
      </p:sp>
      <p:sp>
        <p:nvSpPr>
          <p:cNvPr id="5" name="Slide Number Placeholder 4"/>
          <p:cNvSpPr>
            <a:spLocks noGrp="1"/>
          </p:cNvSpPr>
          <p:nvPr>
            <p:ph type="sldNum" sz="quarter" idx="12"/>
          </p:nvPr>
        </p:nvSpPr>
        <p:spPr/>
        <p:txBody>
          <a:bodyPr/>
          <a:lstStyle/>
          <a:p>
            <a:fld id="{0C384613-D8E5-4729-A777-CC6F4326F50E}" type="slidenum">
              <a:rPr lang="en-US" smtClean="0"/>
              <a:pPr/>
              <a:t>37</a:t>
            </a:fld>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u="sng" dirty="0" smtClean="0"/>
              <a:t>Consent for lawsuit (state sues federal, federal sues state)</a:t>
            </a:r>
            <a:br>
              <a:rPr lang="en-US" u="sng"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solidFill>
                  <a:prstClr val="black">
                    <a:tint val="75000"/>
                  </a:prstClr>
                </a:solidFill>
              </a:rPr>
              <a:t>Crawford's</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0C384613-D8E5-4729-A777-CC6F4326F50E}" type="slidenum">
              <a:rPr lang="en-US" smtClean="0">
                <a:solidFill>
                  <a:prstClr val="black">
                    <a:tint val="75000"/>
                  </a:prstClr>
                </a:solidFill>
              </a:rPr>
              <a:pPr/>
              <a:t>38</a:t>
            </a:fld>
            <a:endParaRPr lang="en-US" dirty="0">
              <a:solidFill>
                <a:prstClr val="black">
                  <a:tint val="75000"/>
                </a:prstClr>
              </a:solidFill>
            </a:endParaRPr>
          </a:p>
        </p:txBody>
      </p:sp>
    </p:spTree>
    <p:extLst>
      <p:ext uri="{BB962C8B-B14F-4D97-AF65-F5344CB8AC3E}">
        <p14:creationId xmlns:p14="http://schemas.microsoft.com/office/powerpoint/2010/main" val="168994683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lstStyle/>
          <a:p>
            <a:pPr>
              <a:buNone/>
            </a:pPr>
            <a:r>
              <a:rPr lang="en-US" u="sng" dirty="0" smtClean="0"/>
              <a:t>Consent for lawsuit (state sues federal, federal sues state)</a:t>
            </a:r>
          </a:p>
          <a:p>
            <a:r>
              <a:rPr lang="en-US" dirty="0" smtClean="0"/>
              <a:t>Federal government must give consent for state to bring suit, no consent for state</a:t>
            </a:r>
          </a:p>
          <a:p>
            <a:endParaRPr lang="en-US" dirty="0"/>
          </a:p>
        </p:txBody>
      </p:sp>
      <p:sp>
        <p:nvSpPr>
          <p:cNvPr id="4" name="Footer Placeholder 3"/>
          <p:cNvSpPr>
            <a:spLocks noGrp="1"/>
          </p:cNvSpPr>
          <p:nvPr>
            <p:ph type="ftr" sz="quarter" idx="11"/>
          </p:nvPr>
        </p:nvSpPr>
        <p:spPr/>
        <p:txBody>
          <a:bodyPr/>
          <a:lstStyle/>
          <a:p>
            <a:r>
              <a:rPr lang="en-US" dirty="0" smtClean="0">
                <a:solidFill>
                  <a:prstClr val="black">
                    <a:tint val="75000"/>
                  </a:prstClr>
                </a:solidFill>
              </a:rPr>
              <a:t>Crawford's</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0C384613-D8E5-4729-A777-CC6F4326F50E}" type="slidenum">
              <a:rPr lang="en-US" smtClean="0">
                <a:solidFill>
                  <a:prstClr val="black">
                    <a:tint val="75000"/>
                  </a:prstClr>
                </a:solidFill>
              </a:rPr>
              <a:pPr/>
              <a:t>39</a:t>
            </a:fld>
            <a:endParaRPr lang="en-US" dirty="0">
              <a:solidFill>
                <a:prstClr val="black">
                  <a:tint val="75000"/>
                </a:prstClr>
              </a:solidFill>
            </a:endParaRPr>
          </a:p>
        </p:txBody>
      </p:sp>
    </p:spTree>
    <p:extLst>
      <p:ext uri="{BB962C8B-B14F-4D97-AF65-F5344CB8AC3E}">
        <p14:creationId xmlns:p14="http://schemas.microsoft.com/office/powerpoint/2010/main" val="22863615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t>Intermediate Standard</a:t>
            </a:r>
            <a:endParaRPr lang="en-US" u="sng" dirty="0"/>
          </a:p>
        </p:txBody>
      </p:sp>
      <p:sp>
        <p:nvSpPr>
          <p:cNvPr id="3" name="Subtitle 2"/>
          <p:cNvSpPr>
            <a:spLocks noGrp="1"/>
          </p:cNvSpPr>
          <p:nvPr>
            <p:ph type="subTitle" idx="1"/>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solidFill>
                  <a:prstClr val="black">
                    <a:tint val="75000"/>
                  </a:prstClr>
                </a:solidFill>
              </a:rPr>
              <a:t>Crawford's</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0C384613-D8E5-4729-A777-CC6F4326F50E}" type="slidenum">
              <a:rPr lang="en-US" smtClean="0">
                <a:solidFill>
                  <a:prstClr val="black">
                    <a:tint val="75000"/>
                  </a:prstClr>
                </a:solidFill>
              </a:rPr>
              <a:pPr/>
              <a:t>4</a:t>
            </a:fld>
            <a:endParaRPr lang="en-US" dirty="0">
              <a:solidFill>
                <a:prstClr val="black">
                  <a:tint val="75000"/>
                </a:prstClr>
              </a:solidFill>
            </a:endParaRPr>
          </a:p>
        </p:txBody>
      </p:sp>
    </p:spTree>
    <p:extLst>
      <p:ext uri="{BB962C8B-B14F-4D97-AF65-F5344CB8AC3E}">
        <p14:creationId xmlns:p14="http://schemas.microsoft.com/office/powerpoint/2010/main" val="232993510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dirty="0" smtClean="0"/>
              <a:t>LEGISLATIVE POWERS</a:t>
            </a:r>
            <a:endParaRPr lang="en-US" sz="5400" dirty="0"/>
          </a:p>
        </p:txBody>
      </p:sp>
      <p:sp>
        <p:nvSpPr>
          <p:cNvPr id="3" name="Subtitle 2"/>
          <p:cNvSpPr>
            <a:spLocks noGrp="1"/>
          </p:cNvSpPr>
          <p:nvPr>
            <p:ph type="subTitle" idx="1"/>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Crawford's</a:t>
            </a:r>
            <a:endParaRPr lang="en-US" dirty="0"/>
          </a:p>
        </p:txBody>
      </p:sp>
      <p:sp>
        <p:nvSpPr>
          <p:cNvPr id="5" name="Slide Number Placeholder 4"/>
          <p:cNvSpPr>
            <a:spLocks noGrp="1"/>
          </p:cNvSpPr>
          <p:nvPr>
            <p:ph type="sldNum" sz="quarter" idx="12"/>
          </p:nvPr>
        </p:nvSpPr>
        <p:spPr/>
        <p:txBody>
          <a:bodyPr/>
          <a:lstStyle/>
          <a:p>
            <a:fld id="{0C384613-D8E5-4729-A777-CC6F4326F50E}" type="slidenum">
              <a:rPr lang="en-US" smtClean="0"/>
              <a:pPr/>
              <a:t>40</a:t>
            </a:fld>
            <a:endParaRPr lang="en-US" dirty="0"/>
          </a:p>
        </p:txBody>
      </p:sp>
    </p:spTree>
    <p:extLst>
      <p:ext uri="{BB962C8B-B14F-4D97-AF65-F5344CB8AC3E}">
        <p14:creationId xmlns:p14="http://schemas.microsoft.com/office/powerpoint/2010/main" val="382778260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t>Congress’ constitutional powers</a:t>
            </a:r>
            <a:br>
              <a:rPr lang="en-US" u="sng"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Crawford's</a:t>
            </a:r>
            <a:endParaRPr lang="en-US" dirty="0"/>
          </a:p>
        </p:txBody>
      </p:sp>
      <p:sp>
        <p:nvSpPr>
          <p:cNvPr id="5" name="Slide Number Placeholder 4"/>
          <p:cNvSpPr>
            <a:spLocks noGrp="1"/>
          </p:cNvSpPr>
          <p:nvPr>
            <p:ph type="sldNum" sz="quarter" idx="12"/>
          </p:nvPr>
        </p:nvSpPr>
        <p:spPr/>
        <p:txBody>
          <a:bodyPr/>
          <a:lstStyle/>
          <a:p>
            <a:fld id="{0C384613-D8E5-4729-A777-CC6F4326F50E}" type="slidenum">
              <a:rPr lang="en-US" smtClean="0"/>
              <a:pPr/>
              <a:t>41</a:t>
            </a:fld>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normAutofit lnSpcReduction="10000"/>
          </a:bodyPr>
          <a:lstStyle/>
          <a:p>
            <a:pPr>
              <a:buNone/>
            </a:pPr>
            <a:r>
              <a:rPr lang="en-US" u="sng" dirty="0" smtClean="0"/>
              <a:t>Congress’ constitutional powers</a:t>
            </a:r>
            <a:r>
              <a:rPr lang="en-US" dirty="0" smtClean="0"/>
              <a:t/>
            </a:r>
            <a:br>
              <a:rPr lang="en-US" dirty="0" smtClean="0"/>
            </a:br>
            <a:r>
              <a:rPr lang="en-US" dirty="0" smtClean="0"/>
              <a:t>- Tax and Spend</a:t>
            </a:r>
            <a:br>
              <a:rPr lang="en-US" dirty="0" smtClean="0"/>
            </a:br>
            <a:r>
              <a:rPr lang="en-US" dirty="0" smtClean="0"/>
              <a:t>- Regulate commerce and coin money</a:t>
            </a:r>
            <a:br>
              <a:rPr lang="en-US" dirty="0" smtClean="0"/>
            </a:br>
            <a:r>
              <a:rPr lang="en-US" dirty="0" smtClean="0"/>
              <a:t>- Declare war and raise armies</a:t>
            </a:r>
            <a:br>
              <a:rPr lang="en-US" dirty="0" smtClean="0"/>
            </a:br>
            <a:r>
              <a:rPr lang="en-US" dirty="0" smtClean="0"/>
              <a:t>- Investigate (as it relates to legislation)</a:t>
            </a:r>
            <a:br>
              <a:rPr lang="en-US" dirty="0" smtClean="0"/>
            </a:br>
            <a:r>
              <a:rPr lang="en-US" dirty="0" smtClean="0"/>
              <a:t>- Regulate property and the postal system</a:t>
            </a:r>
            <a:br>
              <a:rPr lang="en-US" dirty="0" smtClean="0"/>
            </a:br>
            <a:r>
              <a:rPr lang="en-US" dirty="0" smtClean="0"/>
              <a:t>- Establish bankruptcy laws and citizenship rules</a:t>
            </a:r>
            <a:br>
              <a:rPr lang="en-US" dirty="0" smtClean="0"/>
            </a:br>
            <a:r>
              <a:rPr lang="en-US" dirty="0" smtClean="0"/>
              <a:t>- Confer admiralty jurisdiction upon its courts</a:t>
            </a:r>
            <a:br>
              <a:rPr lang="en-US" dirty="0" smtClean="0"/>
            </a:br>
            <a:r>
              <a:rPr lang="en-US" dirty="0" smtClean="0"/>
              <a:t>- Control the issuance of patents/copyrights</a:t>
            </a:r>
            <a:br>
              <a:rPr lang="en-US" dirty="0" smtClean="0"/>
            </a:br>
            <a:r>
              <a:rPr lang="en-US" dirty="0" smtClean="0"/>
              <a:t>- Make all laws </a:t>
            </a:r>
            <a:r>
              <a:rPr lang="en-US" b="1" dirty="0" smtClean="0"/>
              <a:t>necessary and proper</a:t>
            </a:r>
            <a:r>
              <a:rPr lang="en-US" dirty="0" smtClean="0"/>
              <a:t> for executing powers granted to the federal government</a:t>
            </a:r>
            <a:br>
              <a:rPr lang="en-US" dirty="0" smtClean="0"/>
            </a:br>
            <a:endParaRPr lang="en-US" dirty="0" smtClean="0"/>
          </a:p>
          <a:p>
            <a:r>
              <a:rPr lang="en-US" dirty="0" smtClean="0"/>
              <a:t>Note: There is </a:t>
            </a:r>
            <a:r>
              <a:rPr lang="en-US" u="sng" dirty="0" smtClean="0"/>
              <a:t>no</a:t>
            </a:r>
            <a:r>
              <a:rPr lang="en-US" dirty="0" smtClean="0"/>
              <a:t> federal police power.</a:t>
            </a:r>
          </a:p>
          <a:p>
            <a:endParaRPr lang="en-US" dirty="0"/>
          </a:p>
        </p:txBody>
      </p:sp>
      <p:sp>
        <p:nvSpPr>
          <p:cNvPr id="4" name="Footer Placeholder 3"/>
          <p:cNvSpPr>
            <a:spLocks noGrp="1"/>
          </p:cNvSpPr>
          <p:nvPr>
            <p:ph type="ftr" sz="quarter" idx="11"/>
          </p:nvPr>
        </p:nvSpPr>
        <p:spPr/>
        <p:txBody>
          <a:bodyPr/>
          <a:lstStyle/>
          <a:p>
            <a:r>
              <a:rPr lang="en-US" dirty="0" smtClean="0"/>
              <a:t>Crawford's</a:t>
            </a:r>
            <a:endParaRPr lang="en-US" dirty="0"/>
          </a:p>
        </p:txBody>
      </p:sp>
      <p:sp>
        <p:nvSpPr>
          <p:cNvPr id="5" name="Slide Number Placeholder 4"/>
          <p:cNvSpPr>
            <a:spLocks noGrp="1"/>
          </p:cNvSpPr>
          <p:nvPr>
            <p:ph type="sldNum" sz="quarter" idx="12"/>
          </p:nvPr>
        </p:nvSpPr>
        <p:spPr/>
        <p:txBody>
          <a:bodyPr/>
          <a:lstStyle/>
          <a:p>
            <a:fld id="{0C384613-D8E5-4729-A777-CC6F4326F50E}" type="slidenum">
              <a:rPr lang="en-US" smtClean="0"/>
              <a:pPr/>
              <a:t>42</a:t>
            </a:fld>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Non-delegation doctrine</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C384613-D8E5-4729-A777-CC6F4326F50E}" type="slidenum">
              <a:rPr lang="en-US" smtClean="0">
                <a:solidFill>
                  <a:prstClr val="black">
                    <a:tint val="75000"/>
                  </a:prstClr>
                </a:solidFill>
              </a:rPr>
              <a:pPr/>
              <a:t>43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smtClean="0">
                <a:solidFill>
                  <a:prstClr val="black">
                    <a:tint val="75000"/>
                  </a:prstClr>
                </a:solidFill>
              </a:rPr>
              <a:t>Crawford's</a:t>
            </a:r>
            <a:endParaRPr lang="en-US" dirty="0">
              <a:solidFill>
                <a:prstClr val="black">
                  <a:tint val="75000"/>
                </a:prstClr>
              </a:solidFill>
            </a:endParaRPr>
          </a:p>
        </p:txBody>
      </p:sp>
    </p:spTree>
    <p:extLst>
      <p:ext uri="{BB962C8B-B14F-4D97-AF65-F5344CB8AC3E}">
        <p14:creationId xmlns:p14="http://schemas.microsoft.com/office/powerpoint/2010/main" val="223741534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lstStyle/>
          <a:p>
            <a:pPr>
              <a:buNone/>
            </a:pPr>
            <a:r>
              <a:rPr lang="en-US" b="1" u="sng" dirty="0"/>
              <a:t>Non-delegation doctrine</a:t>
            </a:r>
            <a:endParaRPr lang="en-US" dirty="0"/>
          </a:p>
          <a:p>
            <a:pPr lvl="0"/>
            <a:r>
              <a:rPr lang="en-US" dirty="0"/>
              <a:t>The </a:t>
            </a:r>
            <a:r>
              <a:rPr lang="en-US" i="1" dirty="0"/>
              <a:t>non-delegation doctrine</a:t>
            </a:r>
            <a:r>
              <a:rPr lang="en-US" dirty="0"/>
              <a:t> is the principle that the Congress of the United States,</a:t>
            </a:r>
          </a:p>
          <a:p>
            <a:pPr lvl="1"/>
            <a:r>
              <a:rPr lang="en-US" dirty="0"/>
              <a:t> being vested with "all legislative powers", </a:t>
            </a:r>
          </a:p>
          <a:p>
            <a:pPr lvl="1"/>
            <a:r>
              <a:rPr lang="en-US" dirty="0"/>
              <a:t>cannot delegate that power to anyone else. </a:t>
            </a:r>
          </a:p>
          <a:p>
            <a:pPr lvl="0"/>
            <a:r>
              <a:rPr lang="en-US" dirty="0"/>
              <a:t>However, the Supreme Court held that Congressional delegation of legislative authority </a:t>
            </a:r>
          </a:p>
          <a:p>
            <a:pPr lvl="1"/>
            <a:r>
              <a:rPr lang="en-US" dirty="0"/>
              <a:t>is an implied power of Congress </a:t>
            </a:r>
          </a:p>
          <a:p>
            <a:pPr lvl="0"/>
            <a:r>
              <a:rPr lang="en-US" dirty="0"/>
              <a:t>that is constitutional so long as Congress provides an "intelligible principle"</a:t>
            </a:r>
          </a:p>
          <a:p>
            <a:pPr lvl="1"/>
            <a:r>
              <a:rPr lang="en-US" dirty="0"/>
              <a:t> to guide the executive branch</a:t>
            </a:r>
          </a:p>
          <a:p>
            <a:endParaRPr lang="en-US" dirty="0"/>
          </a:p>
        </p:txBody>
      </p:sp>
      <p:sp>
        <p:nvSpPr>
          <p:cNvPr id="4" name="Slide Number Placeholder 3"/>
          <p:cNvSpPr>
            <a:spLocks noGrp="1"/>
          </p:cNvSpPr>
          <p:nvPr>
            <p:ph type="sldNum" sz="quarter" idx="12"/>
          </p:nvPr>
        </p:nvSpPr>
        <p:spPr/>
        <p:txBody>
          <a:bodyPr/>
          <a:lstStyle/>
          <a:p>
            <a:fld id="{0C384613-D8E5-4729-A777-CC6F4326F50E}" type="slidenum">
              <a:rPr lang="en-US" smtClean="0">
                <a:solidFill>
                  <a:prstClr val="black">
                    <a:tint val="75000"/>
                  </a:prstClr>
                </a:solidFill>
              </a:rPr>
              <a:pPr/>
              <a:t>44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smtClean="0">
                <a:solidFill>
                  <a:prstClr val="black">
                    <a:tint val="75000"/>
                  </a:prstClr>
                </a:solidFill>
              </a:rPr>
              <a:t>Crawford's</a:t>
            </a:r>
            <a:endParaRPr lang="en-US" dirty="0">
              <a:solidFill>
                <a:prstClr val="black">
                  <a:tint val="75000"/>
                </a:prstClr>
              </a:solidFill>
            </a:endParaRPr>
          </a:p>
        </p:txBody>
      </p:sp>
    </p:spTree>
    <p:extLst>
      <p:ext uri="{BB962C8B-B14F-4D97-AF65-F5344CB8AC3E}">
        <p14:creationId xmlns:p14="http://schemas.microsoft.com/office/powerpoint/2010/main" val="403405320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Taxes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C384613-D8E5-4729-A777-CC6F4326F50E}" type="slidenum">
              <a:rPr lang="en-US" smtClean="0">
                <a:solidFill>
                  <a:prstClr val="black">
                    <a:tint val="75000"/>
                  </a:prstClr>
                </a:solidFill>
              </a:rPr>
              <a:pPr/>
              <a:t>45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smtClean="0">
                <a:solidFill>
                  <a:prstClr val="black">
                    <a:tint val="75000"/>
                  </a:prstClr>
                </a:solidFill>
              </a:rPr>
              <a:t>Crawford's</a:t>
            </a:r>
            <a:endParaRPr lang="en-US" dirty="0">
              <a:solidFill>
                <a:prstClr val="black">
                  <a:tint val="75000"/>
                </a:prstClr>
              </a:solidFill>
            </a:endParaRPr>
          </a:p>
        </p:txBody>
      </p:sp>
    </p:spTree>
    <p:extLst>
      <p:ext uri="{BB962C8B-B14F-4D97-AF65-F5344CB8AC3E}">
        <p14:creationId xmlns:p14="http://schemas.microsoft.com/office/powerpoint/2010/main" val="113831841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b="1" u="sng" dirty="0"/>
              <a:t>Taxes</a:t>
            </a:r>
            <a:endParaRPr lang="en-US" dirty="0"/>
          </a:p>
          <a:p>
            <a:pPr lvl="0"/>
            <a:r>
              <a:rPr lang="en-US" dirty="0"/>
              <a:t>Congress shall have the power to lay and collect taxes, to pay debts </a:t>
            </a:r>
          </a:p>
          <a:p>
            <a:pPr lvl="1"/>
            <a:r>
              <a:rPr lang="en-US" dirty="0"/>
              <a:t>and provide for the common defense and general welfare of the United States. </a:t>
            </a:r>
          </a:p>
          <a:p>
            <a:pPr lvl="0"/>
            <a:r>
              <a:rPr lang="en-US" dirty="0"/>
              <a:t>Virtually all taxes have some ancillary regulatory effect </a:t>
            </a:r>
          </a:p>
          <a:p>
            <a:pPr lvl="1"/>
            <a:r>
              <a:rPr lang="en-US" dirty="0"/>
              <a:t>in that they tend to encourage or discourage various types of activities. </a:t>
            </a:r>
          </a:p>
          <a:p>
            <a:pPr lvl="0"/>
            <a:r>
              <a:rPr lang="en-US" dirty="0"/>
              <a:t>They may have the inherent power to do so like under the commerce clause</a:t>
            </a:r>
          </a:p>
          <a:p>
            <a:pPr lvl="1"/>
            <a:r>
              <a:rPr lang="en-US" dirty="0"/>
              <a:t> if not, a test is used and will be upheld</a:t>
            </a:r>
          </a:p>
          <a:p>
            <a:pPr lvl="1"/>
            <a:r>
              <a:rPr lang="en-US" dirty="0"/>
              <a:t> if its dominant intent was to raise revenue rather than penal.</a:t>
            </a:r>
          </a:p>
          <a:p>
            <a:endParaRPr lang="en-US" dirty="0"/>
          </a:p>
        </p:txBody>
      </p:sp>
      <p:sp>
        <p:nvSpPr>
          <p:cNvPr id="4" name="Slide Number Placeholder 3"/>
          <p:cNvSpPr>
            <a:spLocks noGrp="1"/>
          </p:cNvSpPr>
          <p:nvPr>
            <p:ph type="sldNum" sz="quarter" idx="12"/>
          </p:nvPr>
        </p:nvSpPr>
        <p:spPr/>
        <p:txBody>
          <a:bodyPr/>
          <a:lstStyle/>
          <a:p>
            <a:fld id="{0C384613-D8E5-4729-A777-CC6F4326F50E}" type="slidenum">
              <a:rPr lang="en-US" smtClean="0">
                <a:solidFill>
                  <a:prstClr val="black">
                    <a:tint val="75000"/>
                  </a:prstClr>
                </a:solidFill>
              </a:rPr>
              <a:pPr/>
              <a:t>46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smtClean="0">
                <a:solidFill>
                  <a:prstClr val="black">
                    <a:tint val="75000"/>
                  </a:prstClr>
                </a:solidFill>
              </a:rPr>
              <a:t>Crawford's</a:t>
            </a:r>
            <a:endParaRPr lang="en-US" dirty="0">
              <a:solidFill>
                <a:prstClr val="black">
                  <a:tint val="75000"/>
                </a:prstClr>
              </a:solidFill>
            </a:endParaRPr>
          </a:p>
        </p:txBody>
      </p:sp>
    </p:spTree>
    <p:extLst>
      <p:ext uri="{BB962C8B-B14F-4D97-AF65-F5344CB8AC3E}">
        <p14:creationId xmlns:p14="http://schemas.microsoft.com/office/powerpoint/2010/main" val="270470378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t>Constitutionality of a tax</a:t>
            </a:r>
            <a:endParaRPr lang="en-US" dirty="0"/>
          </a:p>
        </p:txBody>
      </p:sp>
      <p:sp>
        <p:nvSpPr>
          <p:cNvPr id="3" name="Subtitle 2"/>
          <p:cNvSpPr>
            <a:spLocks noGrp="1"/>
          </p:cNvSpPr>
          <p:nvPr>
            <p:ph type="subTitle" idx="1"/>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solidFill>
                  <a:prstClr val="black">
                    <a:tint val="75000"/>
                  </a:prstClr>
                </a:solidFill>
              </a:rPr>
              <a:t>Crawford's</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0C384613-D8E5-4729-A777-CC6F4326F50E}" type="slidenum">
              <a:rPr lang="en-US" smtClean="0">
                <a:solidFill>
                  <a:prstClr val="black">
                    <a:tint val="75000"/>
                  </a:prstClr>
                </a:solidFill>
              </a:rPr>
              <a:pPr/>
              <a:t>47</a:t>
            </a:fld>
            <a:endParaRPr lang="en-US" dirty="0">
              <a:solidFill>
                <a:prstClr val="black">
                  <a:tint val="75000"/>
                </a:prstClr>
              </a:solidFill>
            </a:endParaRPr>
          </a:p>
        </p:txBody>
      </p:sp>
    </p:spTree>
    <p:extLst>
      <p:ext uri="{BB962C8B-B14F-4D97-AF65-F5344CB8AC3E}">
        <p14:creationId xmlns:p14="http://schemas.microsoft.com/office/powerpoint/2010/main" val="213781083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lstStyle/>
          <a:p>
            <a:pPr>
              <a:buNone/>
            </a:pPr>
            <a:r>
              <a:rPr lang="en-US" u="sng" dirty="0" smtClean="0"/>
              <a:t>Constitutionality of a tax</a:t>
            </a:r>
          </a:p>
          <a:p>
            <a:pPr marL="514350" lvl="0" indent="-514350">
              <a:buFont typeface="+mj-lt"/>
              <a:buAutoNum type="arabicPeriod"/>
            </a:pPr>
            <a:r>
              <a:rPr lang="en-US" dirty="0" smtClean="0"/>
              <a:t>There is a reasonable relationship between the tax and the revenue raised by the tax, and</a:t>
            </a:r>
          </a:p>
          <a:p>
            <a:pPr marL="514350" lvl="0" indent="-514350">
              <a:buFont typeface="+mj-lt"/>
              <a:buAutoNum type="arabicPeriod"/>
            </a:pPr>
            <a:r>
              <a:rPr lang="en-US" dirty="0" smtClean="0"/>
              <a:t>Congress has the power to regulate the activity taxed</a:t>
            </a:r>
          </a:p>
          <a:p>
            <a:endParaRPr lang="en-US" dirty="0"/>
          </a:p>
        </p:txBody>
      </p:sp>
      <p:sp>
        <p:nvSpPr>
          <p:cNvPr id="4" name="Footer Placeholder 3"/>
          <p:cNvSpPr>
            <a:spLocks noGrp="1"/>
          </p:cNvSpPr>
          <p:nvPr>
            <p:ph type="ftr" sz="quarter" idx="11"/>
          </p:nvPr>
        </p:nvSpPr>
        <p:spPr/>
        <p:txBody>
          <a:bodyPr/>
          <a:lstStyle/>
          <a:p>
            <a:r>
              <a:rPr lang="en-US" dirty="0" smtClean="0">
                <a:solidFill>
                  <a:prstClr val="black">
                    <a:tint val="75000"/>
                  </a:prstClr>
                </a:solidFill>
              </a:rPr>
              <a:t>Crawford's</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0C384613-D8E5-4729-A777-CC6F4326F50E}" type="slidenum">
              <a:rPr lang="en-US" smtClean="0">
                <a:solidFill>
                  <a:prstClr val="black">
                    <a:tint val="75000"/>
                  </a:prstClr>
                </a:solidFill>
              </a:rPr>
              <a:pPr/>
              <a:t>48</a:t>
            </a:fld>
            <a:endParaRPr lang="en-US" dirty="0">
              <a:solidFill>
                <a:prstClr val="black">
                  <a:tint val="75000"/>
                </a:prstClr>
              </a:solidFill>
            </a:endParaRPr>
          </a:p>
        </p:txBody>
      </p:sp>
    </p:spTree>
    <p:extLst>
      <p:ext uri="{BB962C8B-B14F-4D97-AF65-F5344CB8AC3E}">
        <p14:creationId xmlns:p14="http://schemas.microsoft.com/office/powerpoint/2010/main" val="322780679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Spending</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C384613-D8E5-4729-A777-CC6F4326F50E}" type="slidenum">
              <a:rPr lang="en-US" smtClean="0">
                <a:solidFill>
                  <a:prstClr val="black">
                    <a:tint val="75000"/>
                  </a:prstClr>
                </a:solidFill>
              </a:rPr>
              <a:pPr/>
              <a:t>49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smtClean="0">
                <a:solidFill>
                  <a:prstClr val="black">
                    <a:tint val="75000"/>
                  </a:prstClr>
                </a:solidFill>
              </a:rPr>
              <a:t>Crawford's</a:t>
            </a:r>
            <a:endParaRPr lang="en-US" dirty="0">
              <a:solidFill>
                <a:prstClr val="black">
                  <a:tint val="75000"/>
                </a:prstClr>
              </a:solidFill>
            </a:endParaRPr>
          </a:p>
        </p:txBody>
      </p:sp>
    </p:spTree>
    <p:extLst>
      <p:ext uri="{BB962C8B-B14F-4D97-AF65-F5344CB8AC3E}">
        <p14:creationId xmlns:p14="http://schemas.microsoft.com/office/powerpoint/2010/main" val="29570773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Intermediate Standard</a:t>
            </a:r>
            <a:endParaRPr lang="en-US" dirty="0"/>
          </a:p>
        </p:txBody>
      </p:sp>
      <p:sp>
        <p:nvSpPr>
          <p:cNvPr id="3" name="Content Placeholder 2"/>
          <p:cNvSpPr>
            <a:spLocks noGrp="1"/>
          </p:cNvSpPr>
          <p:nvPr>
            <p:ph idx="1"/>
          </p:nvPr>
        </p:nvSpPr>
        <p:spPr/>
        <p:txBody>
          <a:bodyPr/>
          <a:lstStyle/>
          <a:p>
            <a:r>
              <a:rPr lang="en-US" u="sng" dirty="0" smtClean="0"/>
              <a:t>Substantially</a:t>
            </a:r>
            <a:r>
              <a:rPr lang="en-US" dirty="0" smtClean="0"/>
              <a:t> related to an </a:t>
            </a:r>
            <a:r>
              <a:rPr lang="en-US" u="sng" dirty="0" smtClean="0"/>
              <a:t>important</a:t>
            </a:r>
            <a:r>
              <a:rPr lang="en-US" dirty="0" smtClean="0"/>
              <a:t> government interest</a:t>
            </a:r>
          </a:p>
          <a:p>
            <a:r>
              <a:rPr lang="en-US" dirty="0" smtClean="0"/>
              <a:t>Burden is on the state.</a:t>
            </a:r>
          </a:p>
          <a:p>
            <a:r>
              <a:rPr lang="en-US" dirty="0" smtClean="0"/>
              <a:t>Used for:</a:t>
            </a:r>
          </a:p>
          <a:p>
            <a:pPr lvl="1"/>
            <a:r>
              <a:rPr lang="en-US" dirty="0" smtClean="0"/>
              <a:t>Equal Protection (Gender</a:t>
            </a:r>
            <a:r>
              <a:rPr lang="en-US" dirty="0"/>
              <a:t>, illegitimate </a:t>
            </a:r>
            <a:r>
              <a:rPr lang="en-US" dirty="0" smtClean="0"/>
              <a:t>child)</a:t>
            </a:r>
            <a:endParaRPr lang="en-US" dirty="0"/>
          </a:p>
          <a:p>
            <a:endParaRPr lang="en-US" dirty="0"/>
          </a:p>
        </p:txBody>
      </p:sp>
      <p:sp>
        <p:nvSpPr>
          <p:cNvPr id="4" name="Footer Placeholder 3"/>
          <p:cNvSpPr>
            <a:spLocks noGrp="1"/>
          </p:cNvSpPr>
          <p:nvPr>
            <p:ph type="ftr" sz="quarter" idx="11"/>
          </p:nvPr>
        </p:nvSpPr>
        <p:spPr/>
        <p:txBody>
          <a:bodyPr/>
          <a:lstStyle/>
          <a:p>
            <a:r>
              <a:rPr lang="en-US" dirty="0" smtClean="0">
                <a:solidFill>
                  <a:prstClr val="black">
                    <a:tint val="75000"/>
                  </a:prstClr>
                </a:solidFill>
              </a:rPr>
              <a:t>Crawford's</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0C384613-D8E5-4729-A777-CC6F4326F50E}" type="slidenum">
              <a:rPr lang="en-US" smtClean="0">
                <a:solidFill>
                  <a:prstClr val="black">
                    <a:tint val="75000"/>
                  </a:prstClr>
                </a:solidFill>
              </a:rPr>
              <a:pPr/>
              <a:t>5</a:t>
            </a:fld>
            <a:endParaRPr lang="en-US" dirty="0">
              <a:solidFill>
                <a:prstClr val="black">
                  <a:tint val="75000"/>
                </a:prstClr>
              </a:solidFill>
            </a:endParaRPr>
          </a:p>
        </p:txBody>
      </p:sp>
    </p:spTree>
    <p:extLst>
      <p:ext uri="{BB962C8B-B14F-4D97-AF65-F5344CB8AC3E}">
        <p14:creationId xmlns:p14="http://schemas.microsoft.com/office/powerpoint/2010/main" val="31248270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lstStyle/>
          <a:p>
            <a:pPr>
              <a:buNone/>
            </a:pPr>
            <a:r>
              <a:rPr lang="en-US" b="1" u="sng" dirty="0"/>
              <a:t>Spending</a:t>
            </a:r>
            <a:endParaRPr lang="en-US" dirty="0"/>
          </a:p>
          <a:p>
            <a:pPr lvl="0"/>
            <a:r>
              <a:rPr lang="en-US" dirty="0"/>
              <a:t>Many federal spending programs are expressly conditioned </a:t>
            </a:r>
          </a:p>
          <a:p>
            <a:pPr lvl="1"/>
            <a:r>
              <a:rPr lang="en-US" dirty="0"/>
              <a:t>on regulating the recipients’ activities.</a:t>
            </a:r>
          </a:p>
          <a:p>
            <a:pPr lvl="0"/>
            <a:r>
              <a:rPr lang="en-US" dirty="0"/>
              <a:t> If congress didn’t have the power, they may do so if used to entice </a:t>
            </a:r>
          </a:p>
          <a:p>
            <a:pPr lvl="1"/>
            <a:r>
              <a:rPr lang="en-US" dirty="0"/>
              <a:t>but not to coerce the states to conform to federal standards. </a:t>
            </a:r>
          </a:p>
          <a:p>
            <a:pPr lvl="1"/>
            <a:r>
              <a:rPr lang="en-US" dirty="0"/>
              <a:t>Highway funds \ drinking age.</a:t>
            </a:r>
          </a:p>
          <a:p>
            <a:endParaRPr lang="en-US" dirty="0"/>
          </a:p>
        </p:txBody>
      </p:sp>
      <p:sp>
        <p:nvSpPr>
          <p:cNvPr id="4" name="Slide Number Placeholder 3"/>
          <p:cNvSpPr>
            <a:spLocks noGrp="1"/>
          </p:cNvSpPr>
          <p:nvPr>
            <p:ph type="sldNum" sz="quarter" idx="12"/>
          </p:nvPr>
        </p:nvSpPr>
        <p:spPr/>
        <p:txBody>
          <a:bodyPr/>
          <a:lstStyle/>
          <a:p>
            <a:fld id="{0C384613-D8E5-4729-A777-CC6F4326F50E}" type="slidenum">
              <a:rPr lang="en-US" smtClean="0">
                <a:solidFill>
                  <a:prstClr val="black">
                    <a:tint val="75000"/>
                  </a:prstClr>
                </a:solidFill>
              </a:rPr>
              <a:pPr/>
              <a:t>50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smtClean="0">
                <a:solidFill>
                  <a:prstClr val="black">
                    <a:tint val="75000"/>
                  </a:prstClr>
                </a:solidFill>
              </a:rPr>
              <a:t>Crawford's</a:t>
            </a:r>
            <a:endParaRPr lang="en-US" dirty="0">
              <a:solidFill>
                <a:prstClr val="black">
                  <a:tint val="75000"/>
                </a:prstClr>
              </a:solidFill>
            </a:endParaRPr>
          </a:p>
        </p:txBody>
      </p:sp>
    </p:spTree>
    <p:extLst>
      <p:ext uri="{BB962C8B-B14F-4D97-AF65-F5344CB8AC3E}">
        <p14:creationId xmlns:p14="http://schemas.microsoft.com/office/powerpoint/2010/main" val="334181795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Naturalization and citizenship</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C384613-D8E5-4729-A777-CC6F4326F50E}" type="slidenum">
              <a:rPr lang="en-US" smtClean="0">
                <a:solidFill>
                  <a:prstClr val="black">
                    <a:tint val="75000"/>
                  </a:prstClr>
                </a:solidFill>
              </a:rPr>
              <a:pPr/>
              <a:t>51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smtClean="0">
                <a:solidFill>
                  <a:prstClr val="black">
                    <a:tint val="75000"/>
                  </a:prstClr>
                </a:solidFill>
              </a:rPr>
              <a:t>Crawford's</a:t>
            </a:r>
            <a:endParaRPr lang="en-US" dirty="0">
              <a:solidFill>
                <a:prstClr val="black">
                  <a:tint val="75000"/>
                </a:prstClr>
              </a:solidFill>
            </a:endParaRPr>
          </a:p>
        </p:txBody>
      </p:sp>
    </p:spTree>
    <p:extLst>
      <p:ext uri="{BB962C8B-B14F-4D97-AF65-F5344CB8AC3E}">
        <p14:creationId xmlns:p14="http://schemas.microsoft.com/office/powerpoint/2010/main" val="170030565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normAutofit/>
          </a:bodyPr>
          <a:lstStyle/>
          <a:p>
            <a:pPr>
              <a:buNone/>
            </a:pPr>
            <a:r>
              <a:rPr lang="en-US" b="1" u="sng" dirty="0"/>
              <a:t>Naturalization and citizenship</a:t>
            </a:r>
            <a:endParaRPr lang="en-US" dirty="0"/>
          </a:p>
          <a:p>
            <a:pPr lvl="0"/>
            <a:r>
              <a:rPr lang="en-US" dirty="0"/>
              <a:t>Congress has the plenary powers over aliens </a:t>
            </a:r>
          </a:p>
          <a:p>
            <a:pPr lvl="1"/>
            <a:r>
              <a:rPr lang="en-US" dirty="0"/>
              <a:t>and can prescribe the conditions upon which they may come in </a:t>
            </a:r>
            <a:r>
              <a:rPr lang="en-US" dirty="0" smtClean="0"/>
              <a:t>or </a:t>
            </a:r>
            <a:r>
              <a:rPr lang="en-US" dirty="0"/>
              <a:t>remain in the country. </a:t>
            </a:r>
          </a:p>
          <a:p>
            <a:r>
              <a:rPr lang="en-US" dirty="0"/>
              <a:t>Once here they must have certain due process </a:t>
            </a:r>
            <a:r>
              <a:rPr lang="en-US" dirty="0" smtClean="0"/>
              <a:t>rights.</a:t>
            </a:r>
          </a:p>
          <a:p>
            <a:pPr lvl="1"/>
            <a:r>
              <a:rPr lang="en-US" dirty="0" smtClean="0"/>
              <a:t>Aliens </a:t>
            </a:r>
            <a:r>
              <a:rPr lang="en-US" dirty="0"/>
              <a:t>must be given notice and a hearing before deportation occurs</a:t>
            </a:r>
          </a:p>
          <a:p>
            <a:pPr lvl="0"/>
            <a:r>
              <a:rPr lang="en-US" dirty="0" smtClean="0"/>
              <a:t>Cannot </a:t>
            </a:r>
            <a:r>
              <a:rPr lang="en-US" dirty="0"/>
              <a:t>take citizenship away from individuals who are already deemed citizens. </a:t>
            </a:r>
          </a:p>
        </p:txBody>
      </p:sp>
      <p:sp>
        <p:nvSpPr>
          <p:cNvPr id="4" name="Slide Number Placeholder 3"/>
          <p:cNvSpPr>
            <a:spLocks noGrp="1"/>
          </p:cNvSpPr>
          <p:nvPr>
            <p:ph type="sldNum" sz="quarter" idx="12"/>
          </p:nvPr>
        </p:nvSpPr>
        <p:spPr/>
        <p:txBody>
          <a:bodyPr/>
          <a:lstStyle/>
          <a:p>
            <a:fld id="{0C384613-D8E5-4729-A777-CC6F4326F50E}" type="slidenum">
              <a:rPr lang="en-US" smtClean="0">
                <a:solidFill>
                  <a:prstClr val="black">
                    <a:tint val="75000"/>
                  </a:prstClr>
                </a:solidFill>
              </a:rPr>
              <a:pPr/>
              <a:t>52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smtClean="0">
                <a:solidFill>
                  <a:prstClr val="black">
                    <a:tint val="75000"/>
                  </a:prstClr>
                </a:solidFill>
              </a:rPr>
              <a:t>Crawford's</a:t>
            </a:r>
            <a:endParaRPr lang="en-US" dirty="0">
              <a:solidFill>
                <a:prstClr val="black">
                  <a:tint val="75000"/>
                </a:prstClr>
              </a:solidFill>
            </a:endParaRPr>
          </a:p>
        </p:txBody>
      </p:sp>
    </p:spTree>
    <p:extLst>
      <p:ext uri="{BB962C8B-B14F-4D97-AF65-F5344CB8AC3E}">
        <p14:creationId xmlns:p14="http://schemas.microsoft.com/office/powerpoint/2010/main" val="200657538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War Power</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C384613-D8E5-4729-A777-CC6F4326F50E}" type="slidenum">
              <a:rPr lang="en-US" smtClean="0">
                <a:solidFill>
                  <a:prstClr val="black">
                    <a:tint val="75000"/>
                  </a:prstClr>
                </a:solidFill>
              </a:rPr>
              <a:pPr/>
              <a:t>53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smtClean="0">
                <a:solidFill>
                  <a:prstClr val="black">
                    <a:tint val="75000"/>
                  </a:prstClr>
                </a:solidFill>
              </a:rPr>
              <a:t>Crawford's</a:t>
            </a:r>
            <a:endParaRPr lang="en-US" dirty="0">
              <a:solidFill>
                <a:prstClr val="black">
                  <a:tint val="75000"/>
                </a:prstClr>
              </a:solidFill>
            </a:endParaRPr>
          </a:p>
        </p:txBody>
      </p:sp>
    </p:spTree>
    <p:extLst>
      <p:ext uri="{BB962C8B-B14F-4D97-AF65-F5344CB8AC3E}">
        <p14:creationId xmlns:p14="http://schemas.microsoft.com/office/powerpoint/2010/main" val="174317331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lstStyle/>
          <a:p>
            <a:pPr>
              <a:buNone/>
            </a:pPr>
            <a:r>
              <a:rPr lang="en-US" b="1" u="sng" dirty="0"/>
              <a:t>War Power</a:t>
            </a:r>
            <a:endParaRPr lang="en-US" dirty="0"/>
          </a:p>
          <a:p>
            <a:pPr lvl="0"/>
            <a:r>
              <a:rPr lang="en-US" dirty="0"/>
              <a:t>Congress has the power to declare war, raise and support armed forces,</a:t>
            </a:r>
          </a:p>
          <a:p>
            <a:pPr lvl="1"/>
            <a:r>
              <a:rPr lang="en-US" dirty="0"/>
              <a:t> and set forth rules for regulation of the military. </a:t>
            </a:r>
          </a:p>
          <a:p>
            <a:pPr lvl="0"/>
            <a:r>
              <a:rPr lang="en-US" dirty="0"/>
              <a:t>Congressional powers during war and post war to remedy resultant powers are broad</a:t>
            </a:r>
          </a:p>
          <a:p>
            <a:pPr lvl="1"/>
            <a:r>
              <a:rPr lang="en-US" dirty="0"/>
              <a:t> but may not infringe on a citizen’s rights of due process or deny habeas corpus review. </a:t>
            </a:r>
          </a:p>
          <a:p>
            <a:endParaRPr lang="en-US" dirty="0"/>
          </a:p>
        </p:txBody>
      </p:sp>
      <p:sp>
        <p:nvSpPr>
          <p:cNvPr id="4" name="Slide Number Placeholder 3"/>
          <p:cNvSpPr>
            <a:spLocks noGrp="1"/>
          </p:cNvSpPr>
          <p:nvPr>
            <p:ph type="sldNum" sz="quarter" idx="12"/>
          </p:nvPr>
        </p:nvSpPr>
        <p:spPr/>
        <p:txBody>
          <a:bodyPr/>
          <a:lstStyle/>
          <a:p>
            <a:fld id="{0C384613-D8E5-4729-A777-CC6F4326F50E}" type="slidenum">
              <a:rPr lang="en-US" smtClean="0">
                <a:solidFill>
                  <a:prstClr val="black">
                    <a:tint val="75000"/>
                  </a:prstClr>
                </a:solidFill>
              </a:rPr>
              <a:pPr/>
              <a:t>54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smtClean="0">
                <a:solidFill>
                  <a:prstClr val="black">
                    <a:tint val="75000"/>
                  </a:prstClr>
                </a:solidFill>
              </a:rPr>
              <a:t>Crawford's</a:t>
            </a:r>
            <a:endParaRPr lang="en-US" dirty="0">
              <a:solidFill>
                <a:prstClr val="black">
                  <a:tint val="75000"/>
                </a:prstClr>
              </a:solidFill>
            </a:endParaRPr>
          </a:p>
        </p:txBody>
      </p:sp>
    </p:spTree>
    <p:extLst>
      <p:ext uri="{BB962C8B-B14F-4D97-AF65-F5344CB8AC3E}">
        <p14:creationId xmlns:p14="http://schemas.microsoft.com/office/powerpoint/2010/main" val="300302393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t>Property power</a:t>
            </a:r>
            <a:br>
              <a:rPr lang="en-US" u="sng"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solidFill>
                  <a:prstClr val="black">
                    <a:tint val="75000"/>
                  </a:prstClr>
                </a:solidFill>
              </a:rPr>
              <a:t>Crawford's</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0C384613-D8E5-4729-A777-CC6F4326F50E}" type="slidenum">
              <a:rPr lang="en-US" smtClean="0">
                <a:solidFill>
                  <a:prstClr val="black">
                    <a:tint val="75000"/>
                  </a:prstClr>
                </a:solidFill>
              </a:rPr>
              <a:pPr/>
              <a:t>55</a:t>
            </a:fld>
            <a:endParaRPr lang="en-US" dirty="0">
              <a:solidFill>
                <a:prstClr val="black">
                  <a:tint val="75000"/>
                </a:prstClr>
              </a:solidFill>
            </a:endParaRPr>
          </a:p>
        </p:txBody>
      </p:sp>
    </p:spTree>
    <p:extLst>
      <p:ext uri="{BB962C8B-B14F-4D97-AF65-F5344CB8AC3E}">
        <p14:creationId xmlns:p14="http://schemas.microsoft.com/office/powerpoint/2010/main" val="198137859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lstStyle/>
          <a:p>
            <a:pPr>
              <a:buNone/>
            </a:pPr>
            <a:r>
              <a:rPr lang="en-US" u="sng" dirty="0" smtClean="0"/>
              <a:t>Property power</a:t>
            </a:r>
          </a:p>
          <a:p>
            <a:r>
              <a:rPr lang="en-US" dirty="0" smtClean="0"/>
              <a:t>Pursuant to its property power, Congress may dispose of and create rules with respect to property belonging to the United States. </a:t>
            </a:r>
          </a:p>
          <a:p>
            <a:r>
              <a:rPr lang="en-US" dirty="0" smtClean="0"/>
              <a:t>Although Congress' power to dispose of property is not expressly limited by the Constitution, </a:t>
            </a:r>
          </a:p>
          <a:p>
            <a:pPr lvl="1"/>
            <a:r>
              <a:rPr lang="en-US" dirty="0" smtClean="0"/>
              <a:t>the Fifth Amendment does limit the federal government's ability to take private property </a:t>
            </a:r>
          </a:p>
          <a:p>
            <a:pPr lvl="1"/>
            <a:r>
              <a:rPr lang="en-US" dirty="0" smtClean="0"/>
              <a:t>in that it prohibits the government from taking private property for public use without just compensation.</a:t>
            </a:r>
          </a:p>
          <a:p>
            <a:endParaRPr lang="en-US" dirty="0"/>
          </a:p>
        </p:txBody>
      </p:sp>
      <p:sp>
        <p:nvSpPr>
          <p:cNvPr id="4" name="Footer Placeholder 3"/>
          <p:cNvSpPr>
            <a:spLocks noGrp="1"/>
          </p:cNvSpPr>
          <p:nvPr>
            <p:ph type="ftr" sz="quarter" idx="11"/>
          </p:nvPr>
        </p:nvSpPr>
        <p:spPr/>
        <p:txBody>
          <a:bodyPr/>
          <a:lstStyle/>
          <a:p>
            <a:r>
              <a:rPr lang="en-US" dirty="0" smtClean="0">
                <a:solidFill>
                  <a:prstClr val="black">
                    <a:tint val="75000"/>
                  </a:prstClr>
                </a:solidFill>
              </a:rPr>
              <a:t>Crawford's</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0C384613-D8E5-4729-A777-CC6F4326F50E}" type="slidenum">
              <a:rPr lang="en-US" smtClean="0">
                <a:solidFill>
                  <a:prstClr val="black">
                    <a:tint val="75000"/>
                  </a:prstClr>
                </a:solidFill>
              </a:rPr>
              <a:pPr/>
              <a:t>56</a:t>
            </a:fld>
            <a:endParaRPr lang="en-US" dirty="0">
              <a:solidFill>
                <a:prstClr val="black">
                  <a:tint val="75000"/>
                </a:prstClr>
              </a:solidFill>
            </a:endParaRPr>
          </a:p>
        </p:txBody>
      </p:sp>
    </p:spTree>
    <p:extLst>
      <p:ext uri="{BB962C8B-B14F-4D97-AF65-F5344CB8AC3E}">
        <p14:creationId xmlns:p14="http://schemas.microsoft.com/office/powerpoint/2010/main" val="354780255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a:t>Speech and Debate C</a:t>
            </a:r>
            <a:r>
              <a:rPr lang="en-US" b="1" u="sng" dirty="0" smtClean="0"/>
              <a:t>lause</a:t>
            </a:r>
            <a:br>
              <a:rPr lang="en-US" b="1" u="sng" dirty="0" smtClean="0"/>
            </a:br>
            <a:r>
              <a:rPr lang="en-US" b="1" u="sng" dirty="0" smtClean="0"/>
              <a:t>(Congressional Immunity)</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C384613-D8E5-4729-A777-CC6F4326F50E}" type="slidenum">
              <a:rPr lang="en-US" smtClean="0">
                <a:solidFill>
                  <a:prstClr val="black">
                    <a:tint val="75000"/>
                  </a:prstClr>
                </a:solidFill>
              </a:rPr>
              <a:pPr/>
              <a:t>57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smtClean="0">
                <a:solidFill>
                  <a:prstClr val="black">
                    <a:tint val="75000"/>
                  </a:prstClr>
                </a:solidFill>
              </a:rPr>
              <a:t>Crawford's</a:t>
            </a:r>
            <a:endParaRPr lang="en-US" dirty="0">
              <a:solidFill>
                <a:prstClr val="black">
                  <a:tint val="75000"/>
                </a:prstClr>
              </a:solidFill>
            </a:endParaRPr>
          </a:p>
        </p:txBody>
      </p:sp>
    </p:spTree>
    <p:extLst>
      <p:ext uri="{BB962C8B-B14F-4D97-AF65-F5344CB8AC3E}">
        <p14:creationId xmlns:p14="http://schemas.microsoft.com/office/powerpoint/2010/main" val="55479232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lstStyle/>
          <a:p>
            <a:pPr>
              <a:buNone/>
            </a:pPr>
            <a:r>
              <a:rPr lang="en-US" b="1" u="sng" dirty="0" smtClean="0"/>
              <a:t>Congressional </a:t>
            </a:r>
            <a:r>
              <a:rPr lang="en-US" b="1" u="sng" dirty="0"/>
              <a:t>Immunity</a:t>
            </a:r>
            <a:endParaRPr lang="en-US" dirty="0"/>
          </a:p>
          <a:p>
            <a:pPr lvl="0"/>
            <a:r>
              <a:rPr lang="en-US" u="sng" dirty="0"/>
              <a:t>Speech and Debate Clause </a:t>
            </a:r>
            <a:r>
              <a:rPr lang="en-US" dirty="0"/>
              <a:t>forbids civil or criminal prosecution </a:t>
            </a:r>
          </a:p>
          <a:p>
            <a:pPr lvl="1"/>
            <a:r>
              <a:rPr lang="en-US" dirty="0"/>
              <a:t>against members of congress or </a:t>
            </a:r>
            <a:r>
              <a:rPr lang="en-US" dirty="0" smtClean="0"/>
              <a:t>their aides </a:t>
            </a:r>
            <a:endParaRPr lang="en-US" dirty="0"/>
          </a:p>
          <a:p>
            <a:pPr lvl="1"/>
            <a:r>
              <a:rPr lang="en-US" dirty="0"/>
              <a:t>for acts that occur in the regular course of the legislative process. </a:t>
            </a:r>
          </a:p>
          <a:p>
            <a:pPr lvl="0"/>
            <a:r>
              <a:rPr lang="en-US" dirty="0"/>
              <a:t>Immunity does not extend to violation of federal law.</a:t>
            </a:r>
          </a:p>
          <a:p>
            <a:endParaRPr lang="en-US" dirty="0"/>
          </a:p>
        </p:txBody>
      </p:sp>
      <p:sp>
        <p:nvSpPr>
          <p:cNvPr id="4" name="Slide Number Placeholder 3"/>
          <p:cNvSpPr>
            <a:spLocks noGrp="1"/>
          </p:cNvSpPr>
          <p:nvPr>
            <p:ph type="sldNum" sz="quarter" idx="12"/>
          </p:nvPr>
        </p:nvSpPr>
        <p:spPr/>
        <p:txBody>
          <a:bodyPr/>
          <a:lstStyle/>
          <a:p>
            <a:fld id="{0C384613-D8E5-4729-A777-CC6F4326F50E}" type="slidenum">
              <a:rPr lang="en-US" smtClean="0">
                <a:solidFill>
                  <a:prstClr val="black">
                    <a:tint val="75000"/>
                  </a:prstClr>
                </a:solidFill>
              </a:rPr>
              <a:pPr/>
              <a:t>58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smtClean="0">
                <a:solidFill>
                  <a:prstClr val="black">
                    <a:tint val="75000"/>
                  </a:prstClr>
                </a:solidFill>
              </a:rPr>
              <a:t>Crawford's</a:t>
            </a:r>
            <a:endParaRPr lang="en-US" dirty="0">
              <a:solidFill>
                <a:prstClr val="black">
                  <a:tint val="75000"/>
                </a:prstClr>
              </a:solidFill>
            </a:endParaRPr>
          </a:p>
        </p:txBody>
      </p:sp>
    </p:spTree>
    <p:extLst>
      <p:ext uri="{BB962C8B-B14F-4D97-AF65-F5344CB8AC3E}">
        <p14:creationId xmlns:p14="http://schemas.microsoft.com/office/powerpoint/2010/main" val="139708558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t>Legislative veto </a:t>
            </a:r>
            <a:br>
              <a:rPr lang="en-US" u="sng"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Crawford's</a:t>
            </a:r>
            <a:endParaRPr lang="en-US" dirty="0"/>
          </a:p>
        </p:txBody>
      </p:sp>
      <p:sp>
        <p:nvSpPr>
          <p:cNvPr id="5" name="Slide Number Placeholder 4"/>
          <p:cNvSpPr>
            <a:spLocks noGrp="1"/>
          </p:cNvSpPr>
          <p:nvPr>
            <p:ph type="sldNum" sz="quarter" idx="12"/>
          </p:nvPr>
        </p:nvSpPr>
        <p:spPr/>
        <p:txBody>
          <a:bodyPr/>
          <a:lstStyle/>
          <a:p>
            <a:fld id="{0C384613-D8E5-4729-A777-CC6F4326F50E}" type="slidenum">
              <a:rPr lang="en-US" smtClean="0"/>
              <a:pPr/>
              <a:t>59</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t>Strict Scrutiny</a:t>
            </a:r>
            <a:endParaRPr lang="en-US" u="sng" dirty="0"/>
          </a:p>
        </p:txBody>
      </p:sp>
      <p:sp>
        <p:nvSpPr>
          <p:cNvPr id="3" name="Subtitle 2"/>
          <p:cNvSpPr>
            <a:spLocks noGrp="1"/>
          </p:cNvSpPr>
          <p:nvPr>
            <p:ph type="subTitle" idx="1"/>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solidFill>
                  <a:prstClr val="black">
                    <a:tint val="75000"/>
                  </a:prstClr>
                </a:solidFill>
              </a:rPr>
              <a:t>Crawford's</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0C384613-D8E5-4729-A777-CC6F4326F50E}" type="slidenum">
              <a:rPr lang="en-US" smtClean="0">
                <a:solidFill>
                  <a:prstClr val="black">
                    <a:tint val="75000"/>
                  </a:prstClr>
                </a:solidFill>
              </a:rPr>
              <a:pPr/>
              <a:t>6</a:t>
            </a:fld>
            <a:endParaRPr lang="en-US" dirty="0">
              <a:solidFill>
                <a:prstClr val="black">
                  <a:tint val="75000"/>
                </a:prstClr>
              </a:solidFill>
            </a:endParaRPr>
          </a:p>
        </p:txBody>
      </p:sp>
    </p:spTree>
    <p:extLst>
      <p:ext uri="{BB962C8B-B14F-4D97-AF65-F5344CB8AC3E}">
        <p14:creationId xmlns:p14="http://schemas.microsoft.com/office/powerpoint/2010/main" val="67305212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lstStyle/>
          <a:p>
            <a:pPr>
              <a:buNone/>
            </a:pPr>
            <a:r>
              <a:rPr lang="en-US" u="sng" dirty="0" smtClean="0"/>
              <a:t>Legislative veto </a:t>
            </a:r>
          </a:p>
          <a:p>
            <a:r>
              <a:rPr lang="en-US" dirty="0" smtClean="0"/>
              <a:t>An attempt by Congress to repeal an action taken by the President or other executive agency. </a:t>
            </a:r>
          </a:p>
          <a:p>
            <a:r>
              <a:rPr lang="en-US" dirty="0" smtClean="0"/>
              <a:t>Legislative vetoes are </a:t>
            </a:r>
            <a:r>
              <a:rPr lang="en-US" u="sng" dirty="0" smtClean="0"/>
              <a:t>always</a:t>
            </a:r>
            <a:r>
              <a:rPr lang="en-US" dirty="0" smtClean="0"/>
              <a:t> invalid because they violate both the bicameralism and presentment principles</a:t>
            </a:r>
          </a:p>
          <a:p>
            <a:endParaRPr lang="en-US" dirty="0"/>
          </a:p>
        </p:txBody>
      </p:sp>
      <p:sp>
        <p:nvSpPr>
          <p:cNvPr id="4" name="Footer Placeholder 3"/>
          <p:cNvSpPr>
            <a:spLocks noGrp="1"/>
          </p:cNvSpPr>
          <p:nvPr>
            <p:ph type="ftr" sz="quarter" idx="11"/>
          </p:nvPr>
        </p:nvSpPr>
        <p:spPr/>
        <p:txBody>
          <a:bodyPr/>
          <a:lstStyle/>
          <a:p>
            <a:r>
              <a:rPr lang="en-US" dirty="0" smtClean="0"/>
              <a:t>Crawford's</a:t>
            </a:r>
            <a:endParaRPr lang="en-US" dirty="0"/>
          </a:p>
        </p:txBody>
      </p:sp>
      <p:sp>
        <p:nvSpPr>
          <p:cNvPr id="5" name="Slide Number Placeholder 4"/>
          <p:cNvSpPr>
            <a:spLocks noGrp="1"/>
          </p:cNvSpPr>
          <p:nvPr>
            <p:ph type="sldNum" sz="quarter" idx="12"/>
          </p:nvPr>
        </p:nvSpPr>
        <p:spPr/>
        <p:txBody>
          <a:bodyPr/>
          <a:lstStyle/>
          <a:p>
            <a:fld id="{0C384613-D8E5-4729-A777-CC6F4326F50E}" type="slidenum">
              <a:rPr lang="en-US" smtClean="0"/>
              <a:pPr/>
              <a:t>60</a:t>
            </a:fld>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dirty="0" smtClean="0"/>
              <a:t>EXECUTIVE POWERS</a:t>
            </a:r>
            <a:endParaRPr lang="en-US" sz="6000" dirty="0"/>
          </a:p>
        </p:txBody>
      </p:sp>
      <p:sp>
        <p:nvSpPr>
          <p:cNvPr id="3" name="Subtitle 2"/>
          <p:cNvSpPr>
            <a:spLocks noGrp="1"/>
          </p:cNvSpPr>
          <p:nvPr>
            <p:ph type="subTitle" idx="1"/>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Crawford's</a:t>
            </a:r>
            <a:endParaRPr lang="en-US" dirty="0"/>
          </a:p>
        </p:txBody>
      </p:sp>
      <p:sp>
        <p:nvSpPr>
          <p:cNvPr id="5" name="Slide Number Placeholder 4"/>
          <p:cNvSpPr>
            <a:spLocks noGrp="1"/>
          </p:cNvSpPr>
          <p:nvPr>
            <p:ph type="sldNum" sz="quarter" idx="12"/>
          </p:nvPr>
        </p:nvSpPr>
        <p:spPr/>
        <p:txBody>
          <a:bodyPr/>
          <a:lstStyle/>
          <a:p>
            <a:fld id="{0C384613-D8E5-4729-A777-CC6F4326F50E}" type="slidenum">
              <a:rPr lang="en-US" smtClean="0"/>
              <a:pPr/>
              <a:t>61</a:t>
            </a:fld>
            <a:endParaRPr lang="en-US" dirty="0"/>
          </a:p>
        </p:txBody>
      </p:sp>
    </p:spTree>
    <p:extLst>
      <p:ext uri="{BB962C8B-B14F-4D97-AF65-F5344CB8AC3E}">
        <p14:creationId xmlns:p14="http://schemas.microsoft.com/office/powerpoint/2010/main" val="100384220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t>Executive Powers</a:t>
            </a:r>
            <a:br>
              <a:rPr lang="en-US" u="sng"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Crawford's</a:t>
            </a:r>
            <a:endParaRPr lang="en-US" dirty="0"/>
          </a:p>
        </p:txBody>
      </p:sp>
      <p:sp>
        <p:nvSpPr>
          <p:cNvPr id="5" name="Slide Number Placeholder 4"/>
          <p:cNvSpPr>
            <a:spLocks noGrp="1"/>
          </p:cNvSpPr>
          <p:nvPr>
            <p:ph type="sldNum" sz="quarter" idx="12"/>
          </p:nvPr>
        </p:nvSpPr>
        <p:spPr/>
        <p:txBody>
          <a:bodyPr/>
          <a:lstStyle/>
          <a:p>
            <a:fld id="{0C384613-D8E5-4729-A777-CC6F4326F50E}" type="slidenum">
              <a:rPr lang="en-US" smtClean="0"/>
              <a:pPr/>
              <a:t>62</a:t>
            </a:fld>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u="sng" dirty="0" smtClean="0"/>
              <a:t>Executive Powers</a:t>
            </a:r>
          </a:p>
          <a:p>
            <a:pPr>
              <a:buNone/>
            </a:pPr>
            <a:endParaRPr lang="en-US" dirty="0" smtClean="0"/>
          </a:p>
          <a:p>
            <a:r>
              <a:rPr lang="en-US" dirty="0" smtClean="0"/>
              <a:t>Appoint and remove (with the advice and consent of the Senate)</a:t>
            </a:r>
          </a:p>
          <a:p>
            <a:r>
              <a:rPr lang="en-US" dirty="0" smtClean="0"/>
              <a:t>Grant pardons</a:t>
            </a:r>
          </a:p>
          <a:p>
            <a:r>
              <a:rPr lang="en-US" dirty="0" smtClean="0"/>
              <a:t> Veto an act of Congress</a:t>
            </a:r>
          </a:p>
          <a:p>
            <a:r>
              <a:rPr lang="en-US" dirty="0" smtClean="0"/>
              <a:t> Act as the Chief Executive</a:t>
            </a:r>
          </a:p>
          <a:p>
            <a:r>
              <a:rPr lang="en-US" dirty="0" smtClean="0"/>
              <a:t> Act militarily abroad when the U.S. is under attack or threatened (But the President does not have the power to declare war)</a:t>
            </a:r>
          </a:p>
          <a:p>
            <a:r>
              <a:rPr lang="en-US" dirty="0" smtClean="0"/>
              <a:t> Represent the U.S. in foreign relations</a:t>
            </a:r>
          </a:p>
          <a:p>
            <a:r>
              <a:rPr lang="en-US" dirty="0" smtClean="0"/>
              <a:t> Enter into treaties</a:t>
            </a:r>
          </a:p>
          <a:p>
            <a:r>
              <a:rPr lang="en-US" dirty="0" smtClean="0"/>
              <a:t> Enter into executive agreements</a:t>
            </a:r>
          </a:p>
          <a:p>
            <a:endParaRPr lang="en-US" dirty="0"/>
          </a:p>
        </p:txBody>
      </p:sp>
      <p:sp>
        <p:nvSpPr>
          <p:cNvPr id="4" name="Footer Placeholder 3"/>
          <p:cNvSpPr>
            <a:spLocks noGrp="1"/>
          </p:cNvSpPr>
          <p:nvPr>
            <p:ph type="ftr" sz="quarter" idx="11"/>
          </p:nvPr>
        </p:nvSpPr>
        <p:spPr/>
        <p:txBody>
          <a:bodyPr/>
          <a:lstStyle/>
          <a:p>
            <a:r>
              <a:rPr lang="en-US" dirty="0" smtClean="0"/>
              <a:t>Crawford's</a:t>
            </a:r>
            <a:endParaRPr lang="en-US" dirty="0"/>
          </a:p>
        </p:txBody>
      </p:sp>
      <p:sp>
        <p:nvSpPr>
          <p:cNvPr id="5" name="Slide Number Placeholder 4"/>
          <p:cNvSpPr>
            <a:spLocks noGrp="1"/>
          </p:cNvSpPr>
          <p:nvPr>
            <p:ph type="sldNum" sz="quarter" idx="12"/>
          </p:nvPr>
        </p:nvSpPr>
        <p:spPr/>
        <p:txBody>
          <a:bodyPr/>
          <a:lstStyle/>
          <a:p>
            <a:fld id="{0C384613-D8E5-4729-A777-CC6F4326F50E}" type="slidenum">
              <a:rPr lang="en-US" smtClean="0"/>
              <a:pPr/>
              <a:t>63</a:t>
            </a:fld>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t>Executive privilege</a:t>
            </a:r>
            <a:br>
              <a:rPr lang="en-US" u="sng"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Crawford's</a:t>
            </a:r>
            <a:endParaRPr lang="en-US" dirty="0"/>
          </a:p>
        </p:txBody>
      </p:sp>
      <p:sp>
        <p:nvSpPr>
          <p:cNvPr id="5" name="Slide Number Placeholder 4"/>
          <p:cNvSpPr>
            <a:spLocks noGrp="1"/>
          </p:cNvSpPr>
          <p:nvPr>
            <p:ph type="sldNum" sz="quarter" idx="12"/>
          </p:nvPr>
        </p:nvSpPr>
        <p:spPr/>
        <p:txBody>
          <a:bodyPr/>
          <a:lstStyle/>
          <a:p>
            <a:fld id="{0C384613-D8E5-4729-A777-CC6F4326F50E}" type="slidenum">
              <a:rPr lang="en-US" smtClean="0"/>
              <a:pPr/>
              <a:t>64</a:t>
            </a:fld>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lstStyle/>
          <a:p>
            <a:pPr>
              <a:buNone/>
            </a:pPr>
            <a:r>
              <a:rPr lang="en-US" u="sng" dirty="0" smtClean="0"/>
              <a:t>Executive privilege</a:t>
            </a:r>
          </a:p>
          <a:p>
            <a:r>
              <a:rPr lang="en-US" dirty="0" smtClean="0"/>
              <a:t>The executive privilege permits the President to keep certain information and communications confidential, </a:t>
            </a:r>
          </a:p>
          <a:p>
            <a:pPr lvl="1"/>
            <a:r>
              <a:rPr lang="en-US" dirty="0" smtClean="0"/>
              <a:t>particularly those involving issues of national security. </a:t>
            </a:r>
          </a:p>
          <a:p>
            <a:r>
              <a:rPr lang="en-US" dirty="0" smtClean="0"/>
              <a:t>The executive privilege is </a:t>
            </a:r>
            <a:r>
              <a:rPr lang="en-US" u="sng" dirty="0" smtClean="0"/>
              <a:t>not</a:t>
            </a:r>
            <a:r>
              <a:rPr lang="en-US" dirty="0" smtClean="0"/>
              <a:t> absolute; </a:t>
            </a:r>
          </a:p>
          <a:p>
            <a:pPr lvl="1"/>
            <a:r>
              <a:rPr lang="en-US" dirty="0" smtClean="0"/>
              <a:t>the President may be required to disclose communications during criminal proceedings </a:t>
            </a:r>
          </a:p>
          <a:p>
            <a:pPr lvl="2"/>
            <a:r>
              <a:rPr lang="en-US" dirty="0" smtClean="0"/>
              <a:t>if the prosecution establishes that there is a need for such information.</a:t>
            </a:r>
          </a:p>
          <a:p>
            <a:endParaRPr lang="en-US" dirty="0"/>
          </a:p>
        </p:txBody>
      </p:sp>
      <p:sp>
        <p:nvSpPr>
          <p:cNvPr id="4" name="Footer Placeholder 3"/>
          <p:cNvSpPr>
            <a:spLocks noGrp="1"/>
          </p:cNvSpPr>
          <p:nvPr>
            <p:ph type="ftr" sz="quarter" idx="11"/>
          </p:nvPr>
        </p:nvSpPr>
        <p:spPr/>
        <p:txBody>
          <a:bodyPr/>
          <a:lstStyle/>
          <a:p>
            <a:r>
              <a:rPr lang="en-US" dirty="0" smtClean="0"/>
              <a:t>Crawford's</a:t>
            </a:r>
            <a:endParaRPr lang="en-US" dirty="0"/>
          </a:p>
        </p:txBody>
      </p:sp>
      <p:sp>
        <p:nvSpPr>
          <p:cNvPr id="5" name="Slide Number Placeholder 4"/>
          <p:cNvSpPr>
            <a:spLocks noGrp="1"/>
          </p:cNvSpPr>
          <p:nvPr>
            <p:ph type="sldNum" sz="quarter" idx="12"/>
          </p:nvPr>
        </p:nvSpPr>
        <p:spPr/>
        <p:txBody>
          <a:bodyPr/>
          <a:lstStyle/>
          <a:p>
            <a:fld id="{0C384613-D8E5-4729-A777-CC6F4326F50E}" type="slidenum">
              <a:rPr lang="en-US" smtClean="0"/>
              <a:pPr/>
              <a:t>65</a:t>
            </a:fld>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t>Executive immunity</a:t>
            </a:r>
            <a:br>
              <a:rPr lang="en-US" u="sng"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Crawford's</a:t>
            </a:r>
            <a:endParaRPr lang="en-US" dirty="0"/>
          </a:p>
        </p:txBody>
      </p:sp>
      <p:sp>
        <p:nvSpPr>
          <p:cNvPr id="5" name="Slide Number Placeholder 4"/>
          <p:cNvSpPr>
            <a:spLocks noGrp="1"/>
          </p:cNvSpPr>
          <p:nvPr>
            <p:ph type="sldNum" sz="quarter" idx="12"/>
          </p:nvPr>
        </p:nvSpPr>
        <p:spPr/>
        <p:txBody>
          <a:bodyPr/>
          <a:lstStyle/>
          <a:p>
            <a:fld id="{0C384613-D8E5-4729-A777-CC6F4326F50E}" type="slidenum">
              <a:rPr lang="en-US" smtClean="0"/>
              <a:pPr/>
              <a:t>66</a:t>
            </a:fld>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lstStyle/>
          <a:p>
            <a:pPr>
              <a:buNone/>
            </a:pPr>
            <a:r>
              <a:rPr lang="en-US" u="sng" dirty="0" smtClean="0"/>
              <a:t>Executive immunity</a:t>
            </a:r>
          </a:p>
          <a:p>
            <a:r>
              <a:rPr lang="en-US" dirty="0" smtClean="0"/>
              <a:t>The President is shielded from civil liability for any actions he took while acting in his official capacity. </a:t>
            </a:r>
          </a:p>
          <a:p>
            <a:r>
              <a:rPr lang="en-US" dirty="0" smtClean="0"/>
              <a:t>This immunity does not, however, extend to actions taken by the President prior to taking office</a:t>
            </a:r>
          </a:p>
          <a:p>
            <a:endParaRPr lang="en-US" dirty="0"/>
          </a:p>
        </p:txBody>
      </p:sp>
      <p:sp>
        <p:nvSpPr>
          <p:cNvPr id="4" name="Footer Placeholder 3"/>
          <p:cNvSpPr>
            <a:spLocks noGrp="1"/>
          </p:cNvSpPr>
          <p:nvPr>
            <p:ph type="ftr" sz="quarter" idx="11"/>
          </p:nvPr>
        </p:nvSpPr>
        <p:spPr/>
        <p:txBody>
          <a:bodyPr/>
          <a:lstStyle/>
          <a:p>
            <a:r>
              <a:rPr lang="en-US" dirty="0" smtClean="0"/>
              <a:t>Crawford's</a:t>
            </a:r>
            <a:endParaRPr lang="en-US" dirty="0"/>
          </a:p>
        </p:txBody>
      </p:sp>
      <p:sp>
        <p:nvSpPr>
          <p:cNvPr id="5" name="Slide Number Placeholder 4"/>
          <p:cNvSpPr>
            <a:spLocks noGrp="1"/>
          </p:cNvSpPr>
          <p:nvPr>
            <p:ph type="sldNum" sz="quarter" idx="12"/>
          </p:nvPr>
        </p:nvSpPr>
        <p:spPr/>
        <p:txBody>
          <a:bodyPr/>
          <a:lstStyle/>
          <a:p>
            <a:fld id="{0C384613-D8E5-4729-A777-CC6F4326F50E}" type="slidenum">
              <a:rPr lang="en-US" smtClean="0"/>
              <a:pPr/>
              <a:t>67</a:t>
            </a:fld>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t>Impeachment</a:t>
            </a:r>
            <a:br>
              <a:rPr lang="en-US" u="sng"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Crawford's</a:t>
            </a:r>
            <a:endParaRPr lang="en-US" dirty="0"/>
          </a:p>
        </p:txBody>
      </p:sp>
      <p:sp>
        <p:nvSpPr>
          <p:cNvPr id="5" name="Slide Number Placeholder 4"/>
          <p:cNvSpPr>
            <a:spLocks noGrp="1"/>
          </p:cNvSpPr>
          <p:nvPr>
            <p:ph type="sldNum" sz="quarter" idx="12"/>
          </p:nvPr>
        </p:nvSpPr>
        <p:spPr/>
        <p:txBody>
          <a:bodyPr/>
          <a:lstStyle/>
          <a:p>
            <a:fld id="{0C384613-D8E5-4729-A777-CC6F4326F50E}" type="slidenum">
              <a:rPr lang="en-US" smtClean="0"/>
              <a:pPr/>
              <a:t>68</a:t>
            </a:fld>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lstStyle/>
          <a:p>
            <a:pPr>
              <a:buNone/>
            </a:pPr>
            <a:r>
              <a:rPr lang="en-US" u="sng" dirty="0" smtClean="0"/>
              <a:t>Impeachment</a:t>
            </a:r>
          </a:p>
          <a:p>
            <a:r>
              <a:rPr lang="en-US" dirty="0" smtClean="0"/>
              <a:t>All civil U.S. officers, including the President, are subject to impeachment. </a:t>
            </a:r>
          </a:p>
          <a:p>
            <a:r>
              <a:rPr lang="en-US" dirty="0" smtClean="0"/>
              <a:t>A charge of impeachment requires a majority vote in the House.</a:t>
            </a:r>
          </a:p>
          <a:p>
            <a:r>
              <a:rPr lang="en-US" dirty="0" smtClean="0"/>
              <a:t> Conviction and removal requires a 2/3rds vote in the Senate.</a:t>
            </a:r>
          </a:p>
          <a:p>
            <a:endParaRPr lang="en-US" dirty="0"/>
          </a:p>
        </p:txBody>
      </p:sp>
      <p:sp>
        <p:nvSpPr>
          <p:cNvPr id="4" name="Footer Placeholder 3"/>
          <p:cNvSpPr>
            <a:spLocks noGrp="1"/>
          </p:cNvSpPr>
          <p:nvPr>
            <p:ph type="ftr" sz="quarter" idx="11"/>
          </p:nvPr>
        </p:nvSpPr>
        <p:spPr/>
        <p:txBody>
          <a:bodyPr/>
          <a:lstStyle/>
          <a:p>
            <a:r>
              <a:rPr lang="en-US" dirty="0" smtClean="0"/>
              <a:t>Crawford's</a:t>
            </a:r>
            <a:endParaRPr lang="en-US" dirty="0"/>
          </a:p>
        </p:txBody>
      </p:sp>
      <p:sp>
        <p:nvSpPr>
          <p:cNvPr id="5" name="Slide Number Placeholder 4"/>
          <p:cNvSpPr>
            <a:spLocks noGrp="1"/>
          </p:cNvSpPr>
          <p:nvPr>
            <p:ph type="sldNum" sz="quarter" idx="12"/>
          </p:nvPr>
        </p:nvSpPr>
        <p:spPr/>
        <p:txBody>
          <a:bodyPr/>
          <a:lstStyle/>
          <a:p>
            <a:fld id="{0C384613-D8E5-4729-A777-CC6F4326F50E}" type="slidenum">
              <a:rPr lang="en-US" smtClean="0"/>
              <a:pPr/>
              <a:t>69</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lstStyle/>
          <a:p>
            <a:pPr>
              <a:buNone/>
            </a:pPr>
            <a:r>
              <a:rPr lang="en-US" b="1" u="sng" dirty="0" smtClean="0"/>
              <a:t>Strict scrutiny-</a:t>
            </a:r>
            <a:r>
              <a:rPr lang="en-US" dirty="0" smtClean="0"/>
              <a:t> </a:t>
            </a:r>
          </a:p>
          <a:p>
            <a:r>
              <a:rPr lang="en-US" u="sng" dirty="0" smtClean="0"/>
              <a:t>Necessary to promote </a:t>
            </a:r>
            <a:r>
              <a:rPr lang="en-US" dirty="0" smtClean="0"/>
              <a:t>a </a:t>
            </a:r>
            <a:r>
              <a:rPr lang="en-US" u="sng" dirty="0" smtClean="0"/>
              <a:t>compelling</a:t>
            </a:r>
            <a:r>
              <a:rPr lang="en-US" dirty="0" smtClean="0"/>
              <a:t> state interest, </a:t>
            </a:r>
          </a:p>
          <a:p>
            <a:pPr lvl="1"/>
            <a:r>
              <a:rPr lang="en-US" dirty="0" smtClean="0"/>
              <a:t>which means its narrowly tailored so that there are no alternative, less burdensome means to accomplish the states goal.</a:t>
            </a:r>
          </a:p>
          <a:p>
            <a:pPr lvl="0"/>
            <a:r>
              <a:rPr lang="en-US" dirty="0" smtClean="0"/>
              <a:t>Used for:</a:t>
            </a:r>
          </a:p>
          <a:p>
            <a:pPr lvl="1"/>
            <a:r>
              <a:rPr lang="en-US" dirty="0" smtClean="0"/>
              <a:t>Equal Protection (suspect class)</a:t>
            </a:r>
          </a:p>
          <a:p>
            <a:pPr lvl="1"/>
            <a:r>
              <a:rPr lang="en-US" dirty="0" smtClean="0"/>
              <a:t>Substantive </a:t>
            </a:r>
            <a:r>
              <a:rPr lang="en-US" dirty="0"/>
              <a:t>Due Process </a:t>
            </a:r>
            <a:r>
              <a:rPr lang="en-US" dirty="0" smtClean="0"/>
              <a:t>(fundamental </a:t>
            </a:r>
            <a:r>
              <a:rPr lang="en-US" dirty="0"/>
              <a:t>rights)</a:t>
            </a:r>
          </a:p>
          <a:p>
            <a:pPr lvl="0"/>
            <a:endParaRPr lang="en-US" dirty="0" smtClean="0"/>
          </a:p>
          <a:p>
            <a:endParaRPr lang="en-US" dirty="0"/>
          </a:p>
        </p:txBody>
      </p:sp>
      <p:sp>
        <p:nvSpPr>
          <p:cNvPr id="4" name="Footer Placeholder 3"/>
          <p:cNvSpPr>
            <a:spLocks noGrp="1"/>
          </p:cNvSpPr>
          <p:nvPr>
            <p:ph type="ftr" sz="quarter" idx="11"/>
          </p:nvPr>
        </p:nvSpPr>
        <p:spPr/>
        <p:txBody>
          <a:bodyPr/>
          <a:lstStyle/>
          <a:p>
            <a:r>
              <a:rPr lang="en-US" dirty="0" smtClean="0">
                <a:solidFill>
                  <a:prstClr val="black">
                    <a:tint val="75000"/>
                  </a:prstClr>
                </a:solidFill>
              </a:rPr>
              <a:t>Crawford's</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0C384613-D8E5-4729-A777-CC6F4326F50E}" type="slidenum">
              <a:rPr lang="en-US" smtClean="0">
                <a:solidFill>
                  <a:prstClr val="black">
                    <a:tint val="75000"/>
                  </a:prstClr>
                </a:solidFill>
              </a:rPr>
              <a:pPr/>
              <a:t>7</a:t>
            </a:fld>
            <a:endParaRPr lang="en-US" dirty="0">
              <a:solidFill>
                <a:prstClr val="black">
                  <a:tint val="75000"/>
                </a:prstClr>
              </a:solidFill>
            </a:endParaRPr>
          </a:p>
        </p:txBody>
      </p:sp>
    </p:spTree>
    <p:extLst>
      <p:ext uri="{BB962C8B-B14F-4D97-AF65-F5344CB8AC3E}">
        <p14:creationId xmlns:p14="http://schemas.microsoft.com/office/powerpoint/2010/main" val="94255996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Executive orders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C384613-D8E5-4729-A777-CC6F4326F50E}" type="slidenum">
              <a:rPr lang="en-US" smtClean="0"/>
              <a:pPr/>
              <a:t>70</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lstStyle/>
          <a:p>
            <a:pPr>
              <a:buNone/>
            </a:pPr>
            <a:r>
              <a:rPr lang="en-US" b="1" u="sng" dirty="0"/>
              <a:t>Executive orders</a:t>
            </a:r>
            <a:endParaRPr lang="en-US" dirty="0"/>
          </a:p>
          <a:p>
            <a:pPr lvl="0"/>
            <a:r>
              <a:rPr lang="en-US" dirty="0"/>
              <a:t>Executive Orders are only binding on officials within the executive branch. </a:t>
            </a:r>
          </a:p>
          <a:p>
            <a:pPr lvl="0"/>
            <a:r>
              <a:rPr lang="en-US" dirty="0"/>
              <a:t>They have been held constitutional in part </a:t>
            </a:r>
          </a:p>
          <a:p>
            <a:pPr lvl="1"/>
            <a:r>
              <a:rPr lang="en-US" dirty="0"/>
              <a:t>because vague grant of "executive power" given in “vesting clause” , </a:t>
            </a:r>
          </a:p>
          <a:p>
            <a:pPr lvl="1"/>
            <a:r>
              <a:rPr lang="en-US" dirty="0"/>
              <a:t>and furthered by the declaration </a:t>
            </a:r>
          </a:p>
          <a:p>
            <a:pPr lvl="1"/>
            <a:r>
              <a:rPr lang="en-US" dirty="0"/>
              <a:t>"take Care that the Laws be faithfully executed" made the” take care clause”.  </a:t>
            </a:r>
          </a:p>
          <a:p>
            <a:endParaRPr lang="en-US" dirty="0"/>
          </a:p>
        </p:txBody>
      </p:sp>
      <p:sp>
        <p:nvSpPr>
          <p:cNvPr id="4" name="Slide Number Placeholder 3"/>
          <p:cNvSpPr>
            <a:spLocks noGrp="1"/>
          </p:cNvSpPr>
          <p:nvPr>
            <p:ph type="sldNum" sz="quarter" idx="12"/>
          </p:nvPr>
        </p:nvSpPr>
        <p:spPr/>
        <p:txBody>
          <a:bodyPr/>
          <a:lstStyle/>
          <a:p>
            <a:fld id="{0C384613-D8E5-4729-A777-CC6F4326F50E}" type="slidenum">
              <a:rPr lang="en-US" smtClean="0"/>
              <a:pPr/>
              <a:t>71</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Presidential legislative authority</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C384613-D8E5-4729-A777-CC6F4326F50E}" type="slidenum">
              <a:rPr lang="en-US" smtClean="0"/>
              <a:pPr/>
              <a:t>72</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lstStyle/>
          <a:p>
            <a:pPr>
              <a:buNone/>
            </a:pPr>
            <a:r>
              <a:rPr lang="en-US" b="1" u="sng" dirty="0"/>
              <a:t>Presidential legislative authority</a:t>
            </a:r>
            <a:endParaRPr lang="en-US" dirty="0"/>
          </a:p>
          <a:p>
            <a:pPr lvl="0"/>
            <a:r>
              <a:rPr lang="en-US" dirty="0"/>
              <a:t>The president can have limited legislative powers.</a:t>
            </a:r>
            <a:r>
              <a:rPr lang="en-US" sz="3600" dirty="0"/>
              <a:t> </a:t>
            </a:r>
            <a:endParaRPr lang="en-US" dirty="0"/>
          </a:p>
          <a:p>
            <a:pPr lvl="0"/>
            <a:r>
              <a:rPr lang="en-US" dirty="0"/>
              <a:t>Under the formula given in Youngstown, </a:t>
            </a:r>
          </a:p>
          <a:p>
            <a:pPr lvl="1"/>
            <a:r>
              <a:rPr lang="en-US" dirty="0"/>
              <a:t>the President‘s powers are at their highest when acting pursuant to congressional legislation;</a:t>
            </a:r>
          </a:p>
          <a:p>
            <a:pPr lvl="1"/>
            <a:r>
              <a:rPr lang="en-US" dirty="0"/>
              <a:t> they are lessened if there is no congressional legislation on the matter, </a:t>
            </a:r>
          </a:p>
          <a:p>
            <a:pPr lvl="1"/>
            <a:r>
              <a:rPr lang="en-US" dirty="0"/>
              <a:t>and they are at their lowest when he is acting in the face of congressional legislation.</a:t>
            </a:r>
          </a:p>
          <a:p>
            <a:endParaRPr lang="en-US" dirty="0"/>
          </a:p>
        </p:txBody>
      </p:sp>
      <p:sp>
        <p:nvSpPr>
          <p:cNvPr id="4" name="Slide Number Placeholder 3"/>
          <p:cNvSpPr>
            <a:spLocks noGrp="1"/>
          </p:cNvSpPr>
          <p:nvPr>
            <p:ph type="sldNum" sz="quarter" idx="12"/>
          </p:nvPr>
        </p:nvSpPr>
        <p:spPr/>
        <p:txBody>
          <a:bodyPr/>
          <a:lstStyle/>
          <a:p>
            <a:fld id="{0C384613-D8E5-4729-A777-CC6F4326F50E}" type="slidenum">
              <a:rPr lang="en-US" smtClean="0"/>
              <a:pPr/>
              <a:t>73</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Inherent “emergency” powers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C384613-D8E5-4729-A777-CC6F4326F50E}" type="slidenum">
              <a:rPr lang="en-US" smtClean="0"/>
              <a:pPr/>
              <a:t>74</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lstStyle/>
          <a:p>
            <a:pPr>
              <a:buNone/>
            </a:pPr>
            <a:r>
              <a:rPr lang="en-US" b="1" u="sng" dirty="0"/>
              <a:t>Inherent “emergency” powers</a:t>
            </a:r>
            <a:endParaRPr lang="en-US" dirty="0"/>
          </a:p>
          <a:p>
            <a:pPr lvl="0"/>
            <a:r>
              <a:rPr lang="en-US" dirty="0"/>
              <a:t>The president may have inherent powers to act in cases of great national </a:t>
            </a:r>
            <a:r>
              <a:rPr lang="en-US" dirty="0" smtClean="0"/>
              <a:t>emergency</a:t>
            </a:r>
            <a:r>
              <a:rPr lang="en-US" dirty="0"/>
              <a:t>.</a:t>
            </a:r>
          </a:p>
          <a:p>
            <a:endParaRPr lang="en-US" dirty="0"/>
          </a:p>
        </p:txBody>
      </p:sp>
      <p:sp>
        <p:nvSpPr>
          <p:cNvPr id="4" name="Slide Number Placeholder 3"/>
          <p:cNvSpPr>
            <a:spLocks noGrp="1"/>
          </p:cNvSpPr>
          <p:nvPr>
            <p:ph type="sldNum" sz="quarter" idx="12"/>
          </p:nvPr>
        </p:nvSpPr>
        <p:spPr/>
        <p:txBody>
          <a:bodyPr/>
          <a:lstStyle/>
          <a:p>
            <a:fld id="{0C384613-D8E5-4729-A777-CC6F4326F50E}" type="slidenum">
              <a:rPr lang="en-US" smtClean="0"/>
              <a:pPr/>
              <a:t>75</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Treaties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C384613-D8E5-4729-A777-CC6F4326F50E}" type="slidenum">
              <a:rPr lang="en-US" smtClean="0"/>
              <a:pPr/>
              <a:t>76</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lstStyle/>
          <a:p>
            <a:pPr>
              <a:buNone/>
            </a:pPr>
            <a:r>
              <a:rPr lang="en-US" b="1" u="sng" dirty="0"/>
              <a:t>Treaties</a:t>
            </a:r>
            <a:endParaRPr lang="en-US" dirty="0"/>
          </a:p>
          <a:p>
            <a:pPr lvl="0"/>
            <a:r>
              <a:rPr lang="en-US" dirty="0"/>
              <a:t>The President can make treaties with the advice and consent of 2/3 the Senate</a:t>
            </a:r>
          </a:p>
          <a:p>
            <a:pPr lvl="1"/>
            <a:r>
              <a:rPr lang="en-US" dirty="0"/>
              <a:t> where it would be “the supreme law of the land. </a:t>
            </a:r>
          </a:p>
          <a:p>
            <a:pPr lvl="0"/>
            <a:r>
              <a:rPr lang="en-US" dirty="0"/>
              <a:t>However an act of Congress “last in time” will supersede a self-executing treaty. </a:t>
            </a:r>
          </a:p>
          <a:p>
            <a:pPr lvl="0"/>
            <a:r>
              <a:rPr lang="en-US" dirty="0"/>
              <a:t>Treaties cannot infringe on individual rights </a:t>
            </a:r>
          </a:p>
          <a:p>
            <a:pPr lvl="1"/>
            <a:r>
              <a:rPr lang="en-US" dirty="0"/>
              <a:t>and should concern a “proper subject of negotiations”.</a:t>
            </a:r>
          </a:p>
          <a:p>
            <a:endParaRPr lang="en-US" dirty="0"/>
          </a:p>
        </p:txBody>
      </p:sp>
      <p:sp>
        <p:nvSpPr>
          <p:cNvPr id="4" name="Slide Number Placeholder 3"/>
          <p:cNvSpPr>
            <a:spLocks noGrp="1"/>
          </p:cNvSpPr>
          <p:nvPr>
            <p:ph type="sldNum" sz="quarter" idx="12"/>
          </p:nvPr>
        </p:nvSpPr>
        <p:spPr/>
        <p:txBody>
          <a:bodyPr/>
          <a:lstStyle/>
          <a:p>
            <a:fld id="{0C384613-D8E5-4729-A777-CC6F4326F50E}" type="slidenum">
              <a:rPr lang="en-US" smtClean="0"/>
              <a:pPr/>
              <a:t>77</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Executive agreements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C384613-D8E5-4729-A777-CC6F4326F50E}" type="slidenum">
              <a:rPr lang="en-US" smtClean="0"/>
              <a:pPr/>
              <a:t>78</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lstStyle/>
          <a:p>
            <a:pPr>
              <a:buNone/>
            </a:pPr>
            <a:r>
              <a:rPr lang="en-US" b="1" u="sng" dirty="0"/>
              <a:t>Executive agreements</a:t>
            </a:r>
            <a:endParaRPr lang="en-US" dirty="0"/>
          </a:p>
          <a:p>
            <a:pPr lvl="0"/>
            <a:r>
              <a:rPr lang="en-US" dirty="0"/>
              <a:t>The President may enter into agreements with other countries</a:t>
            </a:r>
          </a:p>
          <a:p>
            <a:pPr lvl="1"/>
            <a:r>
              <a:rPr lang="en-US" dirty="0"/>
              <a:t> independent of the treaty power </a:t>
            </a:r>
          </a:p>
          <a:p>
            <a:pPr lvl="1"/>
            <a:r>
              <a:rPr lang="en-US" dirty="0"/>
              <a:t>and does not need senate consent </a:t>
            </a:r>
          </a:p>
          <a:p>
            <a:pPr lvl="1"/>
            <a:r>
              <a:rPr lang="en-US" dirty="0"/>
              <a:t>and prevail like treaties over state law.</a:t>
            </a:r>
          </a:p>
          <a:p>
            <a:endParaRPr lang="en-US" dirty="0"/>
          </a:p>
        </p:txBody>
      </p:sp>
      <p:sp>
        <p:nvSpPr>
          <p:cNvPr id="4" name="Slide Number Placeholder 3"/>
          <p:cNvSpPr>
            <a:spLocks noGrp="1"/>
          </p:cNvSpPr>
          <p:nvPr>
            <p:ph type="sldNum" sz="quarter" idx="12"/>
          </p:nvPr>
        </p:nvSpPr>
        <p:spPr/>
        <p:txBody>
          <a:bodyPr/>
          <a:lstStyle/>
          <a:p>
            <a:fld id="{0C384613-D8E5-4729-A777-CC6F4326F50E}" type="slidenum">
              <a:rPr lang="en-US" smtClean="0"/>
              <a:pPr/>
              <a:t>79</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7200" dirty="0" smtClean="0"/>
              <a:t>Power of Government Branches</a:t>
            </a:r>
            <a:endParaRPr lang="en-US" sz="7200"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C384613-D8E5-4729-A777-CC6F4326F50E}" type="slidenum">
              <a:rPr lang="en-US" smtClean="0"/>
              <a:pPr/>
              <a:t>8</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6600" dirty="0" smtClean="0"/>
              <a:t>MISC. CLAUSES OF THE CONSTITUTION</a:t>
            </a:r>
            <a:endParaRPr lang="en-US" sz="6600" dirty="0"/>
          </a:p>
        </p:txBody>
      </p:sp>
      <p:sp>
        <p:nvSpPr>
          <p:cNvPr id="3" name="Subtitle 2"/>
          <p:cNvSpPr>
            <a:spLocks noGrp="1"/>
          </p:cNvSpPr>
          <p:nvPr>
            <p:ph type="subTitle" idx="1"/>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Crawford's</a:t>
            </a:r>
            <a:endParaRPr lang="en-US" dirty="0"/>
          </a:p>
        </p:txBody>
      </p:sp>
      <p:sp>
        <p:nvSpPr>
          <p:cNvPr id="5" name="Slide Number Placeholder 4"/>
          <p:cNvSpPr>
            <a:spLocks noGrp="1"/>
          </p:cNvSpPr>
          <p:nvPr>
            <p:ph type="sldNum" sz="quarter" idx="12"/>
          </p:nvPr>
        </p:nvSpPr>
        <p:spPr/>
        <p:txBody>
          <a:bodyPr/>
          <a:lstStyle/>
          <a:p>
            <a:fld id="{0C384613-D8E5-4729-A777-CC6F4326F50E}" type="slidenum">
              <a:rPr lang="en-US" smtClean="0"/>
              <a:pPr/>
              <a:t>80</a:t>
            </a:fld>
            <a:endParaRPr lang="en-US" dirty="0"/>
          </a:p>
        </p:txBody>
      </p:sp>
    </p:spTree>
    <p:extLst>
      <p:ext uri="{BB962C8B-B14F-4D97-AF65-F5344CB8AC3E}">
        <p14:creationId xmlns:p14="http://schemas.microsoft.com/office/powerpoint/2010/main" val="105190839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Necessary and proper clause</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C384613-D8E5-4729-A777-CC6F4326F50E}" type="slidenum">
              <a:rPr lang="en-US" smtClean="0">
                <a:solidFill>
                  <a:prstClr val="black">
                    <a:tint val="75000"/>
                  </a:prstClr>
                </a:solidFill>
              </a:rPr>
              <a:pPr/>
              <a:t>81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smtClean="0">
                <a:solidFill>
                  <a:prstClr val="black">
                    <a:tint val="75000"/>
                  </a:prstClr>
                </a:solidFill>
              </a:rPr>
              <a:t>Crawford's</a:t>
            </a:r>
            <a:endParaRPr lang="en-US" dirty="0">
              <a:solidFill>
                <a:prstClr val="black">
                  <a:tint val="75000"/>
                </a:prstClr>
              </a:solidFill>
            </a:endParaRPr>
          </a:p>
        </p:txBody>
      </p:sp>
    </p:spTree>
    <p:extLst>
      <p:ext uri="{BB962C8B-B14F-4D97-AF65-F5344CB8AC3E}">
        <p14:creationId xmlns:p14="http://schemas.microsoft.com/office/powerpoint/2010/main" val="1799414781"/>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lstStyle/>
          <a:p>
            <a:pPr>
              <a:buNone/>
            </a:pPr>
            <a:r>
              <a:rPr lang="en-US" b="1" u="sng" dirty="0"/>
              <a:t>Necessary and proper clause</a:t>
            </a:r>
            <a:endParaRPr lang="en-US" dirty="0"/>
          </a:p>
          <a:p>
            <a:pPr lvl="0"/>
            <a:r>
              <a:rPr lang="en-US" dirty="0"/>
              <a:t>All three branches under the necessary and proper clause </a:t>
            </a:r>
          </a:p>
          <a:p>
            <a:pPr lvl="1"/>
            <a:r>
              <a:rPr lang="en-US" dirty="0"/>
              <a:t>may use any appropriate means to achieve the ends </a:t>
            </a:r>
          </a:p>
          <a:p>
            <a:pPr lvl="1"/>
            <a:r>
              <a:rPr lang="en-US" dirty="0"/>
              <a:t>when working in conjunction with another Federal power.</a:t>
            </a:r>
          </a:p>
          <a:p>
            <a:endParaRPr lang="en-US" dirty="0"/>
          </a:p>
        </p:txBody>
      </p:sp>
      <p:sp>
        <p:nvSpPr>
          <p:cNvPr id="4" name="Slide Number Placeholder 3"/>
          <p:cNvSpPr>
            <a:spLocks noGrp="1"/>
          </p:cNvSpPr>
          <p:nvPr>
            <p:ph type="sldNum" sz="quarter" idx="12"/>
          </p:nvPr>
        </p:nvSpPr>
        <p:spPr/>
        <p:txBody>
          <a:bodyPr/>
          <a:lstStyle/>
          <a:p>
            <a:fld id="{0C384613-D8E5-4729-A777-CC6F4326F50E}" type="slidenum">
              <a:rPr lang="en-US" smtClean="0">
                <a:solidFill>
                  <a:prstClr val="black">
                    <a:tint val="75000"/>
                  </a:prstClr>
                </a:solidFill>
              </a:rPr>
              <a:pPr/>
              <a:t>82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smtClean="0">
                <a:solidFill>
                  <a:prstClr val="black">
                    <a:tint val="75000"/>
                  </a:prstClr>
                </a:solidFill>
              </a:rPr>
              <a:t>Crawford's</a:t>
            </a:r>
            <a:endParaRPr lang="en-US" dirty="0">
              <a:solidFill>
                <a:prstClr val="black">
                  <a:tint val="75000"/>
                </a:prstClr>
              </a:solidFill>
            </a:endParaRPr>
          </a:p>
        </p:txBody>
      </p:sp>
    </p:spTree>
    <p:extLst>
      <p:ext uri="{BB962C8B-B14F-4D97-AF65-F5344CB8AC3E}">
        <p14:creationId xmlns:p14="http://schemas.microsoft.com/office/powerpoint/2010/main" val="379467165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Supremacy clause</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C384613-D8E5-4729-A777-CC6F4326F50E}" type="slidenum">
              <a:rPr lang="en-US" smtClean="0"/>
              <a:pPr/>
              <a:t>83</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lstStyle/>
          <a:p>
            <a:pPr>
              <a:buNone/>
            </a:pPr>
            <a:r>
              <a:rPr lang="en-US" b="1" u="sng" dirty="0"/>
              <a:t>Supremacy clause</a:t>
            </a:r>
            <a:endParaRPr lang="en-US" dirty="0"/>
          </a:p>
          <a:p>
            <a:pPr lvl="0"/>
            <a:r>
              <a:rPr lang="en-US" dirty="0"/>
              <a:t>The supremacy clause provides that </a:t>
            </a:r>
          </a:p>
          <a:p>
            <a:pPr lvl="1"/>
            <a:r>
              <a:rPr lang="en-US" dirty="0"/>
              <a:t>“the constitution and the laws of the United States </a:t>
            </a:r>
          </a:p>
          <a:p>
            <a:pPr lvl="1"/>
            <a:r>
              <a:rPr lang="en-US" dirty="0"/>
              <a:t>shall be the supreme law of the land”. </a:t>
            </a:r>
          </a:p>
          <a:p>
            <a:pPr lvl="0"/>
            <a:r>
              <a:rPr lang="en-US" dirty="0"/>
              <a:t>Any inconsistent state laws will be prohibited,</a:t>
            </a:r>
          </a:p>
          <a:p>
            <a:pPr lvl="1"/>
            <a:r>
              <a:rPr lang="en-US" dirty="0"/>
              <a:t> which would retard, impede, burden or otherwise stand as an obstacle </a:t>
            </a:r>
          </a:p>
          <a:p>
            <a:pPr lvl="1"/>
            <a:r>
              <a:rPr lang="en-US" dirty="0"/>
              <a:t>to the accomplishment and execution of the full purpose </a:t>
            </a:r>
          </a:p>
          <a:p>
            <a:pPr lvl="1"/>
            <a:r>
              <a:rPr lang="en-US" dirty="0"/>
              <a:t>of congress enacting the federal law.</a:t>
            </a:r>
          </a:p>
          <a:p>
            <a:endParaRPr lang="en-US" dirty="0"/>
          </a:p>
        </p:txBody>
      </p:sp>
      <p:sp>
        <p:nvSpPr>
          <p:cNvPr id="4" name="Slide Number Placeholder 3"/>
          <p:cNvSpPr>
            <a:spLocks noGrp="1"/>
          </p:cNvSpPr>
          <p:nvPr>
            <p:ph type="sldNum" sz="quarter" idx="12"/>
          </p:nvPr>
        </p:nvSpPr>
        <p:spPr/>
        <p:txBody>
          <a:bodyPr/>
          <a:lstStyle/>
          <a:p>
            <a:fld id="{0C384613-D8E5-4729-A777-CC6F4326F50E}" type="slidenum">
              <a:rPr lang="en-US" smtClean="0"/>
              <a:pPr/>
              <a:t>84</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u="sng" dirty="0" smtClean="0"/>
              <a:t>The Article IV Privileges AND Immunities Clause</a:t>
            </a:r>
            <a:br>
              <a:rPr lang="en-US" u="sng"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Crawford's</a:t>
            </a:r>
            <a:endParaRPr lang="en-US" dirty="0"/>
          </a:p>
        </p:txBody>
      </p:sp>
      <p:sp>
        <p:nvSpPr>
          <p:cNvPr id="5" name="Slide Number Placeholder 4"/>
          <p:cNvSpPr>
            <a:spLocks noGrp="1"/>
          </p:cNvSpPr>
          <p:nvPr>
            <p:ph type="sldNum" sz="quarter" idx="12"/>
          </p:nvPr>
        </p:nvSpPr>
        <p:spPr/>
        <p:txBody>
          <a:bodyPr/>
          <a:lstStyle/>
          <a:p>
            <a:fld id="{0C384613-D8E5-4729-A777-CC6F4326F50E}" type="slidenum">
              <a:rPr lang="en-US" smtClean="0"/>
              <a:pPr/>
              <a:t>85</a:t>
            </a:fld>
            <a:endParaRPr lang="en-US"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normAutofit lnSpcReduction="10000"/>
          </a:bodyPr>
          <a:lstStyle/>
          <a:p>
            <a:pPr>
              <a:buNone/>
            </a:pPr>
            <a:r>
              <a:rPr lang="en-US" u="sng" dirty="0" smtClean="0"/>
              <a:t>The Article IV Privileges AND Immunities Clause</a:t>
            </a:r>
          </a:p>
          <a:p>
            <a:r>
              <a:rPr lang="en-US" dirty="0" smtClean="0"/>
              <a:t>No state may discriminate against nonresidents of that state.</a:t>
            </a:r>
            <a:br>
              <a:rPr lang="en-US" dirty="0" smtClean="0"/>
            </a:br>
            <a:r>
              <a:rPr lang="en-US" dirty="0" smtClean="0"/>
              <a:t>- The Clause only applies to individual citizens, not corporations or aliens</a:t>
            </a:r>
            <a:br>
              <a:rPr lang="en-US" dirty="0" smtClean="0"/>
            </a:br>
            <a:r>
              <a:rPr lang="en-US" dirty="0" smtClean="0"/>
              <a:t>- The Clause only protects fundamental rights</a:t>
            </a:r>
            <a:br>
              <a:rPr lang="en-US" dirty="0" smtClean="0"/>
            </a:br>
            <a:r>
              <a:rPr lang="en-US" dirty="0" smtClean="0"/>
              <a:t>- Any regulation by a state discriminating against nonresidents must have a purpose that can be achieved by no less restrictive means in order to withstand judicial review</a:t>
            </a:r>
            <a:br>
              <a:rPr lang="en-US" dirty="0" smtClean="0"/>
            </a:br>
            <a:r>
              <a:rPr lang="en-US" dirty="0" smtClean="0"/>
              <a:t>-</a:t>
            </a:r>
          </a:p>
          <a:p>
            <a:r>
              <a:rPr lang="en-US" dirty="0" smtClean="0"/>
              <a:t> Remember to also consider Dormant Commerce Clause</a:t>
            </a:r>
          </a:p>
          <a:p>
            <a:endParaRPr lang="en-US" dirty="0"/>
          </a:p>
        </p:txBody>
      </p:sp>
      <p:sp>
        <p:nvSpPr>
          <p:cNvPr id="4" name="Footer Placeholder 3"/>
          <p:cNvSpPr>
            <a:spLocks noGrp="1"/>
          </p:cNvSpPr>
          <p:nvPr>
            <p:ph type="ftr" sz="quarter" idx="11"/>
          </p:nvPr>
        </p:nvSpPr>
        <p:spPr/>
        <p:txBody>
          <a:bodyPr/>
          <a:lstStyle/>
          <a:p>
            <a:r>
              <a:rPr lang="en-US" dirty="0" smtClean="0"/>
              <a:t>Crawford's</a:t>
            </a:r>
            <a:endParaRPr lang="en-US" dirty="0"/>
          </a:p>
        </p:txBody>
      </p:sp>
      <p:sp>
        <p:nvSpPr>
          <p:cNvPr id="5" name="Slide Number Placeholder 4"/>
          <p:cNvSpPr>
            <a:spLocks noGrp="1"/>
          </p:cNvSpPr>
          <p:nvPr>
            <p:ph type="sldNum" sz="quarter" idx="12"/>
          </p:nvPr>
        </p:nvSpPr>
        <p:spPr/>
        <p:txBody>
          <a:bodyPr/>
          <a:lstStyle/>
          <a:p>
            <a:fld id="{0C384613-D8E5-4729-A777-CC6F4326F50E}" type="slidenum">
              <a:rPr lang="en-US" smtClean="0"/>
              <a:pPr/>
              <a:t>86</a:t>
            </a:fld>
            <a:endParaRPr lang="en-US"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t>Bill of Rights</a:t>
            </a:r>
            <a:br>
              <a:rPr lang="en-US" u="sng"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Crawford's</a:t>
            </a:r>
            <a:endParaRPr lang="en-US" dirty="0"/>
          </a:p>
        </p:txBody>
      </p:sp>
      <p:sp>
        <p:nvSpPr>
          <p:cNvPr id="5" name="Slide Number Placeholder 4"/>
          <p:cNvSpPr>
            <a:spLocks noGrp="1"/>
          </p:cNvSpPr>
          <p:nvPr>
            <p:ph type="sldNum" sz="quarter" idx="12"/>
          </p:nvPr>
        </p:nvSpPr>
        <p:spPr/>
        <p:txBody>
          <a:bodyPr/>
          <a:lstStyle/>
          <a:p>
            <a:fld id="{0C384613-D8E5-4729-A777-CC6F4326F50E}" type="slidenum">
              <a:rPr lang="en-US" smtClean="0"/>
              <a:pPr/>
              <a:t>87</a:t>
            </a:fld>
            <a:endParaRPr lang="en-US"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normAutofit lnSpcReduction="10000"/>
          </a:bodyPr>
          <a:lstStyle/>
          <a:p>
            <a:pPr>
              <a:buNone/>
            </a:pPr>
            <a:r>
              <a:rPr lang="en-US" u="sng" dirty="0" smtClean="0"/>
              <a:t>Bill of Rights</a:t>
            </a:r>
          </a:p>
          <a:p>
            <a:r>
              <a:rPr lang="en-US" dirty="0" smtClean="0"/>
              <a:t>The Bill of Rights is comprised of the first 10 constitutional amendments that limit federal power. </a:t>
            </a:r>
          </a:p>
          <a:p>
            <a:r>
              <a:rPr lang="en-US" dirty="0" smtClean="0"/>
              <a:t>The Fourteenth Amendment Due Process Clause extends these limitations to the states. </a:t>
            </a:r>
          </a:p>
          <a:p>
            <a:r>
              <a:rPr lang="en-US" dirty="0" smtClean="0"/>
              <a:t>There are limited exceptions where certain amendments are not applicable to the states:</a:t>
            </a:r>
            <a:br>
              <a:rPr lang="en-US" dirty="0" smtClean="0"/>
            </a:br>
            <a:endParaRPr lang="en-US" dirty="0" smtClean="0"/>
          </a:p>
          <a:p>
            <a:pPr lvl="1"/>
            <a:r>
              <a:rPr lang="en-US" dirty="0" smtClean="0"/>
              <a:t>Fifth Amendment: no criminal trial without a grand jury indictment</a:t>
            </a:r>
          </a:p>
          <a:p>
            <a:pPr lvl="1"/>
            <a:r>
              <a:rPr lang="en-US" dirty="0" smtClean="0"/>
              <a:t>Seventh Amendment: right to jury trial in civil cases</a:t>
            </a:r>
          </a:p>
          <a:p>
            <a:endParaRPr lang="en-US" dirty="0"/>
          </a:p>
        </p:txBody>
      </p:sp>
      <p:sp>
        <p:nvSpPr>
          <p:cNvPr id="4" name="Footer Placeholder 3"/>
          <p:cNvSpPr>
            <a:spLocks noGrp="1"/>
          </p:cNvSpPr>
          <p:nvPr>
            <p:ph type="ftr" sz="quarter" idx="11"/>
          </p:nvPr>
        </p:nvSpPr>
        <p:spPr/>
        <p:txBody>
          <a:bodyPr/>
          <a:lstStyle/>
          <a:p>
            <a:r>
              <a:rPr lang="en-US" dirty="0" smtClean="0"/>
              <a:t>Crawford's</a:t>
            </a:r>
            <a:endParaRPr lang="en-US" dirty="0"/>
          </a:p>
        </p:txBody>
      </p:sp>
      <p:sp>
        <p:nvSpPr>
          <p:cNvPr id="5" name="Slide Number Placeholder 4"/>
          <p:cNvSpPr>
            <a:spLocks noGrp="1"/>
          </p:cNvSpPr>
          <p:nvPr>
            <p:ph type="sldNum" sz="quarter" idx="12"/>
          </p:nvPr>
        </p:nvSpPr>
        <p:spPr/>
        <p:txBody>
          <a:bodyPr/>
          <a:lstStyle/>
          <a:p>
            <a:fld id="{0C384613-D8E5-4729-A777-CC6F4326F50E}" type="slidenum">
              <a:rPr lang="en-US" smtClean="0"/>
              <a:pPr/>
              <a:t>88</a:t>
            </a:fld>
            <a:endParaRPr lang="en-US"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t>13</a:t>
            </a:r>
            <a:r>
              <a:rPr lang="en-US" u="sng" baseline="30000" dirty="0" smtClean="0"/>
              <a:t>th</a:t>
            </a:r>
            <a:r>
              <a:rPr lang="en-US" u="sng" dirty="0" smtClean="0"/>
              <a:t>, 14</a:t>
            </a:r>
            <a:r>
              <a:rPr lang="en-US" u="sng" baseline="30000" dirty="0" smtClean="0"/>
              <a:t>th</a:t>
            </a:r>
            <a:r>
              <a:rPr lang="en-US" u="sng" dirty="0" smtClean="0"/>
              <a:t> &amp; 15</a:t>
            </a:r>
            <a:r>
              <a:rPr lang="en-US" u="sng" baseline="30000" dirty="0" smtClean="0"/>
              <a:t>th</a:t>
            </a:r>
            <a:r>
              <a:rPr lang="en-US" u="sng" dirty="0" smtClean="0"/>
              <a:t> Amendments</a:t>
            </a:r>
            <a:endParaRPr lang="en-US" u="sng" dirty="0"/>
          </a:p>
        </p:txBody>
      </p:sp>
      <p:sp>
        <p:nvSpPr>
          <p:cNvPr id="3" name="Subtitle 2"/>
          <p:cNvSpPr>
            <a:spLocks noGrp="1"/>
          </p:cNvSpPr>
          <p:nvPr>
            <p:ph type="subTitle" idx="1"/>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Crawford's</a:t>
            </a:r>
            <a:endParaRPr lang="en-US" dirty="0"/>
          </a:p>
        </p:txBody>
      </p:sp>
      <p:sp>
        <p:nvSpPr>
          <p:cNvPr id="5" name="Slide Number Placeholder 4"/>
          <p:cNvSpPr>
            <a:spLocks noGrp="1"/>
          </p:cNvSpPr>
          <p:nvPr>
            <p:ph type="sldNum" sz="quarter" idx="12"/>
          </p:nvPr>
        </p:nvSpPr>
        <p:spPr/>
        <p:txBody>
          <a:bodyPr/>
          <a:lstStyle/>
          <a:p>
            <a:fld id="{0C384613-D8E5-4729-A777-CC6F4326F50E}" type="slidenum">
              <a:rPr lang="en-US" smtClean="0"/>
              <a:pPr/>
              <a:t>89</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u="sng" dirty="0" smtClean="0"/>
              <a:t>Article I and Article II and Article III</a:t>
            </a:r>
            <a:br>
              <a:rPr lang="en-US" u="sng"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Crawford's</a:t>
            </a:r>
            <a:endParaRPr lang="en-US" dirty="0"/>
          </a:p>
        </p:txBody>
      </p:sp>
      <p:sp>
        <p:nvSpPr>
          <p:cNvPr id="5" name="Slide Number Placeholder 4"/>
          <p:cNvSpPr>
            <a:spLocks noGrp="1"/>
          </p:cNvSpPr>
          <p:nvPr>
            <p:ph type="sldNum" sz="quarter" idx="12"/>
          </p:nvPr>
        </p:nvSpPr>
        <p:spPr/>
        <p:txBody>
          <a:bodyPr/>
          <a:lstStyle/>
          <a:p>
            <a:fld id="{0C384613-D8E5-4729-A777-CC6F4326F50E}" type="slidenum">
              <a:rPr lang="en-US" smtClean="0"/>
              <a:pPr/>
              <a:t>9</a:t>
            </a:fld>
            <a:endParaRPr lang="en-US" dirty="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lstStyle/>
          <a:p>
            <a:r>
              <a:rPr lang="en-US" dirty="0" smtClean="0"/>
              <a:t>13</a:t>
            </a:r>
            <a:r>
              <a:rPr lang="en-US" baseline="30000" dirty="0" smtClean="0"/>
              <a:t>th</a:t>
            </a:r>
            <a:r>
              <a:rPr lang="en-US" dirty="0" smtClean="0"/>
              <a:t> amendment</a:t>
            </a:r>
          </a:p>
          <a:p>
            <a:pPr lvl="1"/>
            <a:r>
              <a:rPr lang="en-US" dirty="0" smtClean="0"/>
              <a:t>Bans slavery and servitude</a:t>
            </a:r>
          </a:p>
          <a:p>
            <a:r>
              <a:rPr lang="en-US" dirty="0" smtClean="0"/>
              <a:t>14</a:t>
            </a:r>
            <a:r>
              <a:rPr lang="en-US" baseline="30000" dirty="0" smtClean="0"/>
              <a:t>th</a:t>
            </a:r>
            <a:r>
              <a:rPr lang="en-US" dirty="0" smtClean="0"/>
              <a:t> amendment</a:t>
            </a:r>
          </a:p>
          <a:p>
            <a:pPr lvl="1"/>
            <a:r>
              <a:rPr lang="en-US" dirty="0" smtClean="0"/>
              <a:t>States cannot deprive anyone of life, liberty, or property without due process and equal protection of the law.</a:t>
            </a:r>
          </a:p>
          <a:p>
            <a:r>
              <a:rPr lang="en-US" dirty="0" smtClean="0"/>
              <a:t>15</a:t>
            </a:r>
            <a:r>
              <a:rPr lang="en-US" baseline="30000" dirty="0" smtClean="0"/>
              <a:t>th</a:t>
            </a:r>
            <a:r>
              <a:rPr lang="en-US" dirty="0" smtClean="0"/>
              <a:t> amendment</a:t>
            </a:r>
          </a:p>
          <a:p>
            <a:pPr lvl="1"/>
            <a:r>
              <a:rPr lang="en-US" dirty="0" smtClean="0"/>
              <a:t>Federal and state governments cannot deprive individuals of the right to vote based on race.</a:t>
            </a:r>
          </a:p>
          <a:p>
            <a:endParaRPr lang="en-US" dirty="0"/>
          </a:p>
        </p:txBody>
      </p:sp>
      <p:sp>
        <p:nvSpPr>
          <p:cNvPr id="4" name="Footer Placeholder 3"/>
          <p:cNvSpPr>
            <a:spLocks noGrp="1"/>
          </p:cNvSpPr>
          <p:nvPr>
            <p:ph type="ftr" sz="quarter" idx="11"/>
          </p:nvPr>
        </p:nvSpPr>
        <p:spPr/>
        <p:txBody>
          <a:bodyPr/>
          <a:lstStyle/>
          <a:p>
            <a:r>
              <a:rPr lang="en-US" dirty="0" smtClean="0"/>
              <a:t>Crawford's</a:t>
            </a:r>
            <a:endParaRPr lang="en-US" dirty="0"/>
          </a:p>
        </p:txBody>
      </p:sp>
      <p:sp>
        <p:nvSpPr>
          <p:cNvPr id="5" name="Slide Number Placeholder 4"/>
          <p:cNvSpPr>
            <a:spLocks noGrp="1"/>
          </p:cNvSpPr>
          <p:nvPr>
            <p:ph type="sldNum" sz="quarter" idx="12"/>
          </p:nvPr>
        </p:nvSpPr>
        <p:spPr/>
        <p:txBody>
          <a:bodyPr/>
          <a:lstStyle/>
          <a:p>
            <a:fld id="{0C384613-D8E5-4729-A777-CC6F4326F50E}" type="slidenum">
              <a:rPr lang="en-US" smtClean="0"/>
              <a:pPr/>
              <a:t>90</a:t>
            </a:fld>
            <a:endParaRPr lang="en-US"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t>Contract Clause</a:t>
            </a:r>
            <a:br>
              <a:rPr lang="en-US" u="sng"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Crawford's</a:t>
            </a:r>
            <a:endParaRPr lang="en-US" dirty="0"/>
          </a:p>
        </p:txBody>
      </p:sp>
      <p:sp>
        <p:nvSpPr>
          <p:cNvPr id="5" name="Slide Number Placeholder 4"/>
          <p:cNvSpPr>
            <a:spLocks noGrp="1"/>
          </p:cNvSpPr>
          <p:nvPr>
            <p:ph type="sldNum" sz="quarter" idx="12"/>
          </p:nvPr>
        </p:nvSpPr>
        <p:spPr/>
        <p:txBody>
          <a:bodyPr/>
          <a:lstStyle/>
          <a:p>
            <a:fld id="{0C384613-D8E5-4729-A777-CC6F4326F50E}" type="slidenum">
              <a:rPr lang="en-US" smtClean="0"/>
              <a:pPr/>
              <a:t>91</a:t>
            </a:fld>
            <a:endParaRPr lang="en-US"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lstStyle/>
          <a:p>
            <a:pPr>
              <a:buNone/>
            </a:pPr>
            <a:r>
              <a:rPr lang="en-US" u="sng" dirty="0" smtClean="0"/>
              <a:t>Contract Clause</a:t>
            </a:r>
          </a:p>
          <a:p>
            <a:r>
              <a:rPr lang="en-US" dirty="0" smtClean="0"/>
              <a:t>Prohibits states from enacting any law that retroactively impairs any contract rights</a:t>
            </a:r>
          </a:p>
          <a:p>
            <a:r>
              <a:rPr lang="en-US" dirty="0" smtClean="0"/>
              <a:t>Does not apply to the federal government</a:t>
            </a:r>
          </a:p>
          <a:p>
            <a:r>
              <a:rPr lang="en-US" dirty="0" smtClean="0"/>
              <a:t>Does not affect the rights of parties who have not yet formed a contract</a:t>
            </a:r>
          </a:p>
          <a:p>
            <a:endParaRPr lang="en-US" dirty="0"/>
          </a:p>
        </p:txBody>
      </p:sp>
      <p:sp>
        <p:nvSpPr>
          <p:cNvPr id="4" name="Footer Placeholder 3"/>
          <p:cNvSpPr>
            <a:spLocks noGrp="1"/>
          </p:cNvSpPr>
          <p:nvPr>
            <p:ph type="ftr" sz="quarter" idx="11"/>
          </p:nvPr>
        </p:nvSpPr>
        <p:spPr/>
        <p:txBody>
          <a:bodyPr/>
          <a:lstStyle/>
          <a:p>
            <a:r>
              <a:rPr lang="en-US" dirty="0" smtClean="0"/>
              <a:t>Crawford's</a:t>
            </a:r>
            <a:endParaRPr lang="en-US" dirty="0"/>
          </a:p>
        </p:txBody>
      </p:sp>
      <p:sp>
        <p:nvSpPr>
          <p:cNvPr id="5" name="Slide Number Placeholder 4"/>
          <p:cNvSpPr>
            <a:spLocks noGrp="1"/>
          </p:cNvSpPr>
          <p:nvPr>
            <p:ph type="sldNum" sz="quarter" idx="12"/>
          </p:nvPr>
        </p:nvSpPr>
        <p:spPr/>
        <p:txBody>
          <a:bodyPr/>
          <a:lstStyle/>
          <a:p>
            <a:fld id="{0C384613-D8E5-4729-A777-CC6F4326F50E}" type="slidenum">
              <a:rPr lang="en-US" smtClean="0"/>
              <a:pPr/>
              <a:t>92</a:t>
            </a:fld>
            <a:endParaRPr lang="en-US"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t>Ex post facto laws</a:t>
            </a:r>
            <a:br>
              <a:rPr lang="en-US" u="sng"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Crawford's</a:t>
            </a:r>
            <a:endParaRPr lang="en-US" dirty="0"/>
          </a:p>
        </p:txBody>
      </p:sp>
      <p:sp>
        <p:nvSpPr>
          <p:cNvPr id="5" name="Slide Number Placeholder 4"/>
          <p:cNvSpPr>
            <a:spLocks noGrp="1"/>
          </p:cNvSpPr>
          <p:nvPr>
            <p:ph type="sldNum" sz="quarter" idx="12"/>
          </p:nvPr>
        </p:nvSpPr>
        <p:spPr/>
        <p:txBody>
          <a:bodyPr/>
          <a:lstStyle/>
          <a:p>
            <a:fld id="{0C384613-D8E5-4729-A777-CC6F4326F50E}" type="slidenum">
              <a:rPr lang="en-US" smtClean="0"/>
              <a:pPr/>
              <a:t>93</a:t>
            </a:fld>
            <a:endParaRPr lang="en-US"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normAutofit lnSpcReduction="10000"/>
          </a:bodyPr>
          <a:lstStyle/>
          <a:p>
            <a:pPr>
              <a:buNone/>
            </a:pPr>
            <a:r>
              <a:rPr lang="en-US" u="sng" dirty="0" smtClean="0"/>
              <a:t>Ex post facto laws</a:t>
            </a:r>
          </a:p>
          <a:p>
            <a:endParaRPr lang="en-US" dirty="0" smtClean="0"/>
          </a:p>
          <a:p>
            <a:r>
              <a:rPr lang="en-US" dirty="0" smtClean="0"/>
              <a:t>Prohibit the government from making a law that:</a:t>
            </a:r>
          </a:p>
          <a:p>
            <a:pPr lvl="1"/>
            <a:r>
              <a:rPr lang="en-US" dirty="0" smtClean="0"/>
              <a:t>Retroactively declares a past act (that was legal when performed) to be criminal in the present</a:t>
            </a:r>
          </a:p>
          <a:p>
            <a:pPr lvl="1"/>
            <a:r>
              <a:rPr lang="en-US" dirty="0" smtClean="0"/>
              <a:t>Gives greater punishment for a crime that had lesser mandated punishment when committed</a:t>
            </a:r>
          </a:p>
          <a:p>
            <a:pPr lvl="1"/>
            <a:r>
              <a:rPr lang="en-US" dirty="0" smtClean="0"/>
              <a:t>Reduces the evidence required to convict a person of a crime</a:t>
            </a:r>
            <a:br>
              <a:rPr lang="en-US" dirty="0" smtClean="0"/>
            </a:br>
            <a:r>
              <a:rPr lang="en-US" dirty="0" smtClean="0"/>
              <a:t/>
            </a:r>
            <a:br>
              <a:rPr lang="en-US" dirty="0" smtClean="0"/>
            </a:br>
            <a:r>
              <a:rPr lang="en-US" dirty="0" smtClean="0"/>
              <a:t>Note: Ex post facto laws only apply to criminal cases.</a:t>
            </a:r>
          </a:p>
          <a:p>
            <a:endParaRPr lang="en-US" dirty="0"/>
          </a:p>
        </p:txBody>
      </p:sp>
      <p:sp>
        <p:nvSpPr>
          <p:cNvPr id="4" name="Footer Placeholder 3"/>
          <p:cNvSpPr>
            <a:spLocks noGrp="1"/>
          </p:cNvSpPr>
          <p:nvPr>
            <p:ph type="ftr" sz="quarter" idx="11"/>
          </p:nvPr>
        </p:nvSpPr>
        <p:spPr/>
        <p:txBody>
          <a:bodyPr/>
          <a:lstStyle/>
          <a:p>
            <a:r>
              <a:rPr lang="en-US" dirty="0" smtClean="0"/>
              <a:t>Crawford's</a:t>
            </a:r>
            <a:endParaRPr lang="en-US" dirty="0"/>
          </a:p>
        </p:txBody>
      </p:sp>
      <p:sp>
        <p:nvSpPr>
          <p:cNvPr id="5" name="Slide Number Placeholder 4"/>
          <p:cNvSpPr>
            <a:spLocks noGrp="1"/>
          </p:cNvSpPr>
          <p:nvPr>
            <p:ph type="sldNum" sz="quarter" idx="12"/>
          </p:nvPr>
        </p:nvSpPr>
        <p:spPr/>
        <p:txBody>
          <a:bodyPr/>
          <a:lstStyle/>
          <a:p>
            <a:fld id="{0C384613-D8E5-4729-A777-CC6F4326F50E}" type="slidenum">
              <a:rPr lang="en-US" smtClean="0"/>
              <a:pPr/>
              <a:t>94</a:t>
            </a:fld>
            <a:endParaRPr lang="en-US"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10</a:t>
            </a:r>
            <a:r>
              <a:rPr lang="en-US" b="1" u="sng" baseline="30000" dirty="0" smtClean="0"/>
              <a:t>th</a:t>
            </a:r>
            <a:r>
              <a:rPr lang="en-US" b="1" u="sng" dirty="0" smtClean="0"/>
              <a:t> amendment</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C384613-D8E5-4729-A777-CC6F4326F50E}" type="slidenum">
              <a:rPr lang="en-US" smtClean="0"/>
              <a:pPr/>
              <a:t>95</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lstStyle/>
          <a:p>
            <a:pPr>
              <a:buNone/>
            </a:pPr>
            <a:r>
              <a:rPr lang="en-US" b="1" u="sng" dirty="0"/>
              <a:t>10</a:t>
            </a:r>
            <a:r>
              <a:rPr lang="en-US" b="1" u="sng" baseline="30000" dirty="0"/>
              <a:t>th</a:t>
            </a:r>
            <a:r>
              <a:rPr lang="en-US" b="1" u="sng" dirty="0"/>
              <a:t> </a:t>
            </a:r>
            <a:r>
              <a:rPr lang="en-US" b="1" u="sng" dirty="0" smtClean="0"/>
              <a:t>amendment</a:t>
            </a:r>
            <a:endParaRPr lang="en-US" dirty="0"/>
          </a:p>
          <a:p>
            <a:pPr lvl="0"/>
            <a:r>
              <a:rPr lang="en-US" dirty="0"/>
              <a:t>The tenth amendment gives to the state the power to regulate </a:t>
            </a:r>
          </a:p>
          <a:p>
            <a:pPr lvl="1"/>
            <a:r>
              <a:rPr lang="en-US" dirty="0"/>
              <a:t>health, safety, welfare, local concerns and morals of its citizens </a:t>
            </a:r>
          </a:p>
          <a:p>
            <a:pPr lvl="1"/>
            <a:r>
              <a:rPr lang="en-US" dirty="0"/>
              <a:t>through its police powers, </a:t>
            </a:r>
          </a:p>
          <a:p>
            <a:pPr lvl="2"/>
            <a:r>
              <a:rPr lang="en-US" dirty="0"/>
              <a:t>where the federal government has not specifically </a:t>
            </a:r>
          </a:p>
          <a:p>
            <a:pPr lvl="2"/>
            <a:r>
              <a:rPr lang="en-US" dirty="0"/>
              <a:t>reserved these powers for itself.</a:t>
            </a:r>
          </a:p>
          <a:p>
            <a:endParaRPr lang="en-US" dirty="0"/>
          </a:p>
        </p:txBody>
      </p:sp>
      <p:sp>
        <p:nvSpPr>
          <p:cNvPr id="4" name="Slide Number Placeholder 3"/>
          <p:cNvSpPr>
            <a:spLocks noGrp="1"/>
          </p:cNvSpPr>
          <p:nvPr>
            <p:ph type="sldNum" sz="quarter" idx="12"/>
          </p:nvPr>
        </p:nvSpPr>
        <p:spPr/>
        <p:txBody>
          <a:bodyPr/>
          <a:lstStyle/>
          <a:p>
            <a:fld id="{0C384613-D8E5-4729-A777-CC6F4326F50E}" type="slidenum">
              <a:rPr lang="en-US" smtClean="0"/>
              <a:pPr/>
              <a:t>96</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Federal Government compelling the state government to act</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C384613-D8E5-4729-A777-CC6F4326F50E}" type="slidenum">
              <a:rPr lang="en-US" smtClean="0"/>
              <a:pPr/>
              <a:t>97</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lstStyle/>
          <a:p>
            <a:pPr>
              <a:buNone/>
            </a:pPr>
            <a:r>
              <a:rPr lang="en-US" b="1" u="sng" dirty="0"/>
              <a:t>Federal </a:t>
            </a:r>
            <a:r>
              <a:rPr lang="en-US" b="1" u="sng" dirty="0" smtClean="0"/>
              <a:t>gov’t commandeering the </a:t>
            </a:r>
            <a:r>
              <a:rPr lang="en-US" b="1" u="sng" dirty="0"/>
              <a:t>states</a:t>
            </a:r>
            <a:endParaRPr lang="en-US" dirty="0"/>
          </a:p>
          <a:p>
            <a:pPr lvl="0"/>
            <a:r>
              <a:rPr lang="en-US" dirty="0"/>
              <a:t>The Supreme Court has held that the 10th Amendment prohibits Congress </a:t>
            </a:r>
          </a:p>
          <a:p>
            <a:pPr lvl="1"/>
            <a:r>
              <a:rPr lang="en-US" dirty="0"/>
              <a:t>from commandeering either state legislatures or state executive officials.</a:t>
            </a:r>
          </a:p>
          <a:p>
            <a:pPr lvl="0"/>
            <a:r>
              <a:rPr lang="en-US" dirty="0"/>
              <a:t> In other words, Congress cannot compel state governments to take action. </a:t>
            </a:r>
          </a:p>
          <a:p>
            <a:pPr lvl="0"/>
            <a:r>
              <a:rPr lang="en-US" dirty="0"/>
              <a:t>It may incentivize action, </a:t>
            </a:r>
          </a:p>
          <a:p>
            <a:pPr lvl="1"/>
            <a:r>
              <a:rPr lang="en-US" dirty="0"/>
              <a:t>and it may make grants of funds contingent, </a:t>
            </a:r>
          </a:p>
          <a:p>
            <a:pPr lvl="1"/>
            <a:r>
              <a:rPr lang="en-US" dirty="0"/>
              <a:t>but it cannot demand.</a:t>
            </a:r>
          </a:p>
          <a:p>
            <a:endParaRPr lang="en-US" dirty="0"/>
          </a:p>
        </p:txBody>
      </p:sp>
      <p:sp>
        <p:nvSpPr>
          <p:cNvPr id="4" name="Slide Number Placeholder 3"/>
          <p:cNvSpPr>
            <a:spLocks noGrp="1"/>
          </p:cNvSpPr>
          <p:nvPr>
            <p:ph type="sldNum" sz="quarter" idx="12"/>
          </p:nvPr>
        </p:nvSpPr>
        <p:spPr/>
        <p:txBody>
          <a:bodyPr/>
          <a:lstStyle/>
          <a:p>
            <a:fld id="{0C384613-D8E5-4729-A777-CC6F4326F50E}" type="slidenum">
              <a:rPr lang="en-US" smtClean="0"/>
              <a:pPr/>
              <a:t>98</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7200" dirty="0" smtClean="0"/>
              <a:t>Commerce Clause</a:t>
            </a:r>
            <a:endParaRPr lang="en-US" sz="7200"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C384613-D8E5-4729-A777-CC6F4326F50E}" type="slidenum">
              <a:rPr lang="en-US" smtClean="0"/>
              <a:pPr/>
              <a:t>99</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8065</TotalTime>
  <Words>6377</Words>
  <Application>Microsoft Office PowerPoint</Application>
  <PresentationFormat>On-screen Show (4:3)</PresentationFormat>
  <Paragraphs>1162</Paragraphs>
  <Slides>233</Slides>
  <Notes>0</Notes>
  <HiddenSlides>0</HiddenSlides>
  <MMClips>0</MMClips>
  <ScaleCrop>false</ScaleCrop>
  <HeadingPairs>
    <vt:vector size="4" baseType="variant">
      <vt:variant>
        <vt:lpstr>Theme</vt:lpstr>
      </vt:variant>
      <vt:variant>
        <vt:i4>1</vt:i4>
      </vt:variant>
      <vt:variant>
        <vt:lpstr>Slide Titles</vt:lpstr>
      </vt:variant>
      <vt:variant>
        <vt:i4>233</vt:i4>
      </vt:variant>
    </vt:vector>
  </HeadingPairs>
  <TitlesOfParts>
    <vt:vector size="234" baseType="lpstr">
      <vt:lpstr>Office Theme</vt:lpstr>
      <vt:lpstr>Constitutional Law</vt:lpstr>
      <vt:lpstr>Rational Basis</vt:lpstr>
      <vt:lpstr>PowerPoint Presentation</vt:lpstr>
      <vt:lpstr>Intermediate Standard</vt:lpstr>
      <vt:lpstr>Intermediate Standard</vt:lpstr>
      <vt:lpstr>Strict Scrutiny</vt:lpstr>
      <vt:lpstr>PowerPoint Presentation</vt:lpstr>
      <vt:lpstr>Power of Government Branches</vt:lpstr>
      <vt:lpstr>Article I and Article II and Article III </vt:lpstr>
      <vt:lpstr>PowerPoint Presentation</vt:lpstr>
      <vt:lpstr>JUDICIAL POWER</vt:lpstr>
      <vt:lpstr>Supreme Court Jurisdiction is limited to: </vt:lpstr>
      <vt:lpstr>PowerPoint Presentation</vt:lpstr>
      <vt:lpstr>Federal court jurisdiction is limited to </vt:lpstr>
      <vt:lpstr>PowerPoint Presentation</vt:lpstr>
      <vt:lpstr>Case or controversy </vt:lpstr>
      <vt:lpstr>PowerPoint Presentation</vt:lpstr>
      <vt:lpstr>Ripe and mootness </vt:lpstr>
      <vt:lpstr>PowerPoint Presentation</vt:lpstr>
      <vt:lpstr>Exception to case of controversy </vt:lpstr>
      <vt:lpstr>PowerPoint Presentation</vt:lpstr>
      <vt:lpstr>Standing for Supreme Court </vt:lpstr>
      <vt:lpstr>PowerPoint Presentation</vt:lpstr>
      <vt:lpstr>3rd party standing </vt:lpstr>
      <vt:lpstr>PowerPoint Presentation</vt:lpstr>
      <vt:lpstr>Taxpayer standing </vt:lpstr>
      <vt:lpstr>PowerPoint Presentation</vt:lpstr>
      <vt:lpstr>Standing for an organization</vt:lpstr>
      <vt:lpstr>PowerPoint Presentation</vt:lpstr>
      <vt:lpstr>Review of State court decisions by the Supreme Court  </vt:lpstr>
      <vt:lpstr>PowerPoint Presentation</vt:lpstr>
      <vt:lpstr>Abstention</vt:lpstr>
      <vt:lpstr>PowerPoint Presentation</vt:lpstr>
      <vt:lpstr>Political Question </vt:lpstr>
      <vt:lpstr>PowerPoint Presentation</vt:lpstr>
      <vt:lpstr>Federal jurisdiction over a claim against a state is allowed if either</vt:lpstr>
      <vt:lpstr>PowerPoint Presentation</vt:lpstr>
      <vt:lpstr>Consent for lawsuit (state sues federal, federal sues state) </vt:lpstr>
      <vt:lpstr>PowerPoint Presentation</vt:lpstr>
      <vt:lpstr>LEGISLATIVE POWERS</vt:lpstr>
      <vt:lpstr>Congress’ constitutional powers </vt:lpstr>
      <vt:lpstr>PowerPoint Presentation</vt:lpstr>
      <vt:lpstr>Non-delegation doctrine </vt:lpstr>
      <vt:lpstr>PowerPoint Presentation</vt:lpstr>
      <vt:lpstr>Taxes </vt:lpstr>
      <vt:lpstr>PowerPoint Presentation</vt:lpstr>
      <vt:lpstr>Constitutionality of a tax</vt:lpstr>
      <vt:lpstr>PowerPoint Presentation</vt:lpstr>
      <vt:lpstr>Spending </vt:lpstr>
      <vt:lpstr>PowerPoint Presentation</vt:lpstr>
      <vt:lpstr>Naturalization and citizenship </vt:lpstr>
      <vt:lpstr>PowerPoint Presentation</vt:lpstr>
      <vt:lpstr>War Power </vt:lpstr>
      <vt:lpstr>PowerPoint Presentation</vt:lpstr>
      <vt:lpstr>Property power </vt:lpstr>
      <vt:lpstr>PowerPoint Presentation</vt:lpstr>
      <vt:lpstr>Speech and Debate Clause (Congressional Immunity) </vt:lpstr>
      <vt:lpstr>PowerPoint Presentation</vt:lpstr>
      <vt:lpstr>Legislative veto  </vt:lpstr>
      <vt:lpstr>PowerPoint Presentation</vt:lpstr>
      <vt:lpstr>EXECUTIVE POWERS</vt:lpstr>
      <vt:lpstr>Executive Powers </vt:lpstr>
      <vt:lpstr>PowerPoint Presentation</vt:lpstr>
      <vt:lpstr>Executive privilege </vt:lpstr>
      <vt:lpstr>PowerPoint Presentation</vt:lpstr>
      <vt:lpstr>Executive immunity </vt:lpstr>
      <vt:lpstr>PowerPoint Presentation</vt:lpstr>
      <vt:lpstr>Impeachment </vt:lpstr>
      <vt:lpstr>PowerPoint Presentation</vt:lpstr>
      <vt:lpstr>Executive orders </vt:lpstr>
      <vt:lpstr>PowerPoint Presentation</vt:lpstr>
      <vt:lpstr>Presidential legislative authority </vt:lpstr>
      <vt:lpstr>PowerPoint Presentation</vt:lpstr>
      <vt:lpstr>Inherent “emergency” powers </vt:lpstr>
      <vt:lpstr>PowerPoint Presentation</vt:lpstr>
      <vt:lpstr>Treaties </vt:lpstr>
      <vt:lpstr>PowerPoint Presentation</vt:lpstr>
      <vt:lpstr>Executive agreements </vt:lpstr>
      <vt:lpstr>PowerPoint Presentation</vt:lpstr>
      <vt:lpstr>MISC. CLAUSES OF THE CONSTITUTION</vt:lpstr>
      <vt:lpstr>Necessary and proper clause </vt:lpstr>
      <vt:lpstr>PowerPoint Presentation</vt:lpstr>
      <vt:lpstr>Supremacy clause </vt:lpstr>
      <vt:lpstr>PowerPoint Presentation</vt:lpstr>
      <vt:lpstr>The Article IV Privileges AND Immunities Clause </vt:lpstr>
      <vt:lpstr>PowerPoint Presentation</vt:lpstr>
      <vt:lpstr>Bill of Rights </vt:lpstr>
      <vt:lpstr>PowerPoint Presentation</vt:lpstr>
      <vt:lpstr>13th, 14th &amp; 15th Amendments</vt:lpstr>
      <vt:lpstr>PowerPoint Presentation</vt:lpstr>
      <vt:lpstr>Contract Clause </vt:lpstr>
      <vt:lpstr>PowerPoint Presentation</vt:lpstr>
      <vt:lpstr>Ex post facto laws </vt:lpstr>
      <vt:lpstr>PowerPoint Presentation</vt:lpstr>
      <vt:lpstr>10th amendment </vt:lpstr>
      <vt:lpstr>PowerPoint Presentation</vt:lpstr>
      <vt:lpstr>Federal Government compelling the state government to act </vt:lpstr>
      <vt:lpstr>PowerPoint Presentation</vt:lpstr>
      <vt:lpstr>Commerce Clause</vt:lpstr>
      <vt:lpstr>Commerce Clause </vt:lpstr>
      <vt:lpstr>PowerPoint Presentation</vt:lpstr>
      <vt:lpstr>General commerce clause analysis </vt:lpstr>
      <vt:lpstr>PowerPoint Presentation</vt:lpstr>
      <vt:lpstr>Channels and instrumentalities </vt:lpstr>
      <vt:lpstr>PowerPoint Presentation</vt:lpstr>
      <vt:lpstr>Substantial economic effect</vt:lpstr>
      <vt:lpstr>PowerPoint Presentation</vt:lpstr>
      <vt:lpstr>Aggregate effect </vt:lpstr>
      <vt:lpstr>PowerPoint Presentation</vt:lpstr>
      <vt:lpstr>Criminal activity (Commerce Clause) </vt:lpstr>
      <vt:lpstr>PowerPoint Presentation</vt:lpstr>
      <vt:lpstr>Commerce Clause (State)</vt:lpstr>
      <vt:lpstr>Supersession and preemption doctrine </vt:lpstr>
      <vt:lpstr>PowerPoint Presentation</vt:lpstr>
      <vt:lpstr>Factors for congressional intent (supremacy or preemption) </vt:lpstr>
      <vt:lpstr>PowerPoint Presentation</vt:lpstr>
      <vt:lpstr>Dormant commerce clause </vt:lpstr>
      <vt:lpstr>PowerPoint Presentation</vt:lpstr>
      <vt:lpstr>Unduly burden test </vt:lpstr>
      <vt:lpstr>PowerPoint Presentation</vt:lpstr>
      <vt:lpstr>3 Exceptions if Discriminatory </vt:lpstr>
      <vt:lpstr>PowerPoint Presentation</vt:lpstr>
      <vt:lpstr>Permits and licenses for interstate business </vt:lpstr>
      <vt:lpstr>PowerPoint Presentation</vt:lpstr>
      <vt:lpstr>Analysis of state taxation on interstate commerce </vt:lpstr>
      <vt:lpstr>PowerPoint Presentation</vt:lpstr>
      <vt:lpstr>“Doing business” taxes </vt:lpstr>
      <vt:lpstr>PowerPoint Presentation</vt:lpstr>
      <vt:lpstr>Freedom of Religion</vt:lpstr>
      <vt:lpstr>Freedom of religion </vt:lpstr>
      <vt:lpstr>PowerPoint Presentation</vt:lpstr>
      <vt:lpstr>Establishment clause </vt:lpstr>
      <vt:lpstr>PowerPoint Presentation</vt:lpstr>
      <vt:lpstr>Three-pronged “lemon” test </vt:lpstr>
      <vt:lpstr>PowerPoint Presentation</vt:lpstr>
      <vt:lpstr>Use of public facilities </vt:lpstr>
      <vt:lpstr>PowerPoint Presentation</vt:lpstr>
      <vt:lpstr>Public acknowledgment of religion </vt:lpstr>
      <vt:lpstr>PowerPoint Presentation</vt:lpstr>
      <vt:lpstr>Nativity Scene Example</vt:lpstr>
      <vt:lpstr>PowerPoint Presentation</vt:lpstr>
      <vt:lpstr>Free exercise clause </vt:lpstr>
      <vt:lpstr>PowerPoint Presentation</vt:lpstr>
      <vt:lpstr>Equal Protection</vt:lpstr>
      <vt:lpstr>EQUAL PROTECTION approach </vt:lpstr>
      <vt:lpstr>PowerPoint Presentation</vt:lpstr>
      <vt:lpstr>State action / 14th  and 15th  amendment-  </vt:lpstr>
      <vt:lpstr>PowerPoint Presentation</vt:lpstr>
      <vt:lpstr>Significant state involvement </vt:lpstr>
      <vt:lpstr>PowerPoint Presentation</vt:lpstr>
      <vt:lpstr>Intentional discrimination (dejure)  </vt:lpstr>
      <vt:lpstr>PowerPoint Presentation</vt:lpstr>
      <vt:lpstr>Defacto discrimination (unintentional) </vt:lpstr>
      <vt:lpstr>PowerPoint Presentation</vt:lpstr>
      <vt:lpstr>Non suspect or defacto-suspect Rational Basis Test</vt:lpstr>
      <vt:lpstr>PowerPoint Presentation</vt:lpstr>
      <vt:lpstr>Quasi Suspect Class   intermediate scrutiny standard  </vt:lpstr>
      <vt:lpstr>PowerPoint Presentation</vt:lpstr>
      <vt:lpstr>What is a Suspect class </vt:lpstr>
      <vt:lpstr>PowerPoint Presentation</vt:lpstr>
      <vt:lpstr>Suspect class Strict scrutiny</vt:lpstr>
      <vt:lpstr>PowerPoint Presentation</vt:lpstr>
      <vt:lpstr>Affirmative Action  </vt:lpstr>
      <vt:lpstr>PowerPoint Presentation</vt:lpstr>
      <vt:lpstr>State laws regarding alienage</vt:lpstr>
      <vt:lpstr>PowerPoint Presentation</vt:lpstr>
      <vt:lpstr>Due Process</vt:lpstr>
      <vt:lpstr>Procedural due process </vt:lpstr>
      <vt:lpstr>PowerPoint Presentation</vt:lpstr>
      <vt:lpstr>Substantive due process </vt:lpstr>
      <vt:lpstr>PowerPoint Presentation</vt:lpstr>
      <vt:lpstr>Economic and Social Regulations Rational basis test </vt:lpstr>
      <vt:lpstr>PowerPoint Presentation</vt:lpstr>
      <vt:lpstr>List of Fundamental Rights   and Strict Scrutiny</vt:lpstr>
      <vt:lpstr>PowerPoint Presentation</vt:lpstr>
      <vt:lpstr>Right to Travel Interstate-  </vt:lpstr>
      <vt:lpstr>PowerPoint Presentation</vt:lpstr>
      <vt:lpstr>Right of privacy-  </vt:lpstr>
      <vt:lpstr>PowerPoint Presentation</vt:lpstr>
      <vt:lpstr>Abortion-  </vt:lpstr>
      <vt:lpstr>PowerPoint Presentation</vt:lpstr>
      <vt:lpstr>Right to Vote-  </vt:lpstr>
      <vt:lpstr>PowerPoint Presentation</vt:lpstr>
      <vt:lpstr>Exceptions to the denial of the vote-  </vt:lpstr>
      <vt:lpstr>PowerPoint Presentation</vt:lpstr>
      <vt:lpstr>Non-fundamental rights </vt:lpstr>
      <vt:lpstr>PowerPoint Presentation</vt:lpstr>
      <vt:lpstr>Free Speech</vt:lpstr>
      <vt:lpstr>Free speech </vt:lpstr>
      <vt:lpstr>PowerPoint Presentation</vt:lpstr>
      <vt:lpstr>Overbreadth and Vagueness </vt:lpstr>
      <vt:lpstr>PowerPoint Presentation</vt:lpstr>
      <vt:lpstr>Censorship and Prior Restraint- </vt:lpstr>
      <vt:lpstr>PowerPoint Presentation</vt:lpstr>
      <vt:lpstr>Symbolic Conduct-  </vt:lpstr>
      <vt:lpstr>PowerPoint Presentation</vt:lpstr>
      <vt:lpstr>Public forum-  </vt:lpstr>
      <vt:lpstr>PowerPoint Presentation</vt:lpstr>
      <vt:lpstr>Limited public forum-  </vt:lpstr>
      <vt:lpstr>PowerPoint Presentation</vt:lpstr>
      <vt:lpstr>Not a public forum- </vt:lpstr>
      <vt:lpstr>PowerPoint Presentation</vt:lpstr>
      <vt:lpstr>Viewpoint / Content based restrictions</vt:lpstr>
      <vt:lpstr>PowerPoint Presentation</vt:lpstr>
      <vt:lpstr>Time, place and manner regulations-  </vt:lpstr>
      <vt:lpstr>PowerPoint Presentation</vt:lpstr>
      <vt:lpstr>Licensing- </vt:lpstr>
      <vt:lpstr>PowerPoint Presentation</vt:lpstr>
      <vt:lpstr>Exceptions to Free Speech</vt:lpstr>
      <vt:lpstr>Commercial Speech-  </vt:lpstr>
      <vt:lpstr>PowerPoint Presentation</vt:lpstr>
      <vt:lpstr>Defamation</vt:lpstr>
      <vt:lpstr>Public Official/ Figures-  </vt:lpstr>
      <vt:lpstr>PowerPoint Presentation</vt:lpstr>
      <vt:lpstr>Public Figure Fault Required- </vt:lpstr>
      <vt:lpstr>PowerPoint Presentation</vt:lpstr>
      <vt:lpstr>Private Individuals (matter of public concern)-  </vt:lpstr>
      <vt:lpstr>PowerPoint Presentation</vt:lpstr>
      <vt:lpstr>Private Individuals (matter of private concern)-  </vt:lpstr>
      <vt:lpstr>PowerPoint Presentation</vt:lpstr>
      <vt:lpstr>Obscenity- </vt:lpstr>
      <vt:lpstr>PowerPoint Presentation</vt:lpstr>
      <vt:lpstr>The Miller Test (Obscenity) </vt:lpstr>
      <vt:lpstr>PowerPoint Presentation</vt:lpstr>
      <vt:lpstr>Advocacy of Unlawful Action-  </vt:lpstr>
      <vt:lpstr>PowerPoint Presentation</vt:lpstr>
      <vt:lpstr>Fighting Words-  </vt:lpstr>
      <vt:lpstr>PowerPoint Presentation</vt:lpstr>
      <vt:lpstr>FREEDOM OF ASSOCITATION</vt:lpstr>
      <vt:lpstr>Freedom of association-  </vt:lpstr>
      <vt:lpstr>PowerPoint Presentation</vt:lpstr>
      <vt:lpstr>Compulsory Disclosure of Membership-  </vt:lpstr>
      <vt:lpstr>PowerPoint Presentation</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Constitutional Law</dc:title>
  <dc:creator>kris</dc:creator>
  <cp:lastModifiedBy>Kris</cp:lastModifiedBy>
  <cp:revision>61</cp:revision>
  <dcterms:created xsi:type="dcterms:W3CDTF">2012-12-10T17:23:53Z</dcterms:created>
  <dcterms:modified xsi:type="dcterms:W3CDTF">2014-01-21T00:49:48Z</dcterms:modified>
</cp:coreProperties>
</file>