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4"/>
  </p:notesMasterIdLst>
  <p:sldIdLst>
    <p:sldId id="256" r:id="rId2"/>
    <p:sldId id="410" r:id="rId3"/>
    <p:sldId id="411" r:id="rId4"/>
    <p:sldId id="406" r:id="rId5"/>
    <p:sldId id="407" r:id="rId6"/>
    <p:sldId id="408" r:id="rId7"/>
    <p:sldId id="409" r:id="rId8"/>
    <p:sldId id="414" r:id="rId9"/>
    <p:sldId id="415" r:id="rId10"/>
    <p:sldId id="416" r:id="rId11"/>
    <p:sldId id="417" r:id="rId12"/>
    <p:sldId id="412" r:id="rId13"/>
    <p:sldId id="413"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422" r:id="rId33"/>
    <p:sldId id="423" r:id="rId34"/>
    <p:sldId id="277" r:id="rId35"/>
    <p:sldId id="278" r:id="rId36"/>
    <p:sldId id="279" r:id="rId37"/>
    <p:sldId id="280" r:id="rId38"/>
    <p:sldId id="281" r:id="rId39"/>
    <p:sldId id="424" r:id="rId40"/>
    <p:sldId id="425" r:id="rId41"/>
    <p:sldId id="282" r:id="rId42"/>
    <p:sldId id="283" r:id="rId43"/>
    <p:sldId id="286" r:id="rId44"/>
    <p:sldId id="287" r:id="rId45"/>
    <p:sldId id="290" r:id="rId46"/>
    <p:sldId id="293" r:id="rId47"/>
    <p:sldId id="294" r:id="rId48"/>
    <p:sldId id="295" r:id="rId49"/>
    <p:sldId id="296" r:id="rId50"/>
    <p:sldId id="299" r:id="rId51"/>
    <p:sldId id="300" r:id="rId52"/>
    <p:sldId id="301" r:id="rId53"/>
    <p:sldId id="302" r:id="rId54"/>
    <p:sldId id="303" r:id="rId55"/>
    <p:sldId id="304" r:id="rId56"/>
    <p:sldId id="305" r:id="rId57"/>
    <p:sldId id="306" r:id="rId58"/>
    <p:sldId id="428" r:id="rId59"/>
    <p:sldId id="432" r:id="rId60"/>
    <p:sldId id="430" r:id="rId61"/>
    <p:sldId id="431" r:id="rId62"/>
    <p:sldId id="433" r:id="rId63"/>
    <p:sldId id="429" r:id="rId64"/>
    <p:sldId id="307" r:id="rId65"/>
    <p:sldId id="309" r:id="rId66"/>
    <p:sldId id="308" r:id="rId67"/>
    <p:sldId id="310" r:id="rId68"/>
    <p:sldId id="311" r:id="rId69"/>
    <p:sldId id="312" r:id="rId70"/>
    <p:sldId id="313" r:id="rId71"/>
    <p:sldId id="314" r:id="rId72"/>
    <p:sldId id="315" r:id="rId73"/>
    <p:sldId id="316" r:id="rId74"/>
    <p:sldId id="317" r:id="rId75"/>
    <p:sldId id="318" r:id="rId76"/>
    <p:sldId id="319" r:id="rId77"/>
    <p:sldId id="320" r:id="rId78"/>
    <p:sldId id="321" r:id="rId79"/>
    <p:sldId id="324" r:id="rId80"/>
    <p:sldId id="325" r:id="rId81"/>
    <p:sldId id="326" r:id="rId82"/>
    <p:sldId id="327" r:id="rId83"/>
    <p:sldId id="328" r:id="rId84"/>
    <p:sldId id="329" r:id="rId85"/>
    <p:sldId id="330" r:id="rId86"/>
    <p:sldId id="331" r:id="rId87"/>
    <p:sldId id="332" r:id="rId88"/>
    <p:sldId id="333" r:id="rId89"/>
    <p:sldId id="334" r:id="rId90"/>
    <p:sldId id="335" r:id="rId91"/>
    <p:sldId id="336" r:id="rId92"/>
    <p:sldId id="337" r:id="rId93"/>
    <p:sldId id="338" r:id="rId94"/>
    <p:sldId id="339" r:id="rId95"/>
    <p:sldId id="340" r:id="rId96"/>
    <p:sldId id="341" r:id="rId97"/>
    <p:sldId id="342" r:id="rId98"/>
    <p:sldId id="343" r:id="rId99"/>
    <p:sldId id="344" r:id="rId100"/>
    <p:sldId id="347" r:id="rId101"/>
    <p:sldId id="348" r:id="rId102"/>
    <p:sldId id="349" r:id="rId103"/>
    <p:sldId id="350" r:id="rId104"/>
    <p:sldId id="353" r:id="rId105"/>
    <p:sldId id="351" r:id="rId106"/>
    <p:sldId id="352" r:id="rId107"/>
    <p:sldId id="354" r:id="rId108"/>
    <p:sldId id="355" r:id="rId109"/>
    <p:sldId id="356" r:id="rId110"/>
    <p:sldId id="357" r:id="rId111"/>
    <p:sldId id="358" r:id="rId112"/>
    <p:sldId id="359" r:id="rId113"/>
    <p:sldId id="360" r:id="rId114"/>
    <p:sldId id="361" r:id="rId115"/>
    <p:sldId id="364" r:id="rId116"/>
    <p:sldId id="362" r:id="rId117"/>
    <p:sldId id="363" r:id="rId118"/>
    <p:sldId id="365" r:id="rId119"/>
    <p:sldId id="366" r:id="rId120"/>
    <p:sldId id="367" r:id="rId121"/>
    <p:sldId id="368" r:id="rId122"/>
    <p:sldId id="369" r:id="rId123"/>
    <p:sldId id="370" r:id="rId124"/>
    <p:sldId id="371" r:id="rId125"/>
    <p:sldId id="372" r:id="rId126"/>
    <p:sldId id="373" r:id="rId127"/>
    <p:sldId id="374" r:id="rId128"/>
    <p:sldId id="379" r:id="rId129"/>
    <p:sldId id="427" r:id="rId130"/>
    <p:sldId id="426" r:id="rId131"/>
    <p:sldId id="377" r:id="rId132"/>
    <p:sldId id="378" r:id="rId133"/>
    <p:sldId id="382" r:id="rId134"/>
    <p:sldId id="383" r:id="rId135"/>
    <p:sldId id="384" r:id="rId136"/>
    <p:sldId id="385" r:id="rId137"/>
    <p:sldId id="386" r:id="rId138"/>
    <p:sldId id="387" r:id="rId139"/>
    <p:sldId id="390" r:id="rId140"/>
    <p:sldId id="391" r:id="rId141"/>
    <p:sldId id="392" r:id="rId142"/>
    <p:sldId id="393" r:id="rId143"/>
    <p:sldId id="396" r:id="rId144"/>
    <p:sldId id="397" r:id="rId145"/>
    <p:sldId id="398" r:id="rId146"/>
    <p:sldId id="399" r:id="rId147"/>
    <p:sldId id="400" r:id="rId148"/>
    <p:sldId id="401" r:id="rId149"/>
    <p:sldId id="402" r:id="rId150"/>
    <p:sldId id="403" r:id="rId151"/>
    <p:sldId id="404" r:id="rId152"/>
    <p:sldId id="405" r:id="rId1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p:scale>
          <a:sx n="76" d="100"/>
          <a:sy n="76" d="100"/>
        </p:scale>
        <p:origin x="-1224"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5D6E3-73A2-4493-83DF-487A6A5D8165}" type="datetimeFigureOut">
              <a:rPr lang="en-US" smtClean="0"/>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41A9B-D468-451E-99ED-1886464313A6}" type="slidenum">
              <a:rPr lang="en-US" smtClean="0"/>
              <a:t>‹#›</a:t>
            </a:fld>
            <a:endParaRPr lang="en-US"/>
          </a:p>
        </p:txBody>
      </p:sp>
    </p:spTree>
    <p:extLst>
      <p:ext uri="{BB962C8B-B14F-4D97-AF65-F5344CB8AC3E}">
        <p14:creationId xmlns:p14="http://schemas.microsoft.com/office/powerpoint/2010/main" val="2830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775983-1F93-48BE-B131-99A869D3CC9E}"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44543-19C6-4315-BFF6-8B436FDB5F7A}"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CF579-AAAE-4B8B-8872-74E4F7635E38}"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CD75C-60F3-4B9E-B1A3-D0C9F799D0D3}"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33712F-22CE-4D43-8E7B-4A9EAD4A63DF}" type="datetime1">
              <a:rPr lang="en-US" smtClean="0"/>
              <a:t>2/12/2014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7DD244-DE73-4765-9571-57E53A53C8E7}" type="datetime1">
              <a:rPr lang="en-US" smtClean="0"/>
              <a:t>2/12/2014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902995-BD27-4924-8616-4CC91D733882}" type="datetime1">
              <a:rPr lang="en-US" smtClean="0"/>
              <a:t>2/12/2014</a:t>
            </a:fld>
            <a:endParaRPr lang="en-US"/>
          </a:p>
        </p:txBody>
      </p:sp>
      <p:sp>
        <p:nvSpPr>
          <p:cNvPr id="8" name="Footer Placeholder 7"/>
          <p:cNvSpPr>
            <a:spLocks noGrp="1"/>
          </p:cNvSpPr>
          <p:nvPr>
            <p:ph type="ftr" sz="quarter" idx="11"/>
          </p:nvPr>
        </p:nvSpPr>
        <p:spPr/>
        <p:txBody>
          <a:bodyPr/>
          <a:lstStyle/>
          <a:p>
            <a:r>
              <a:rPr lang="en-US" smtClean="0"/>
              <a:t>Crawford's</a:t>
            </a:r>
            <a:endParaRPr lang="en-US"/>
          </a:p>
        </p:txBody>
      </p:sp>
      <p:sp>
        <p:nvSpPr>
          <p:cNvPr id="9" name="Slide Number Placeholder 8"/>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0A6A78-6C9F-4E6B-A2DF-024640CF186A}" type="datetime1">
              <a:rPr lang="en-US" smtClean="0"/>
              <a:t>2/12/2014</a:t>
            </a:fld>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3BE1F-014D-4D95-BE2C-2ED26D6FC580}" type="datetime1">
              <a:rPr lang="en-US" smtClean="0"/>
              <a:t>2/12/2014</a:t>
            </a:fld>
            <a:endParaRPr lang="en-US"/>
          </a:p>
        </p:txBody>
      </p:sp>
      <p:sp>
        <p:nvSpPr>
          <p:cNvPr id="3" name="Footer Placeholder 2"/>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AA7EB-0FED-4EBB-8F03-0476C74B8989}" type="datetime1">
              <a:rPr lang="en-US" smtClean="0"/>
              <a:t>2/12/2014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6E933-8E2E-47CF-A780-30D303900BB9}" type="datetime1">
              <a:rPr lang="en-US" smtClean="0"/>
              <a:t>2/12/2014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938ACC95-455B-4E07-A8E3-921A825B9F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87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838200"/>
            <a:ext cx="8229600" cy="5287963"/>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64D58-AD11-4F72-9D01-2BC50E97025A}" type="datetime1">
              <a:rPr lang="en-US" smtClean="0"/>
              <a:t>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Crawford's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ACC95-455B-4E07-A8E3-921A825B9FD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Corporations</a:t>
            </a:r>
            <a:endParaRPr lang="en-US" sz="9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Order of </a:t>
            </a:r>
            <a:r>
              <a:rPr lang="en-US" dirty="0" smtClean="0"/>
              <a:t>payments </a:t>
            </a:r>
            <a:r>
              <a:rPr lang="en-US" dirty="0"/>
              <a:t>upon </a:t>
            </a:r>
            <a:r>
              <a:rPr lang="en-US" dirty="0" smtClean="0"/>
              <a:t>dissolution of a Partnership</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10</a:t>
            </a:fld>
            <a:endParaRPr lang="en-US"/>
          </a:p>
        </p:txBody>
      </p:sp>
    </p:spTree>
    <p:extLst>
      <p:ext uri="{BB962C8B-B14F-4D97-AF65-F5344CB8AC3E}">
        <p14:creationId xmlns:p14="http://schemas.microsoft.com/office/powerpoint/2010/main" val="179046534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Remedies for insider trading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100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Remedies for insider trading</a:t>
            </a:r>
            <a:endParaRPr lang="en-US" dirty="0"/>
          </a:p>
          <a:p>
            <a:pPr lvl="0"/>
            <a:r>
              <a:rPr lang="en-US" dirty="0"/>
              <a:t>Publicly held: conventional out-of-pocket damages. </a:t>
            </a:r>
          </a:p>
          <a:p>
            <a:pPr lvl="0"/>
            <a:r>
              <a:rPr lang="en-US" dirty="0"/>
              <a:t>Closely held: conventional and restitutionary relief (defendant’s wrongful </a:t>
            </a:r>
            <a:r>
              <a:rPr lang="en-US" dirty="0" smtClean="0"/>
              <a:t>gain, </a:t>
            </a:r>
            <a:r>
              <a:rPr lang="en-US" dirty="0" err="1" smtClean="0"/>
              <a:t>recission</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101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10b (5) Compared to 16(b)</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102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10b (5) Compared to 16(b)</a:t>
            </a:r>
            <a:endParaRPr lang="en-US" dirty="0"/>
          </a:p>
          <a:p>
            <a:pPr lvl="0"/>
            <a:r>
              <a:rPr lang="en-US" dirty="0"/>
              <a:t>Rule 10b(5) relates to all transactions dealing with securities </a:t>
            </a:r>
          </a:p>
          <a:p>
            <a:pPr lvl="1"/>
            <a:r>
              <a:rPr lang="en-US" dirty="0"/>
              <a:t>while 16(b) applies only to those transactions </a:t>
            </a:r>
          </a:p>
          <a:p>
            <a:pPr lvl="1"/>
            <a:r>
              <a:rPr lang="en-US" dirty="0"/>
              <a:t>registered under section 12 of the 1934 Act</a:t>
            </a:r>
          </a:p>
          <a:p>
            <a:pPr lvl="0"/>
            <a:r>
              <a:rPr lang="en-US" dirty="0"/>
              <a:t>there is strict liability under 16(b), whereas 10b(5) has a higher standard of liability</a:t>
            </a:r>
          </a:p>
          <a:p>
            <a:pPr lvl="0"/>
            <a:r>
              <a:rPr lang="en-US" dirty="0"/>
              <a:t>recovery under 16(b) belongs to Corporation,</a:t>
            </a:r>
          </a:p>
          <a:p>
            <a:pPr lvl="1"/>
            <a:r>
              <a:rPr lang="en-US" dirty="0"/>
              <a:t> while under 10b(5) it belongs to the injured purchaser or seller</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103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16b</a:t>
            </a:r>
            <a:endParaRPr lang="en-US" sz="9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104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Corporations under the 1934 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105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Corporations under the 1934 act</a:t>
            </a:r>
            <a:endParaRPr lang="en-US" dirty="0"/>
          </a:p>
          <a:p>
            <a:pPr lvl="0"/>
            <a:r>
              <a:rPr lang="en-US" dirty="0"/>
              <a:t>Two categories of companies: </a:t>
            </a:r>
          </a:p>
          <a:p>
            <a:pPr lvl="1"/>
            <a:r>
              <a:rPr lang="en-US" dirty="0"/>
              <a:t>those with securities listed on a national exchange </a:t>
            </a:r>
            <a:r>
              <a:rPr lang="en-US" dirty="0" smtClean="0"/>
              <a:t>or</a:t>
            </a:r>
            <a:endParaRPr lang="en-US" dirty="0"/>
          </a:p>
          <a:p>
            <a:pPr lvl="1"/>
            <a:r>
              <a:rPr lang="en-US" dirty="0" smtClean="0"/>
              <a:t>Those </a:t>
            </a:r>
            <a:r>
              <a:rPr lang="en-US" dirty="0"/>
              <a:t>that have at least 10 million in assets </a:t>
            </a:r>
          </a:p>
          <a:p>
            <a:pPr lvl="2"/>
            <a:r>
              <a:rPr lang="en-US" dirty="0"/>
              <a:t>and a class of securities held by at least 500 shareholders.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106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16(b)</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107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16(b)</a:t>
            </a:r>
            <a:endParaRPr lang="en-US" dirty="0"/>
          </a:p>
          <a:p>
            <a:pPr lvl="0"/>
            <a:r>
              <a:rPr lang="en-US" dirty="0"/>
              <a:t>Regardless of inside information, misrepresentations or misappropriation,</a:t>
            </a:r>
          </a:p>
          <a:p>
            <a:pPr lvl="1"/>
            <a:r>
              <a:rPr lang="en-US" dirty="0"/>
              <a:t>Short-swing profits are recoverable to the corporation under 16(b). </a:t>
            </a:r>
          </a:p>
          <a:p>
            <a:pPr lvl="0"/>
            <a:r>
              <a:rPr lang="en-US" dirty="0"/>
              <a:t>Any profit realized by the purchase or </a:t>
            </a:r>
            <a:r>
              <a:rPr lang="en-US" dirty="0" smtClean="0"/>
              <a:t>sale of a security</a:t>
            </a:r>
            <a:endParaRPr lang="en-US" dirty="0"/>
          </a:p>
          <a:p>
            <a:pPr lvl="1"/>
            <a:r>
              <a:rPr lang="en-US" dirty="0"/>
              <a:t>by a more-than-10% beneficial owner, or director, or officer (has to be policy maker), </a:t>
            </a:r>
          </a:p>
          <a:p>
            <a:pPr lvl="1"/>
            <a:r>
              <a:rPr lang="en-US" dirty="0"/>
              <a:t>within less than six months,</a:t>
            </a:r>
          </a:p>
          <a:p>
            <a:pPr lvl="1"/>
            <a:r>
              <a:rPr lang="en-US" dirty="0" smtClean="0"/>
              <a:t>Will </a:t>
            </a:r>
            <a:r>
              <a:rPr lang="en-US" dirty="0"/>
              <a:t>be disgorged to the corporation.</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108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Calculation of short-swing profits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109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 of payments upon dissolution </a:t>
            </a:r>
            <a:endParaRPr lang="en-US" dirty="0"/>
          </a:p>
        </p:txBody>
      </p:sp>
      <p:sp>
        <p:nvSpPr>
          <p:cNvPr id="3" name="Content Placeholder 2"/>
          <p:cNvSpPr>
            <a:spLocks noGrp="1"/>
          </p:cNvSpPr>
          <p:nvPr>
            <p:ph idx="1"/>
          </p:nvPr>
        </p:nvSpPr>
        <p:spPr/>
        <p:txBody>
          <a:bodyPr/>
          <a:lstStyle/>
          <a:p>
            <a:r>
              <a:rPr lang="en-US" dirty="0" smtClean="0"/>
              <a:t>Upon dissolution, creditors get paid first, including general partners who loaned money.</a:t>
            </a:r>
          </a:p>
          <a:p>
            <a:r>
              <a:rPr lang="en-US" dirty="0" smtClean="0"/>
              <a:t>Lastly, any surplus goes to the general partners.</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11</a:t>
            </a:fld>
            <a:endParaRPr lang="en-US"/>
          </a:p>
        </p:txBody>
      </p:sp>
    </p:spTree>
    <p:extLst>
      <p:ext uri="{BB962C8B-B14F-4D97-AF65-F5344CB8AC3E}">
        <p14:creationId xmlns:p14="http://schemas.microsoft.com/office/powerpoint/2010/main" val="163506187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Calculation of short-swing profits</a:t>
            </a:r>
            <a:endParaRPr lang="en-US" dirty="0"/>
          </a:p>
          <a:p>
            <a:pPr lvl="0"/>
            <a:r>
              <a:rPr lang="en-US" dirty="0"/>
              <a:t>If there is more than one purchase or sale transactions within the six-month period,</a:t>
            </a:r>
          </a:p>
          <a:p>
            <a:pPr lvl="1"/>
            <a:r>
              <a:rPr lang="en-US" dirty="0"/>
              <a:t> the court pairs off transactions by matching the highest sale price</a:t>
            </a:r>
          </a:p>
          <a:p>
            <a:pPr lvl="1"/>
            <a:r>
              <a:rPr lang="en-US" dirty="0"/>
              <a:t> with the lowest purchase price,</a:t>
            </a:r>
          </a:p>
          <a:p>
            <a:pPr lvl="0"/>
            <a:r>
              <a:rPr lang="en-US" dirty="0"/>
              <a:t> 	and the next highest with the next lowest etc. </a:t>
            </a:r>
          </a:p>
          <a:p>
            <a:pPr lvl="0"/>
            <a:r>
              <a:rPr lang="en-US" dirty="0"/>
              <a:t>If a director or officer, short swing must occur either while in office or after.</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110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Tests beneficial ownership</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111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Tests beneficial ownership</a:t>
            </a:r>
            <a:endParaRPr lang="en-US" dirty="0"/>
          </a:p>
          <a:p>
            <a:pPr lvl="0"/>
            <a:r>
              <a:rPr lang="en-US" dirty="0"/>
              <a:t>One test concerning more than 10% focuses on voting and/or investment power. </a:t>
            </a:r>
          </a:p>
          <a:p>
            <a:pPr lvl="0"/>
            <a:r>
              <a:rPr lang="en-US" dirty="0"/>
              <a:t>The second test focuses on pecuniary interest (family in household) in the securities</a:t>
            </a:r>
          </a:p>
          <a:p>
            <a:pPr lvl="1"/>
            <a:r>
              <a:rPr lang="en-US" dirty="0"/>
              <a:t> “The opportunity directly or indirectly to profit </a:t>
            </a:r>
          </a:p>
          <a:p>
            <a:pPr lvl="1"/>
            <a:r>
              <a:rPr lang="en-US" dirty="0"/>
              <a:t>derived from a transaction in the subject securities”.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112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Unorthodox transactions (is it a purchase or sale under 16b? </a:t>
            </a:r>
            <a:r>
              <a:rPr lang="en-US" b="1" u="sng" dirty="0" err="1" smtClean="0"/>
              <a:t>eg</a:t>
            </a:r>
            <a:r>
              <a:rPr lang="en-US" b="1" u="sng" dirty="0" smtClean="0"/>
              <a:t>: exchange shares in a merger?)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Unorthodox transactions (is it a purchase or sale under 16b? </a:t>
            </a:r>
            <a:r>
              <a:rPr lang="en-US" b="1" u="sng" dirty="0" err="1"/>
              <a:t>eg</a:t>
            </a:r>
            <a:r>
              <a:rPr lang="en-US" b="1" u="sng" dirty="0"/>
              <a:t>: exchange shares in a merger?)</a:t>
            </a:r>
            <a:endParaRPr lang="en-US" dirty="0"/>
          </a:p>
          <a:p>
            <a:pPr lvl="0"/>
            <a:r>
              <a:rPr lang="en-US" dirty="0"/>
              <a:t>Acquisitions or dispositions other than the garden-variety purchases or sales </a:t>
            </a:r>
            <a:r>
              <a:rPr lang="en-US" dirty="0" smtClean="0"/>
              <a:t> are </a:t>
            </a:r>
            <a:r>
              <a:rPr lang="en-US" dirty="0"/>
              <a:t>sometimes referred to as unorthodox transactions. </a:t>
            </a:r>
          </a:p>
          <a:p>
            <a:pPr lvl="0"/>
            <a:r>
              <a:rPr lang="en-US" dirty="0"/>
              <a:t>The two theories of interpretation are the </a:t>
            </a:r>
            <a:endParaRPr lang="en-US" dirty="0" smtClean="0"/>
          </a:p>
          <a:p>
            <a:pPr lvl="1"/>
            <a:r>
              <a:rPr lang="en-US" dirty="0" smtClean="0"/>
              <a:t>“</a:t>
            </a:r>
            <a:r>
              <a:rPr lang="en-US" dirty="0"/>
              <a:t>objective theory”,</a:t>
            </a:r>
          </a:p>
          <a:p>
            <a:pPr lvl="1"/>
            <a:r>
              <a:rPr lang="en-US" dirty="0"/>
              <a:t> </a:t>
            </a:r>
            <a:r>
              <a:rPr lang="en-US" dirty="0" smtClean="0"/>
              <a:t>	where </a:t>
            </a:r>
            <a:r>
              <a:rPr lang="en-US" dirty="0"/>
              <a:t>it is applied to all transactions,</a:t>
            </a:r>
          </a:p>
          <a:p>
            <a:pPr lvl="0"/>
            <a:r>
              <a:rPr lang="en-US" dirty="0"/>
              <a:t> and the “pragmatic theory” </a:t>
            </a:r>
          </a:p>
          <a:p>
            <a:pPr lvl="1"/>
            <a:r>
              <a:rPr lang="en-US" dirty="0"/>
              <a:t>which applies only to those unorthodox </a:t>
            </a:r>
            <a:r>
              <a:rPr lang="en-US" dirty="0" smtClean="0"/>
              <a:t>transactions which </a:t>
            </a:r>
            <a:r>
              <a:rPr lang="en-US" dirty="0"/>
              <a:t>may give rise to a potential for abuse.</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Direct and </a:t>
            </a:r>
            <a:br>
              <a:rPr lang="en-US" sz="7200" dirty="0" smtClean="0"/>
            </a:br>
            <a:r>
              <a:rPr lang="en-US" sz="7200" dirty="0" smtClean="0"/>
              <a:t>Derivative Suits</a:t>
            </a:r>
            <a:endParaRPr lang="en-US" sz="72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115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Direct suits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116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Direct suits</a:t>
            </a:r>
            <a:endParaRPr lang="en-US" dirty="0"/>
          </a:p>
          <a:p>
            <a:pPr lvl="0"/>
            <a:r>
              <a:rPr lang="en-US" dirty="0"/>
              <a:t>A direct suit may be brought by a shareholder </a:t>
            </a:r>
          </a:p>
          <a:p>
            <a:pPr lvl="1"/>
            <a:r>
              <a:rPr lang="en-US" dirty="0"/>
              <a:t>on her own behalf for injuries to a shareholder interests. </a:t>
            </a:r>
          </a:p>
          <a:p>
            <a:pPr lvl="0"/>
            <a:r>
              <a:rPr lang="en-US" dirty="0"/>
              <a:t>If the injury affects a number of shareholders, the suit may be brought as a class action. </a:t>
            </a:r>
          </a:p>
          <a:p>
            <a:pPr lvl="0"/>
            <a:r>
              <a:rPr lang="en-US" dirty="0"/>
              <a:t>Former shareholders can sue if he sold his shares </a:t>
            </a:r>
          </a:p>
          <a:p>
            <a:pPr lvl="1"/>
            <a:r>
              <a:rPr lang="en-US" dirty="0"/>
              <a:t>without knowledge of management’s wrongdoings, </a:t>
            </a:r>
          </a:p>
          <a:p>
            <a:pPr lvl="1"/>
            <a:r>
              <a:rPr lang="en-US" dirty="0"/>
              <a:t>and the wrong would otherwise go unremedied.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117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Derivative suits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118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Derivative suits</a:t>
            </a:r>
            <a:endParaRPr lang="en-US" dirty="0"/>
          </a:p>
          <a:p>
            <a:pPr lvl="0"/>
            <a:r>
              <a:rPr lang="en-US" dirty="0"/>
              <a:t>If a duty owed to the corporation has been abridged, </a:t>
            </a:r>
          </a:p>
          <a:p>
            <a:pPr lvl="1"/>
            <a:r>
              <a:rPr lang="en-US" dirty="0"/>
              <a:t>Suit may be brought by a shareholder on behalf of the corporation.</a:t>
            </a:r>
          </a:p>
          <a:p>
            <a:pPr lvl="0"/>
            <a:r>
              <a:rPr lang="en-US" dirty="0"/>
              <a:t>The test to distinguishing between the basis for a direct or derivative suit </a:t>
            </a:r>
          </a:p>
          <a:p>
            <a:pPr lvl="1"/>
            <a:r>
              <a:rPr lang="en-US" dirty="0"/>
              <a:t>is whether the injury was suffered by the corporation directly </a:t>
            </a:r>
          </a:p>
          <a:p>
            <a:pPr lvl="1"/>
            <a:r>
              <a:rPr lang="en-US" dirty="0"/>
              <a:t>or by the shareholder, </a:t>
            </a:r>
          </a:p>
          <a:p>
            <a:pPr lvl="1"/>
            <a:r>
              <a:rPr lang="en-US" dirty="0"/>
              <a:t>And to whom the defendant’s duty was owed.</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119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Limited Partnerships</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12</a:t>
            </a:fld>
            <a:endParaRPr lang="en-US"/>
          </a:p>
        </p:txBody>
      </p:sp>
    </p:spTree>
    <p:extLst>
      <p:ext uri="{BB962C8B-B14F-4D97-AF65-F5344CB8AC3E}">
        <p14:creationId xmlns:p14="http://schemas.microsoft.com/office/powerpoint/2010/main" val="61155197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Prerequisites to derivative suits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120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Prerequisites to derivative suits</a:t>
            </a:r>
            <a:endParaRPr lang="en-US" dirty="0"/>
          </a:p>
          <a:p>
            <a:pPr lvl="0"/>
            <a:r>
              <a:rPr lang="en-US" dirty="0"/>
              <a:t>The plaintiff-shareholder must specifically plead and prove </a:t>
            </a:r>
          </a:p>
          <a:p>
            <a:pPr lvl="1"/>
            <a:r>
              <a:rPr lang="en-US" dirty="0"/>
              <a:t>that she exhausted her remedies within the corporation structure, </a:t>
            </a:r>
          </a:p>
          <a:p>
            <a:pPr lvl="1"/>
            <a:r>
              <a:rPr lang="en-US" dirty="0"/>
              <a:t>Then must make a demand on the directors to remedy the wrong,</a:t>
            </a:r>
          </a:p>
          <a:p>
            <a:pPr lvl="1"/>
            <a:r>
              <a:rPr lang="en-US" dirty="0"/>
              <a:t>unless it can be shown that such a demand is futile.</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121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Qualifications of plaintiff</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122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Qualifications of plaintiff</a:t>
            </a:r>
            <a:endParaRPr lang="en-US" dirty="0"/>
          </a:p>
          <a:p>
            <a:pPr lvl="0"/>
            <a:r>
              <a:rPr lang="en-US" dirty="0"/>
              <a:t>Plaintiff must fairly and accurately represent the interest of the shareholders, </a:t>
            </a:r>
          </a:p>
          <a:p>
            <a:pPr lvl="0"/>
            <a:r>
              <a:rPr lang="en-US" dirty="0"/>
              <a:t>Be either a registered shareholder, or a beneficial or equitable owner. </a:t>
            </a:r>
          </a:p>
          <a:p>
            <a:pPr lvl="0"/>
            <a:r>
              <a:rPr lang="en-US" dirty="0"/>
              <a:t>Cannot complain of wrongs committed before they purchased their shares except: </a:t>
            </a:r>
          </a:p>
          <a:p>
            <a:pPr lvl="1"/>
            <a:r>
              <a:rPr lang="en-US" dirty="0"/>
              <a:t> plaintiff acquired shares as a matter of law, </a:t>
            </a:r>
          </a:p>
          <a:p>
            <a:pPr lvl="1"/>
            <a:r>
              <a:rPr lang="en-US" dirty="0"/>
              <a:t> section 16 (b) violations,</a:t>
            </a:r>
          </a:p>
          <a:p>
            <a:pPr lvl="1"/>
            <a:r>
              <a:rPr lang="en-US" dirty="0"/>
              <a:t> where serious injustice will result or</a:t>
            </a:r>
          </a:p>
          <a:p>
            <a:pPr lvl="1"/>
            <a:r>
              <a:rPr lang="en-US" dirty="0"/>
              <a:t> Where the wrong is continuous in nature.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123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Effect of rejection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124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Effect of rejection</a:t>
            </a:r>
            <a:endParaRPr lang="en-US" dirty="0"/>
          </a:p>
          <a:p>
            <a:pPr lvl="0"/>
            <a:r>
              <a:rPr lang="en-US" dirty="0"/>
              <a:t>If the matter complained does not involve wrong doing by the directors, </a:t>
            </a:r>
          </a:p>
          <a:p>
            <a:pPr lvl="1"/>
            <a:r>
              <a:rPr lang="en-US" dirty="0"/>
              <a:t>the board’s good faith refusal to sue bars the action </a:t>
            </a:r>
          </a:p>
          <a:p>
            <a:pPr lvl="1"/>
            <a:r>
              <a:rPr lang="en-US" dirty="0"/>
              <a:t>Unless they can show a reasonable doubt</a:t>
            </a:r>
          </a:p>
          <a:p>
            <a:pPr lvl="2"/>
            <a:r>
              <a:rPr lang="en-US" dirty="0"/>
              <a:t> that the board exercised reasonable business judgment in declining to sue.</a:t>
            </a:r>
          </a:p>
          <a:p>
            <a:pPr lvl="0"/>
            <a:r>
              <a:rPr lang="en-US" dirty="0"/>
              <a:t> If the suit alleges wrongdoing by a majority of directors,</a:t>
            </a:r>
          </a:p>
          <a:p>
            <a:pPr lvl="1"/>
            <a:r>
              <a:rPr lang="en-US" dirty="0"/>
              <a:t> the board’s decision not to sue will NOT prevent the derivative suit.</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125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Special litigation committee in derivative suit alleging wrongdoing by a majority of directors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126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Special litigation committee in derivative suit alleging wrongdoing by a majority of directors</a:t>
            </a:r>
            <a:endParaRPr lang="en-US" dirty="0"/>
          </a:p>
          <a:p>
            <a:pPr lvl="0"/>
            <a:r>
              <a:rPr lang="en-US" dirty="0"/>
              <a:t>A board of directors may appoint a special committee of disinterested directors</a:t>
            </a:r>
            <a:r>
              <a:rPr lang="en-US" dirty="0" smtClean="0"/>
              <a:t>,</a:t>
            </a:r>
            <a:endParaRPr lang="en-US" dirty="0"/>
          </a:p>
          <a:p>
            <a:pPr lvl="1"/>
            <a:r>
              <a:rPr lang="en-US" dirty="0"/>
              <a:t>to determine whether the suit would be in the corporation’s best interest </a:t>
            </a:r>
            <a:r>
              <a:rPr lang="en-US" dirty="0" smtClean="0"/>
              <a:t>.</a:t>
            </a:r>
            <a:endParaRPr lang="en-US" dirty="0"/>
          </a:p>
          <a:p>
            <a:pPr lvl="0"/>
            <a:r>
              <a:rPr lang="en-US" dirty="0"/>
              <a:t>And under </a:t>
            </a:r>
            <a:r>
              <a:rPr lang="en-US" dirty="0" err="1"/>
              <a:t>Auerbach</a:t>
            </a:r>
            <a:r>
              <a:rPr lang="en-US" dirty="0"/>
              <a:t> the court will determine </a:t>
            </a:r>
          </a:p>
          <a:p>
            <a:pPr lvl="1"/>
            <a:r>
              <a:rPr lang="en-US" dirty="0"/>
              <a:t>whether the special committee was truly disinterested </a:t>
            </a:r>
          </a:p>
          <a:p>
            <a:pPr lvl="1"/>
            <a:r>
              <a:rPr lang="en-US" dirty="0"/>
              <a:t>and whether its procedures and methodology of the investigation were sufficient. </a:t>
            </a:r>
          </a:p>
          <a:p>
            <a:pPr lvl="0"/>
            <a:r>
              <a:rPr lang="en-US" dirty="0"/>
              <a:t>However under Zapata some courts </a:t>
            </a:r>
          </a:p>
          <a:p>
            <a:pPr lvl="1"/>
            <a:r>
              <a:rPr lang="en-US" dirty="0"/>
              <a:t>have placed the burden on the corporation to prove the committee was fair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127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Mergers</a:t>
            </a:r>
            <a:endParaRPr lang="en-US" sz="72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128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Appraisal rights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solidFill>
                  <a:prstClr val="white">
                    <a:tint val="75000"/>
                  </a:prstClr>
                </a:solidFill>
              </a:rPr>
              <a:pPr/>
              <a:t>129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2012065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Partnerships</a:t>
            </a:r>
            <a:endParaRPr lang="en-US" dirty="0"/>
          </a:p>
        </p:txBody>
      </p:sp>
      <p:sp>
        <p:nvSpPr>
          <p:cNvPr id="3" name="Content Placeholder 2"/>
          <p:cNvSpPr>
            <a:spLocks noGrp="1"/>
          </p:cNvSpPr>
          <p:nvPr>
            <p:ph idx="1"/>
          </p:nvPr>
        </p:nvSpPr>
        <p:spPr/>
        <p:txBody>
          <a:bodyPr/>
          <a:lstStyle/>
          <a:p>
            <a:endParaRPr lang="en-US" dirty="0" smtClean="0"/>
          </a:p>
          <a:p>
            <a:r>
              <a:rPr lang="en-US" dirty="0" smtClean="0"/>
              <a:t>Proper paperwork filed with the state</a:t>
            </a:r>
          </a:p>
          <a:p>
            <a:r>
              <a:rPr lang="en-US" dirty="0" smtClean="0"/>
              <a:t>There is at least one limited partner who contributes capital and share in profits but takes no part in the management and control and </a:t>
            </a:r>
          </a:p>
          <a:p>
            <a:r>
              <a:rPr lang="en-US" dirty="0" smtClean="0"/>
              <a:t>At least one general partner who manage the business and is personally liable without limitation.</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13</a:t>
            </a:fld>
            <a:endParaRPr lang="en-US"/>
          </a:p>
        </p:txBody>
      </p:sp>
    </p:spTree>
    <p:extLst>
      <p:ext uri="{BB962C8B-B14F-4D97-AF65-F5344CB8AC3E}">
        <p14:creationId xmlns:p14="http://schemas.microsoft.com/office/powerpoint/2010/main" val="42567865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Appraisal </a:t>
            </a:r>
            <a:r>
              <a:rPr lang="en-US" b="1" u="sng" dirty="0" smtClean="0"/>
              <a:t>rights</a:t>
            </a:r>
            <a:endParaRPr lang="en-US" dirty="0"/>
          </a:p>
          <a:p>
            <a:pPr lvl="0"/>
            <a:r>
              <a:rPr lang="en-US" dirty="0"/>
              <a:t>If a shareholder dissents to a proposed fundamental change</a:t>
            </a:r>
          </a:p>
          <a:p>
            <a:pPr lvl="1"/>
            <a:r>
              <a:rPr lang="en-US" dirty="0"/>
              <a:t> they must give written notice of her intent to demand payment for her shares </a:t>
            </a:r>
          </a:p>
          <a:p>
            <a:pPr lvl="1"/>
            <a:r>
              <a:rPr lang="en-US" dirty="0"/>
              <a:t>And may not vote for the proposed action.</a:t>
            </a:r>
          </a:p>
          <a:p>
            <a:r>
              <a:rPr lang="en-US" dirty="0" smtClean="0"/>
              <a:t>Will </a:t>
            </a:r>
            <a:r>
              <a:rPr lang="en-US" dirty="0"/>
              <a:t>receive some fair value.</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solidFill>
                  <a:prstClr val="white">
                    <a:tint val="75000"/>
                  </a:prstClr>
                </a:solidFill>
              </a:rPr>
              <a:pPr/>
              <a:t>130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36588775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Substantially all assets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131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Substantially all assets</a:t>
            </a:r>
            <a:endParaRPr lang="en-US" dirty="0"/>
          </a:p>
          <a:p>
            <a:pPr lvl="0"/>
            <a:r>
              <a:rPr lang="en-US" dirty="0"/>
              <a:t>Qualitative necessary: will Existence and Purpose of Corporation change?</a:t>
            </a:r>
          </a:p>
          <a:p>
            <a:pPr lvl="0"/>
            <a:r>
              <a:rPr lang="en-US" dirty="0"/>
              <a:t>Quantitatively vital to the operation: whether Corporation retains economic vitality, revenues?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132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Statutory Merger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133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Statutory Merger</a:t>
            </a:r>
            <a:endParaRPr lang="en-US" dirty="0"/>
          </a:p>
          <a:p>
            <a:pPr lvl="0"/>
            <a:r>
              <a:rPr lang="en-US" dirty="0"/>
              <a:t>A merger in which one corporation is legally absorbed into another. </a:t>
            </a:r>
          </a:p>
          <a:p>
            <a:pPr lvl="0"/>
            <a:r>
              <a:rPr lang="en-US" dirty="0"/>
              <a:t>Shares of the disappearing corporation are converted into shares or other securities </a:t>
            </a:r>
            <a:r>
              <a:rPr lang="en-US" dirty="0" smtClean="0"/>
              <a:t>of </a:t>
            </a:r>
            <a:r>
              <a:rPr lang="en-US" dirty="0"/>
              <a:t>the surviving corporation </a:t>
            </a:r>
          </a:p>
          <a:p>
            <a:pPr lvl="1"/>
            <a:r>
              <a:rPr lang="en-US" dirty="0"/>
              <a:t>Which absorbs all of the rights, assets, and liabilities, </a:t>
            </a:r>
          </a:p>
          <a:p>
            <a:pPr lvl="1"/>
            <a:r>
              <a:rPr lang="en-US" dirty="0"/>
              <a:t>including its contracts of the disappearing corporation</a:t>
            </a:r>
          </a:p>
          <a:p>
            <a:pPr lvl="0"/>
            <a:r>
              <a:rPr lang="en-US" dirty="0"/>
              <a:t>After board approval the plan of merger must be approved by a majority of shareholders</a:t>
            </a:r>
          </a:p>
          <a:p>
            <a:pPr lvl="0"/>
            <a:r>
              <a:rPr lang="en-US" dirty="0"/>
              <a:t>Dissenting shareholders normally have appraisal rights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134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 Facto Merger (duck test)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135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 Facto Merger (duck test)</a:t>
            </a:r>
            <a:endParaRPr lang="en-US" dirty="0"/>
          </a:p>
          <a:p>
            <a:pPr lvl="0"/>
            <a:r>
              <a:rPr lang="en-US" dirty="0"/>
              <a:t>Stock for stock merger</a:t>
            </a:r>
          </a:p>
          <a:p>
            <a:pPr lvl="0"/>
            <a:r>
              <a:rPr lang="en-US" dirty="0"/>
              <a:t>In which substantially all assets of disappearing corporation are obtained</a:t>
            </a:r>
          </a:p>
          <a:p>
            <a:pPr lvl="0"/>
            <a:r>
              <a:rPr lang="en-US" dirty="0"/>
              <a:t>Courts will deem a de facto merger has occurred for purpose of voting and appraisal rights</a:t>
            </a:r>
          </a:p>
          <a:p>
            <a:pPr lvl="0"/>
            <a:r>
              <a:rPr lang="en-US" dirty="0"/>
              <a:t>Test is whether all characteristics and consequences of a merger have taken place</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136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Fiduciary Duty to Minority Shareholders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137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Fiduciary Duty to Minority Shareholders</a:t>
            </a:r>
            <a:endParaRPr lang="en-US" dirty="0"/>
          </a:p>
          <a:p>
            <a:pPr lvl="0"/>
            <a:r>
              <a:rPr lang="en-US" dirty="0"/>
              <a:t>A controlling shareholder has a fiduciary duty to minority shareholders </a:t>
            </a:r>
          </a:p>
          <a:p>
            <a:pPr lvl="1"/>
            <a:r>
              <a:rPr lang="en-US" dirty="0"/>
              <a:t>when any fundamental changes are made</a:t>
            </a:r>
          </a:p>
          <a:p>
            <a:pPr lvl="1"/>
            <a:r>
              <a:rPr lang="en-US" dirty="0"/>
              <a:t> in which the controlling shareholders has an </a:t>
            </a:r>
            <a:r>
              <a:rPr lang="en-US" dirty="0" smtClean="0"/>
              <a:t>interest</a:t>
            </a:r>
          </a:p>
          <a:p>
            <a:pPr lvl="1"/>
            <a:r>
              <a:rPr lang="en-US" dirty="0" smtClean="0"/>
              <a:t>Look for freeze outs</a:t>
            </a:r>
            <a:endParaRPr lang="en-US" dirty="0"/>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138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Self-interested merger (Delaware Law)</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139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Close 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Self-interested merger (Delaware Law)</a:t>
            </a:r>
            <a:endParaRPr lang="en-US" dirty="0"/>
          </a:p>
          <a:p>
            <a:pPr lvl="0"/>
            <a:r>
              <a:rPr lang="en-US" dirty="0"/>
              <a:t>When a controlling shareholder is self-interested (standing on both sides of the transaction),</a:t>
            </a:r>
          </a:p>
          <a:p>
            <a:pPr lvl="1"/>
            <a:r>
              <a:rPr lang="en-US" dirty="0"/>
              <a:t> Any transactions are subject to the entire fairness concept. </a:t>
            </a:r>
          </a:p>
          <a:p>
            <a:pPr lvl="0"/>
            <a:r>
              <a:rPr lang="en-US" dirty="0"/>
              <a:t>The burden on controlling shareholder will shift if approved by informed shareholders </a:t>
            </a:r>
          </a:p>
          <a:p>
            <a:pPr lvl="1"/>
            <a:r>
              <a:rPr lang="en-US" dirty="0"/>
              <a:t>and an independent committee. </a:t>
            </a:r>
          </a:p>
        </p:txBody>
      </p:sp>
      <p:sp>
        <p:nvSpPr>
          <p:cNvPr id="4" name="Slide Number Placeholder 3"/>
          <p:cNvSpPr>
            <a:spLocks noGrp="1"/>
          </p:cNvSpPr>
          <p:nvPr>
            <p:ph type="sldNum" sz="quarter" idx="12"/>
          </p:nvPr>
        </p:nvSpPr>
        <p:spPr/>
        <p:txBody>
          <a:bodyPr/>
          <a:lstStyle/>
          <a:p>
            <a:fld id="{938ACC95-455B-4E07-A8E3-921A825B9FD2}" type="slidenum">
              <a:rPr lang="en-US" smtClean="0"/>
              <a:t>140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Short form merger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141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Short form merger</a:t>
            </a:r>
            <a:endParaRPr lang="en-US" dirty="0"/>
          </a:p>
          <a:p>
            <a:pPr lvl="0"/>
            <a:r>
              <a:rPr lang="en-US" dirty="0"/>
              <a:t>When a parent corporations owns more than 90% of their subsidiary corporation,</a:t>
            </a:r>
          </a:p>
          <a:p>
            <a:pPr lvl="1"/>
            <a:r>
              <a:rPr lang="en-US" dirty="0"/>
              <a:t> it does not require consent of the subsidiary’s board or shareholders,</a:t>
            </a:r>
          </a:p>
          <a:p>
            <a:pPr lvl="1"/>
            <a:r>
              <a:rPr lang="en-US" dirty="0"/>
              <a:t> in fact the concept of fair dealing does not apply</a:t>
            </a:r>
          </a:p>
          <a:p>
            <a:pPr lvl="1"/>
            <a:r>
              <a:rPr lang="en-US" dirty="0"/>
              <a:t> because there is no fair dealing,</a:t>
            </a:r>
          </a:p>
          <a:p>
            <a:pPr lvl="1"/>
            <a:r>
              <a:rPr lang="en-US" dirty="0"/>
              <a:t> however fair price and disclosure apply </a:t>
            </a:r>
          </a:p>
          <a:p>
            <a:pPr lvl="0"/>
            <a:r>
              <a:rPr lang="en-US" dirty="0"/>
              <a:t>And appraisal is the only remedy absent fraud or illegality.</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142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Tender offer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143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Tender offer</a:t>
            </a:r>
            <a:endParaRPr lang="en-US" dirty="0"/>
          </a:p>
          <a:p>
            <a:pPr lvl="0"/>
            <a:r>
              <a:rPr lang="en-US" dirty="0"/>
              <a:t>A tender offer is an offer to shareholders of a target corporation </a:t>
            </a:r>
          </a:p>
          <a:p>
            <a:pPr lvl="1"/>
            <a:r>
              <a:rPr lang="en-US" dirty="0"/>
              <a:t>asking them to tender their </a:t>
            </a:r>
            <a:r>
              <a:rPr lang="en-US" dirty="0" smtClean="0"/>
              <a:t>shares in </a:t>
            </a:r>
            <a:r>
              <a:rPr lang="en-US" dirty="0"/>
              <a:t>exchange for cash or securities.</a:t>
            </a:r>
          </a:p>
          <a:p>
            <a:pPr lvl="0"/>
            <a:r>
              <a:rPr lang="en-US" dirty="0"/>
              <a:t> A friendly offer is supported by the target’s board </a:t>
            </a:r>
          </a:p>
          <a:p>
            <a:pPr lvl="1"/>
            <a:r>
              <a:rPr lang="en-US" dirty="0"/>
              <a:t>whereas a hostile offer is not.</a:t>
            </a:r>
          </a:p>
          <a:p>
            <a:pPr lvl="0"/>
            <a:r>
              <a:rPr lang="en-US" dirty="0"/>
              <a:t> Since it is not a corporate transaction, </a:t>
            </a:r>
          </a:p>
          <a:p>
            <a:pPr lvl="1"/>
            <a:r>
              <a:rPr lang="en-US" dirty="0"/>
              <a:t>a vote by the target’s shareholder is not required.</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144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Unocal test (hostile takeovers)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145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u="sng" dirty="0"/>
              <a:t>Unocal test (hostile takeovers)</a:t>
            </a:r>
            <a:endParaRPr lang="en-US" dirty="0"/>
          </a:p>
          <a:p>
            <a:pPr lvl="0"/>
            <a:r>
              <a:rPr lang="en-US" dirty="0"/>
              <a:t>Due to the inherent conflict of interest the board may have, </a:t>
            </a:r>
          </a:p>
          <a:p>
            <a:pPr lvl="1"/>
            <a:r>
              <a:rPr lang="en-US" dirty="0"/>
              <a:t>takeover defenses pose a significant danger to shareholders.</a:t>
            </a:r>
          </a:p>
          <a:p>
            <a:pPr lvl="0"/>
            <a:r>
              <a:rPr lang="en-US" dirty="0"/>
              <a:t>Therefore an enhanced duty is placed on the directors </a:t>
            </a:r>
          </a:p>
          <a:p>
            <a:pPr lvl="1"/>
            <a:r>
              <a:rPr lang="en-US" dirty="0"/>
              <a:t>before the protections of the BJR can be conferred.</a:t>
            </a:r>
          </a:p>
          <a:p>
            <a:pPr lvl="0"/>
            <a:r>
              <a:rPr lang="en-US" dirty="0"/>
              <a:t> Directors must show that they had reasonable grounds for believing </a:t>
            </a:r>
          </a:p>
          <a:p>
            <a:pPr lvl="1"/>
            <a:r>
              <a:rPr lang="en-US" dirty="0"/>
              <a:t>that a danger to corporate policy and effectiveness existed because of the bid. </a:t>
            </a:r>
          </a:p>
          <a:p>
            <a:pPr lvl="0"/>
            <a:r>
              <a:rPr lang="en-US" dirty="0"/>
              <a:t>They satisfy that burden by showing good faith and reasonable investigation,</a:t>
            </a:r>
          </a:p>
          <a:p>
            <a:pPr lvl="1"/>
            <a:r>
              <a:rPr lang="en-US" dirty="0"/>
              <a:t> in conjunction with an approval by an independent board.</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146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Board’s action improper if Preclusive and coercive tactics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147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Preclusive and coercive tactics</a:t>
            </a:r>
            <a:endParaRPr lang="en-US" dirty="0"/>
          </a:p>
          <a:p>
            <a:pPr lvl="0"/>
            <a:r>
              <a:rPr lang="en-US" dirty="0"/>
              <a:t>A defensive action is preclusive if it </a:t>
            </a:r>
          </a:p>
          <a:p>
            <a:pPr lvl="1"/>
            <a:r>
              <a:rPr lang="en-US" dirty="0"/>
              <a:t>deprives the shareholders of the right to receive all tender offers. </a:t>
            </a:r>
          </a:p>
          <a:p>
            <a:pPr lvl="0"/>
            <a:r>
              <a:rPr lang="en-US" dirty="0"/>
              <a:t>A defensive action is coercive if it</a:t>
            </a:r>
          </a:p>
          <a:p>
            <a:pPr lvl="1"/>
            <a:r>
              <a:rPr lang="en-US" dirty="0"/>
              <a:t> is aimed at forcing upon a management sponsored alternative to a hostile offer</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148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Revlon Case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149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Close corporation</a:t>
            </a:r>
            <a:endParaRPr lang="en-US" dirty="0"/>
          </a:p>
          <a:p>
            <a:pPr lvl="0"/>
            <a:r>
              <a:rPr lang="en-US" dirty="0"/>
              <a:t>A close corporation is one </a:t>
            </a:r>
          </a:p>
          <a:p>
            <a:pPr lvl="1"/>
            <a:r>
              <a:rPr lang="en-US" dirty="0"/>
              <a:t>owned by a small number of shareholders </a:t>
            </a:r>
          </a:p>
          <a:p>
            <a:pPr lvl="1"/>
            <a:r>
              <a:rPr lang="en-US" dirty="0"/>
              <a:t>who actively manage, </a:t>
            </a:r>
          </a:p>
          <a:p>
            <a:pPr lvl="1"/>
            <a:r>
              <a:rPr lang="en-US" dirty="0"/>
              <a:t>has no general market for their stock, </a:t>
            </a:r>
          </a:p>
          <a:p>
            <a:pPr lvl="1"/>
            <a:r>
              <a:rPr lang="en-US" dirty="0"/>
              <a:t>and often has some limitations regarding transferability of stock. </a:t>
            </a:r>
          </a:p>
          <a:p>
            <a:pPr lvl="0"/>
            <a:r>
              <a:rPr lang="en-US" dirty="0"/>
              <a:t>They have great flexibility in its management methods.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u="sng" dirty="0"/>
              <a:t>Revlon Case</a:t>
            </a:r>
            <a:endParaRPr lang="en-US" dirty="0"/>
          </a:p>
          <a:p>
            <a:pPr lvl="0"/>
            <a:r>
              <a:rPr lang="en-US" dirty="0"/>
              <a:t> Revlon’s board fought off a hostile takeover bid by employing a series of defenses </a:t>
            </a:r>
          </a:p>
          <a:p>
            <a:pPr lvl="1"/>
            <a:r>
              <a:rPr lang="en-US" dirty="0"/>
              <a:t>and ultimately accepted a lower bid from a white knight.</a:t>
            </a:r>
          </a:p>
          <a:p>
            <a:pPr lvl="0"/>
            <a:r>
              <a:rPr lang="en-US" dirty="0"/>
              <a:t> The Delaware court found that Revlon’s directors had violated their fiduciary duty of care </a:t>
            </a:r>
          </a:p>
          <a:p>
            <a:pPr lvl="1"/>
            <a:r>
              <a:rPr lang="en-US" dirty="0"/>
              <a:t>to their shareholders by accepting the white knight’s bid. </a:t>
            </a:r>
          </a:p>
          <a:p>
            <a:pPr lvl="0"/>
            <a:r>
              <a:rPr lang="en-US" dirty="0"/>
              <a:t>Essentially, when it becomes clear that a corporation is going to be sold,</a:t>
            </a:r>
          </a:p>
          <a:p>
            <a:pPr lvl="1"/>
            <a:r>
              <a:rPr lang="en-US" dirty="0"/>
              <a:t> long term corporate plans and interests are set aside </a:t>
            </a:r>
          </a:p>
          <a:p>
            <a:pPr lvl="0"/>
            <a:r>
              <a:rPr lang="en-US" dirty="0"/>
              <a:t>And the board acts merely as “auctioneers” on the shareholder’ behalf </a:t>
            </a:r>
          </a:p>
          <a:p>
            <a:pPr lvl="1"/>
            <a:r>
              <a:rPr lang="en-US" dirty="0"/>
              <a:t>and the duty is to maximize the price for the corporation.</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150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Dividends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151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Dividends</a:t>
            </a:r>
            <a:endParaRPr lang="en-US" dirty="0"/>
          </a:p>
          <a:p>
            <a:pPr lvl="0"/>
            <a:r>
              <a:rPr lang="en-US" dirty="0"/>
              <a:t>Payment of dividends is within the business judgment of the board, </a:t>
            </a:r>
          </a:p>
          <a:p>
            <a:pPr lvl="1"/>
            <a:r>
              <a:rPr lang="en-US" dirty="0"/>
              <a:t>unless bad faith or abuse of discretion is shown. </a:t>
            </a:r>
          </a:p>
          <a:p>
            <a:pPr lvl="0"/>
            <a:r>
              <a:rPr lang="en-US" dirty="0"/>
              <a:t>Dividends can come from two sources: </a:t>
            </a:r>
          </a:p>
          <a:p>
            <a:pPr lvl="1"/>
            <a:r>
              <a:rPr lang="en-US" dirty="0"/>
              <a:t>traditional par value approach (net assets exceed stated capital) </a:t>
            </a:r>
          </a:p>
          <a:p>
            <a:pPr lvl="1"/>
            <a:r>
              <a:rPr lang="en-US" dirty="0"/>
              <a:t>Or modernly if the assets are at least equal to its liabilities.</a:t>
            </a:r>
          </a:p>
          <a:p>
            <a:pPr lvl="0"/>
            <a:r>
              <a:rPr lang="en-US" dirty="0"/>
              <a:t>Cannot be paid if insolvent or dividend would render it insolvent,</a:t>
            </a:r>
          </a:p>
          <a:p>
            <a:pPr lvl="0"/>
            <a:r>
              <a:rPr lang="en-US" dirty="0"/>
              <a:t> Directors are jointly and severally liable for illegal dividends.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152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Corporation</a:t>
            </a:r>
            <a:endParaRPr lang="en-US" dirty="0"/>
          </a:p>
          <a:p>
            <a:pPr lvl="0"/>
            <a:r>
              <a:rPr lang="en-US" dirty="0"/>
              <a:t>A corporation is a legal entity created under the authority of the legislature,</a:t>
            </a:r>
          </a:p>
          <a:p>
            <a:pPr lvl="1"/>
            <a:r>
              <a:rPr lang="en-US" dirty="0" smtClean="0"/>
              <a:t>is </a:t>
            </a:r>
            <a:r>
              <a:rPr lang="en-US" dirty="0"/>
              <a:t>responsible for its own debts, </a:t>
            </a:r>
          </a:p>
          <a:p>
            <a:pPr lvl="1"/>
            <a:r>
              <a:rPr lang="en-US" dirty="0"/>
              <a:t>its shareholder liability is limited to their investment, </a:t>
            </a:r>
          </a:p>
          <a:p>
            <a:pPr lvl="1"/>
            <a:r>
              <a:rPr lang="en-US" dirty="0"/>
              <a:t>shares are freely transferable, </a:t>
            </a:r>
          </a:p>
          <a:p>
            <a:pPr lvl="1"/>
            <a:r>
              <a:rPr lang="en-US" dirty="0"/>
              <a:t>management consists of a board of directors and </a:t>
            </a:r>
            <a:r>
              <a:rPr lang="en-US" dirty="0" smtClean="0"/>
              <a:t>officers</a:t>
            </a:r>
            <a:r>
              <a:rPr lang="en-US" dirty="0"/>
              <a:t>.</a:t>
            </a:r>
          </a:p>
        </p:txBody>
      </p:sp>
      <p:sp>
        <p:nvSpPr>
          <p:cNvPr id="4" name="Slide Number Placeholder 3"/>
          <p:cNvSpPr>
            <a:spLocks noGrp="1"/>
          </p:cNvSpPr>
          <p:nvPr>
            <p:ph type="sldNum" sz="quarter" idx="12"/>
          </p:nvPr>
        </p:nvSpPr>
        <p:spPr/>
        <p:txBody>
          <a:bodyPr/>
          <a:lstStyle/>
          <a:p>
            <a:fld id="{938ACC95-455B-4E07-A8E3-921A825B9FD2}" type="slidenum">
              <a:rPr lang="en-US" smtClean="0"/>
              <a:t>17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Organizing a 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Organizing a corporation</a:t>
            </a:r>
            <a:endParaRPr lang="en-US" dirty="0"/>
          </a:p>
          <a:p>
            <a:pPr lvl="0"/>
            <a:r>
              <a:rPr lang="en-US" dirty="0"/>
              <a:t>Typically a corporation is organized by the execution and filing of an “articles” of incorporation </a:t>
            </a:r>
          </a:p>
          <a:p>
            <a:pPr lvl="0"/>
            <a:r>
              <a:rPr lang="en-US" dirty="0" smtClean="0"/>
              <a:t>Which includes:</a:t>
            </a:r>
            <a:endParaRPr lang="en-US" dirty="0"/>
          </a:p>
          <a:p>
            <a:pPr lvl="1"/>
            <a:r>
              <a:rPr lang="en-US" dirty="0"/>
              <a:t>the corporations name, </a:t>
            </a:r>
          </a:p>
          <a:p>
            <a:pPr lvl="1"/>
            <a:r>
              <a:rPr lang="en-US" dirty="0"/>
              <a:t>the number of shares to issue, </a:t>
            </a:r>
          </a:p>
          <a:p>
            <a:pPr lvl="1"/>
            <a:r>
              <a:rPr lang="en-US" dirty="0"/>
              <a:t>address of the corporation’s initial registered office, </a:t>
            </a:r>
          </a:p>
          <a:p>
            <a:pPr lvl="1"/>
            <a:r>
              <a:rPr lang="en-US" dirty="0"/>
              <a:t>name of the registered agent, </a:t>
            </a:r>
          </a:p>
          <a:p>
            <a:pPr lvl="1"/>
            <a:r>
              <a:rPr lang="en-US" dirty="0"/>
              <a:t>name and address of each incorporator.</a:t>
            </a:r>
          </a:p>
          <a:p>
            <a:pPr lvl="0"/>
            <a:r>
              <a:rPr lang="en-US" dirty="0"/>
              <a:t>Most jurisdictions no purpose clause is necessary. Organizational meeting is necessary.</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Joint Venture</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2</a:t>
            </a:fld>
            <a:endParaRPr lang="en-US"/>
          </a:p>
        </p:txBody>
      </p:sp>
    </p:spTree>
    <p:extLst>
      <p:ext uri="{BB962C8B-B14F-4D97-AF65-F5344CB8AC3E}">
        <p14:creationId xmlns:p14="http://schemas.microsoft.com/office/powerpoint/2010/main" val="4199537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 Jure 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20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 Jure Corporation</a:t>
            </a:r>
            <a:endParaRPr lang="en-US" dirty="0"/>
          </a:p>
          <a:p>
            <a:pPr lvl="0"/>
            <a:r>
              <a:rPr lang="en-US" dirty="0"/>
              <a:t>This exists when the corporation is organized in compliance with the statute. </a:t>
            </a:r>
          </a:p>
          <a:p>
            <a:pPr lvl="0"/>
            <a:r>
              <a:rPr lang="en-US" dirty="0"/>
              <a:t>Its status cannot be attacked by anyone, not even the state. </a:t>
            </a:r>
            <a:endParaRPr lang="en-US" dirty="0" smtClean="0"/>
          </a:p>
          <a:p>
            <a:pPr lvl="0"/>
            <a:r>
              <a:rPr lang="en-US" sz="2000" dirty="0" smtClean="0"/>
              <a:t>Note: Most </a:t>
            </a:r>
            <a:r>
              <a:rPr lang="en-US" sz="2000" dirty="0"/>
              <a:t>courts require only “substantial compliance”; </a:t>
            </a:r>
          </a:p>
          <a:p>
            <a:pPr lvl="1"/>
            <a:r>
              <a:rPr lang="en-US" sz="2000" dirty="0"/>
              <a:t>others require exact compliance with mandatory requirements.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21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 Facto 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22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De Facto Corporation</a:t>
            </a:r>
            <a:endParaRPr lang="en-US" dirty="0"/>
          </a:p>
          <a:p>
            <a:pPr lvl="0"/>
            <a:r>
              <a:rPr lang="en-US" dirty="0"/>
              <a:t>This exists when there is insufficient compliance as to the </a:t>
            </a:r>
            <a:r>
              <a:rPr lang="en-US" dirty="0" smtClean="0"/>
              <a:t>state</a:t>
            </a:r>
            <a:endParaRPr lang="en-US" dirty="0"/>
          </a:p>
          <a:p>
            <a:pPr lvl="1"/>
            <a:r>
              <a:rPr lang="en-US" dirty="0"/>
              <a:t>but </a:t>
            </a:r>
            <a:r>
              <a:rPr lang="en-US" dirty="0" smtClean="0"/>
              <a:t>there was a </a:t>
            </a:r>
            <a:r>
              <a:rPr lang="en-US" dirty="0"/>
              <a:t>colorable attempt to incorporate </a:t>
            </a:r>
            <a:endParaRPr lang="en-US" dirty="0" smtClean="0"/>
          </a:p>
          <a:p>
            <a:pPr lvl="1"/>
            <a:r>
              <a:rPr lang="en-US" dirty="0" smtClean="0"/>
              <a:t>and exercised some form of corporate privileges.</a:t>
            </a:r>
          </a:p>
          <a:p>
            <a:pPr lvl="1"/>
            <a:r>
              <a:rPr lang="en-US" dirty="0" smtClean="0"/>
              <a:t>Courts will treat </a:t>
            </a:r>
            <a:r>
              <a:rPr lang="en-US" dirty="0"/>
              <a:t>the enterprise as a corporation </a:t>
            </a:r>
            <a:r>
              <a:rPr lang="en-US" dirty="0" smtClean="0"/>
              <a:t>with </a:t>
            </a:r>
            <a:r>
              <a:rPr lang="en-US" dirty="0"/>
              <a:t>respect to its dealings with third parties. </a:t>
            </a:r>
          </a:p>
          <a:p>
            <a:r>
              <a:rPr lang="en-US" dirty="0"/>
              <a:t>Abolished in most states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23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Corporation by estoppel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24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Corporation by estoppel</a:t>
            </a:r>
            <a:endParaRPr lang="en-US" dirty="0"/>
          </a:p>
          <a:p>
            <a:pPr lvl="0"/>
            <a:r>
              <a:rPr lang="en-US" dirty="0" smtClean="0"/>
              <a:t>If the parties to a transaction treat a business entity as if it were a corporation, </a:t>
            </a:r>
          </a:p>
          <a:p>
            <a:pPr lvl="1"/>
            <a:r>
              <a:rPr lang="en-US" dirty="0" smtClean="0"/>
              <a:t>they may be estopped from </a:t>
            </a:r>
            <a:r>
              <a:rPr lang="en-US" dirty="0"/>
              <a:t>asserting </a:t>
            </a:r>
            <a:r>
              <a:rPr lang="en-US" dirty="0" smtClean="0"/>
              <a:t>that it is a defective incorporation</a:t>
            </a:r>
            <a:r>
              <a:rPr lang="en-US" dirty="0" smtClean="0"/>
              <a:t>.</a:t>
            </a:r>
          </a:p>
          <a:p>
            <a:pPr lvl="1"/>
            <a:r>
              <a:rPr lang="en-US" dirty="0" smtClean="0"/>
              <a:t>Does not apply to torts</a:t>
            </a:r>
          </a:p>
          <a:p>
            <a:pPr lvl="1"/>
            <a:r>
              <a:rPr lang="en-US" dirty="0" smtClean="0"/>
              <a:t>Abolished in most states</a:t>
            </a:r>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25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Piercing the corporate veil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26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Piercing the corporate veil</a:t>
            </a:r>
            <a:endParaRPr lang="en-US" dirty="0"/>
          </a:p>
          <a:p>
            <a:pPr lvl="0"/>
            <a:r>
              <a:rPr lang="en-US" dirty="0" smtClean="0"/>
              <a:t>To PCV and hold shareholders personally liable.</a:t>
            </a:r>
          </a:p>
          <a:p>
            <a:pPr lvl="1"/>
            <a:r>
              <a:rPr lang="en-US" dirty="0" smtClean="0"/>
              <a:t>The shareholders must have abused the privilege of incorporating and</a:t>
            </a:r>
          </a:p>
          <a:p>
            <a:pPr lvl="1"/>
            <a:r>
              <a:rPr lang="en-US" dirty="0" smtClean="0"/>
              <a:t>Fairness must require holding them liable.</a:t>
            </a:r>
            <a:endParaRPr lang="en-US" dirty="0" smtClean="0"/>
          </a:p>
          <a:p>
            <a:pPr lvl="1"/>
            <a:r>
              <a:rPr lang="en-US" dirty="0" smtClean="0"/>
              <a:t>e.g.</a:t>
            </a:r>
            <a:r>
              <a:rPr lang="en-US" dirty="0"/>
              <a:t> </a:t>
            </a:r>
            <a:r>
              <a:rPr lang="en-US" dirty="0" smtClean="0"/>
              <a:t>Commingling </a:t>
            </a:r>
            <a:r>
              <a:rPr lang="en-US" dirty="0"/>
              <a:t>of assets, lack of corporate formalities, undercapitalization, domination and control by shareholder and alter </a:t>
            </a:r>
            <a:r>
              <a:rPr lang="en-US" dirty="0" smtClean="0"/>
              <a:t>ego</a:t>
            </a:r>
          </a:p>
          <a:p>
            <a:pPr lvl="1"/>
            <a:r>
              <a:rPr lang="en-US" sz="2000" dirty="0" smtClean="0"/>
              <a:t>Note: also look at whether the corporate form is being used to perpetrate a fraud or promote injustice.</a:t>
            </a:r>
            <a:endParaRPr lang="en-US" sz="2000" dirty="0"/>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27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Subordination of shareholder debts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28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Subordination of shareholder debts</a:t>
            </a:r>
            <a:endParaRPr lang="en-US" dirty="0"/>
          </a:p>
          <a:p>
            <a:pPr lvl="0"/>
            <a:r>
              <a:rPr lang="en-US" dirty="0"/>
              <a:t>Under the “deep rock doctrine”, if a corporation goes into bankruptcy,</a:t>
            </a:r>
          </a:p>
          <a:p>
            <a:pPr lvl="1"/>
            <a:r>
              <a:rPr lang="en-US" dirty="0"/>
              <a:t> Shareholder loans are treated as if they were invested </a:t>
            </a:r>
            <a:r>
              <a:rPr lang="en-US" dirty="0" smtClean="0"/>
              <a:t>capital</a:t>
            </a:r>
            <a:r>
              <a:rPr lang="en-US" dirty="0"/>
              <a:t> </a:t>
            </a:r>
            <a:r>
              <a:rPr lang="en-US" dirty="0" smtClean="0"/>
              <a:t>if these Factors are present:</a:t>
            </a:r>
          </a:p>
          <a:p>
            <a:pPr lvl="2"/>
            <a:r>
              <a:rPr lang="en-US" dirty="0" smtClean="0"/>
              <a:t>Fraud</a:t>
            </a:r>
            <a:r>
              <a:rPr lang="en-US" dirty="0"/>
              <a:t>, mismanagement, undercapitalization, commingling, excessive control and other equitable reasons.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29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Joint Venture</a:t>
            </a:r>
            <a:endParaRPr lang="en-US" dirty="0"/>
          </a:p>
        </p:txBody>
      </p:sp>
      <p:sp>
        <p:nvSpPr>
          <p:cNvPr id="3" name="Content Placeholder 2"/>
          <p:cNvSpPr>
            <a:spLocks noGrp="1"/>
          </p:cNvSpPr>
          <p:nvPr>
            <p:ph idx="1"/>
          </p:nvPr>
        </p:nvSpPr>
        <p:spPr/>
        <p:txBody>
          <a:bodyPr/>
          <a:lstStyle/>
          <a:p>
            <a:r>
              <a:rPr lang="en-US" dirty="0" smtClean="0"/>
              <a:t>An association contemplating a single transaction or related series of transactions</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3</a:t>
            </a:fld>
            <a:endParaRPr lang="en-US"/>
          </a:p>
        </p:txBody>
      </p:sp>
    </p:spTree>
    <p:extLst>
      <p:ext uri="{BB962C8B-B14F-4D97-AF65-F5344CB8AC3E}">
        <p14:creationId xmlns:p14="http://schemas.microsoft.com/office/powerpoint/2010/main" val="1769205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Promoters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30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Promoters</a:t>
            </a:r>
            <a:endParaRPr lang="en-US" dirty="0"/>
          </a:p>
          <a:p>
            <a:pPr lvl="0"/>
            <a:r>
              <a:rPr lang="en-US" dirty="0"/>
              <a:t>A promoter participates in the formation of the </a:t>
            </a:r>
            <a:r>
              <a:rPr lang="en-US" dirty="0" smtClean="0"/>
              <a:t>incorporation	</a:t>
            </a:r>
          </a:p>
          <a:p>
            <a:pPr lvl="0"/>
            <a:r>
              <a:rPr lang="en-US" dirty="0" smtClean="0"/>
              <a:t>A </a:t>
            </a:r>
            <a:r>
              <a:rPr lang="en-US" dirty="0"/>
              <a:t>fiduciary duty is required between promoters and the corporation</a:t>
            </a:r>
            <a:r>
              <a:rPr lang="en-US" dirty="0" smtClean="0"/>
              <a:t>.</a:t>
            </a:r>
          </a:p>
          <a:p>
            <a:pPr lvl="0"/>
            <a:r>
              <a:rPr lang="en-US" dirty="0" smtClean="0"/>
              <a:t>Promoters are personally liable for contracts not performed </a:t>
            </a:r>
          </a:p>
          <a:p>
            <a:pPr lvl="1"/>
            <a:r>
              <a:rPr lang="en-US" dirty="0" smtClean="0"/>
              <a:t>unless the contracting party clearly intended to contract with the proposed corporation and not the promoters.</a:t>
            </a:r>
            <a:endParaRPr lang="en-US" dirty="0"/>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31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32</a:t>
            </a:fld>
            <a:endParaRPr lang="en-US"/>
          </a:p>
        </p:txBody>
      </p:sp>
      <p:sp>
        <p:nvSpPr>
          <p:cNvPr id="6" name="Title 1"/>
          <p:cNvSpPr>
            <a:spLocks noGrp="1"/>
          </p:cNvSpPr>
          <p:nvPr>
            <p:ph type="ctrTitle"/>
          </p:nvPr>
        </p:nvSpPr>
        <p:spPr/>
        <p:txBody>
          <a:bodyPr>
            <a:normAutofit/>
          </a:bodyPr>
          <a:lstStyle/>
          <a:p>
            <a:r>
              <a:rPr lang="en-US" dirty="0" smtClean="0"/>
              <a:t>Pre-incorporation contracts / Corporation </a:t>
            </a:r>
            <a:r>
              <a:rPr lang="en-US" dirty="0" err="1" smtClean="0"/>
              <a:t>liablity</a:t>
            </a:r>
            <a:endParaRPr lang="en-US" dirty="0"/>
          </a:p>
        </p:txBody>
      </p:sp>
    </p:spTree>
    <p:extLst>
      <p:ext uri="{BB962C8B-B14F-4D97-AF65-F5344CB8AC3E}">
        <p14:creationId xmlns:p14="http://schemas.microsoft.com/office/powerpoint/2010/main" val="417107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Pre-incorporation contracts</a:t>
            </a:r>
            <a:endParaRPr lang="en-US" dirty="0"/>
          </a:p>
        </p:txBody>
      </p:sp>
      <p:sp>
        <p:nvSpPr>
          <p:cNvPr id="3" name="Content Placeholder 2"/>
          <p:cNvSpPr>
            <a:spLocks noGrp="1"/>
          </p:cNvSpPr>
          <p:nvPr>
            <p:ph idx="1"/>
          </p:nvPr>
        </p:nvSpPr>
        <p:spPr/>
        <p:txBody>
          <a:bodyPr>
            <a:normAutofit/>
          </a:bodyPr>
          <a:lstStyle/>
          <a:p>
            <a:r>
              <a:rPr lang="en-US" dirty="0"/>
              <a:t>A pre incorporation contract is one which is purportedly made by or on behalf of a corporation at a time when the corporation has not yet been incorporated. </a:t>
            </a:r>
            <a:endParaRPr lang="en-US" dirty="0" smtClean="0"/>
          </a:p>
          <a:p>
            <a:pPr lvl="1"/>
            <a:r>
              <a:rPr lang="en-US" dirty="0"/>
              <a:t>English rule:  the corporation is not liable </a:t>
            </a:r>
          </a:p>
          <a:p>
            <a:pPr lvl="1"/>
            <a:r>
              <a:rPr lang="en-US" dirty="0"/>
              <a:t>American rule: they are liable if </a:t>
            </a:r>
            <a:r>
              <a:rPr lang="en-US" dirty="0" smtClean="0"/>
              <a:t>ratified either expressly or implied.</a:t>
            </a:r>
            <a:endParaRPr lang="en-US" dirty="0"/>
          </a:p>
          <a:p>
            <a:r>
              <a:rPr lang="en-US" dirty="0"/>
              <a:t>Corporation may enforce the contract under either theory. </a:t>
            </a:r>
          </a:p>
          <a:p>
            <a:endParaRPr lang="en-US" dirty="0" smtClean="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33</a:t>
            </a:fld>
            <a:endParaRPr lang="en-US"/>
          </a:p>
        </p:txBody>
      </p:sp>
    </p:spTree>
    <p:extLst>
      <p:ext uri="{BB962C8B-B14F-4D97-AF65-F5344CB8AC3E}">
        <p14:creationId xmlns:p14="http://schemas.microsoft.com/office/powerpoint/2010/main" val="1211306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Corporate powers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34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Corporate powers</a:t>
            </a:r>
            <a:endParaRPr lang="en-US" dirty="0"/>
          </a:p>
          <a:p>
            <a:pPr lvl="0"/>
            <a:r>
              <a:rPr lang="en-US" dirty="0" smtClean="0"/>
              <a:t>A corporation is given the power to do all things necessary or convenient to effect its purposes. </a:t>
            </a:r>
          </a:p>
          <a:p>
            <a:pPr lvl="0"/>
            <a:r>
              <a:rPr lang="en-US" dirty="0" smtClean="0"/>
              <a:t>Therefore  it can do almost anything that is rationally related to its business purpose</a:t>
            </a:r>
            <a:r>
              <a:rPr lang="en-US" dirty="0" smtClean="0"/>
              <a:t>.</a:t>
            </a:r>
          </a:p>
          <a:p>
            <a:pPr lvl="0"/>
            <a:r>
              <a:rPr lang="en-US" sz="2000" dirty="0" smtClean="0"/>
              <a:t>Articles govern over bylaws because they are essentially a contract with the state.</a:t>
            </a:r>
            <a:endParaRPr lang="en-US" sz="2000" dirty="0"/>
          </a:p>
        </p:txBody>
      </p:sp>
      <p:sp>
        <p:nvSpPr>
          <p:cNvPr id="4" name="Slide Number Placeholder 3"/>
          <p:cNvSpPr>
            <a:spLocks noGrp="1"/>
          </p:cNvSpPr>
          <p:nvPr>
            <p:ph type="sldNum" sz="quarter" idx="12"/>
          </p:nvPr>
        </p:nvSpPr>
        <p:spPr/>
        <p:txBody>
          <a:bodyPr/>
          <a:lstStyle/>
          <a:p>
            <a:fld id="{938ACC95-455B-4E07-A8E3-921A825B9FD2}" type="slidenum">
              <a:rPr lang="en-US" smtClean="0"/>
              <a:t>35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Ultra vires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36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Ultra vires</a:t>
            </a:r>
            <a:endParaRPr lang="en-US" dirty="0"/>
          </a:p>
          <a:p>
            <a:pPr lvl="0"/>
            <a:r>
              <a:rPr lang="en-US" dirty="0"/>
              <a:t>Transactions beyond the purposes and powers of the corporation are ultra </a:t>
            </a:r>
            <a:r>
              <a:rPr lang="en-US" dirty="0" smtClean="0"/>
              <a:t>vires.</a:t>
            </a:r>
            <a:endParaRPr lang="en-US" dirty="0"/>
          </a:p>
          <a:p>
            <a:pPr lvl="0"/>
            <a:r>
              <a:rPr lang="en-US" dirty="0" smtClean="0"/>
              <a:t>Under </a:t>
            </a:r>
            <a:r>
              <a:rPr lang="en-US" dirty="0"/>
              <a:t>common law </a:t>
            </a:r>
            <a:r>
              <a:rPr lang="en-US" dirty="0" smtClean="0"/>
              <a:t>the ultra </a:t>
            </a:r>
            <a:r>
              <a:rPr lang="en-US" dirty="0"/>
              <a:t>vires contract was not enforceable against either </a:t>
            </a:r>
            <a:r>
              <a:rPr lang="en-US" dirty="0" smtClean="0"/>
              <a:t>party. </a:t>
            </a:r>
            <a:endParaRPr lang="en-US" dirty="0"/>
          </a:p>
          <a:p>
            <a:pPr lvl="1"/>
            <a:r>
              <a:rPr lang="en-US" dirty="0" smtClean="0"/>
              <a:t>Modernly, the contract is enforceable and the </a:t>
            </a:r>
            <a:r>
              <a:rPr lang="en-US" dirty="0" smtClean="0"/>
              <a:t>corporation can hold the directors </a:t>
            </a:r>
            <a:r>
              <a:rPr lang="en-US" dirty="0" smtClean="0"/>
              <a:t>liable.</a:t>
            </a:r>
            <a:endParaRPr lang="en-US" dirty="0"/>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37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a:t>Directors’ rights, duties and liabilities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38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Duty of care and loyalty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solidFill>
                  <a:prstClr val="white">
                    <a:tint val="75000"/>
                  </a:prstClr>
                </a:solidFill>
              </a:rPr>
              <a:pPr/>
              <a:t>39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155757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Partnership</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4</a:t>
            </a:fld>
            <a:endParaRPr lang="en-US"/>
          </a:p>
        </p:txBody>
      </p:sp>
    </p:spTree>
    <p:extLst>
      <p:ext uri="{BB962C8B-B14F-4D97-AF65-F5344CB8AC3E}">
        <p14:creationId xmlns:p14="http://schemas.microsoft.com/office/powerpoint/2010/main" val="1411110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Duty of care and loyalty</a:t>
            </a:r>
            <a:endParaRPr lang="en-US" dirty="0"/>
          </a:p>
          <a:p>
            <a:pPr lvl="0"/>
            <a:r>
              <a:rPr lang="en-US" dirty="0"/>
              <a:t>Directors and officers owe two overarching duties to the corporation </a:t>
            </a:r>
            <a:r>
              <a:rPr lang="en-US" dirty="0" smtClean="0"/>
              <a:t>and </a:t>
            </a:r>
            <a:r>
              <a:rPr lang="en-US" dirty="0"/>
              <a:t>hence the shareholders: </a:t>
            </a:r>
          </a:p>
          <a:p>
            <a:pPr lvl="1"/>
            <a:r>
              <a:rPr lang="en-US" dirty="0"/>
              <a:t>the duty of care and the duty of loyalty.</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solidFill>
                  <a:prstClr val="white">
                    <a:tint val="75000"/>
                  </a:prstClr>
                </a:solidFill>
              </a:rPr>
              <a:pPr/>
              <a:t>40</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Crawford's</a:t>
            </a:r>
            <a:endParaRPr lang="en-US">
              <a:solidFill>
                <a:prstClr val="white">
                  <a:tint val="75000"/>
                </a:prstClr>
              </a:solidFill>
            </a:endParaRPr>
          </a:p>
        </p:txBody>
      </p:sp>
    </p:spTree>
    <p:extLst>
      <p:ext uri="{BB962C8B-B14F-4D97-AF65-F5344CB8AC3E}">
        <p14:creationId xmlns:p14="http://schemas.microsoft.com/office/powerpoint/2010/main" val="15181875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Duty of care (breach of fiduciary duty)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41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Duty of care (breach of fiduciary duty)</a:t>
            </a:r>
            <a:endParaRPr lang="en-US" dirty="0"/>
          </a:p>
          <a:p>
            <a:pPr lvl="0"/>
            <a:r>
              <a:rPr lang="en-US" dirty="0"/>
              <a:t>Directors </a:t>
            </a:r>
            <a:r>
              <a:rPr lang="en-US" dirty="0" smtClean="0"/>
              <a:t>owe the corporation a duty of care. She must act in good faith and do what a prudent person would do with regard to her own business.</a:t>
            </a:r>
          </a:p>
          <a:p>
            <a:pPr lvl="0"/>
            <a:r>
              <a:rPr lang="en-US" dirty="0" smtClean="0"/>
              <a:t>Look at nonfeasance or misfeasance</a:t>
            </a:r>
            <a:r>
              <a:rPr lang="en-US" dirty="0" smtClean="0"/>
              <a:t> </a:t>
            </a:r>
            <a:endParaRPr lang="en-US" dirty="0" smtClean="0"/>
          </a:p>
          <a:p>
            <a:pPr lvl="1"/>
            <a:r>
              <a:rPr lang="en-US" dirty="0" smtClean="0"/>
              <a:t>Directors will be liable to the corporation if they were the actual and proximate cause of the injury.</a:t>
            </a:r>
            <a:endParaRPr lang="en-US" dirty="0"/>
          </a:p>
          <a:p>
            <a:r>
              <a:rPr lang="en-US" dirty="0" smtClean="0"/>
              <a:t>Burden on Plaintiff</a:t>
            </a:r>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42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Business judgment rule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43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Business judgment rule</a:t>
            </a:r>
            <a:endParaRPr lang="en-US" dirty="0"/>
          </a:p>
          <a:p>
            <a:pPr lvl="0"/>
            <a:r>
              <a:rPr lang="en-US" dirty="0" smtClean="0"/>
              <a:t>A director will not be liable if he meets the BJR .</a:t>
            </a:r>
          </a:p>
          <a:p>
            <a:pPr lvl="0"/>
            <a:r>
              <a:rPr lang="en-US" dirty="0" smtClean="0"/>
              <a:t>A court will not second guess a business decision if it was informed, was made in good faith, was made without conflicts of interest, and had a rational basis.</a:t>
            </a:r>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44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dirty="0"/>
              <a:t>Conflicts of interests in corporate transactions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45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Duty of loyalty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46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Duty of loyalty </a:t>
            </a:r>
            <a:endParaRPr lang="en-US" dirty="0"/>
          </a:p>
          <a:p>
            <a:r>
              <a:rPr lang="en-US" dirty="0" smtClean="0"/>
              <a:t>Officers </a:t>
            </a:r>
            <a:r>
              <a:rPr lang="en-US" dirty="0"/>
              <a:t>and directors </a:t>
            </a:r>
            <a:r>
              <a:rPr lang="en-US" dirty="0" smtClean="0"/>
              <a:t>have </a:t>
            </a:r>
            <a:r>
              <a:rPr lang="en-US" dirty="0"/>
              <a:t>the duty to promote the interests of the corporation </a:t>
            </a:r>
            <a:r>
              <a:rPr lang="en-US" dirty="0" smtClean="0"/>
              <a:t>without </a:t>
            </a:r>
            <a:r>
              <a:rPr lang="en-US" dirty="0"/>
              <a:t>regard to personal gain</a:t>
            </a:r>
            <a:r>
              <a:rPr lang="en-US" dirty="0" smtClean="0"/>
              <a:t>.</a:t>
            </a:r>
          </a:p>
          <a:p>
            <a:r>
              <a:rPr lang="en-US" dirty="0" smtClean="0"/>
              <a:t>If they have a personal transaction with the corporation, </a:t>
            </a:r>
          </a:p>
          <a:p>
            <a:pPr lvl="1"/>
            <a:r>
              <a:rPr lang="en-US" dirty="0" smtClean="0"/>
              <a:t>they should disclose their interest to the board or the shareholders, </a:t>
            </a:r>
          </a:p>
          <a:p>
            <a:pPr lvl="1"/>
            <a:r>
              <a:rPr lang="en-US" dirty="0" smtClean="0"/>
              <a:t>Then the “disinterested” board/shareholders may approve the transaction</a:t>
            </a:r>
          </a:p>
          <a:p>
            <a:r>
              <a:rPr lang="en-US" sz="2400" b="1" dirty="0"/>
              <a:t>I</a:t>
            </a:r>
            <a:r>
              <a:rPr lang="en-US" sz="2400" b="1" dirty="0" smtClean="0"/>
              <a:t>f he did not disclose or get adequate approval then he must prove that the transaction was fair.</a:t>
            </a:r>
            <a:endParaRPr lang="en-US" sz="2400" b="1" dirty="0"/>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47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Burden of establishing fairness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48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Burden of establishing fairness</a:t>
            </a:r>
            <a:endParaRPr lang="en-US" dirty="0"/>
          </a:p>
          <a:p>
            <a:pPr lvl="0"/>
            <a:r>
              <a:rPr lang="en-US" dirty="0"/>
              <a:t>The burden will shift to the interested director to show entire fairness: </a:t>
            </a:r>
          </a:p>
          <a:p>
            <a:pPr lvl="0"/>
            <a:r>
              <a:rPr lang="en-US" dirty="0"/>
              <a:t>The concept of fairness has two basic aspects: fair dealing and fair price.</a:t>
            </a:r>
          </a:p>
          <a:p>
            <a:pPr lvl="1"/>
            <a:r>
              <a:rPr lang="en-US" dirty="0"/>
              <a:t> Fair dealing examines timing, structure, initiation, disclosure and approval of the transaction, </a:t>
            </a:r>
          </a:p>
          <a:p>
            <a:pPr lvl="1"/>
            <a:r>
              <a:rPr lang="en-US" dirty="0"/>
              <a:t>While fair price focuses on economic and financial considerations.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49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Partnership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association of two or more persons to carry on as co-owners, a business for profit. Contribute funds or services an exchange for a share of the profits.</a:t>
            </a:r>
          </a:p>
          <a:p>
            <a:r>
              <a:rPr lang="en-US" dirty="0" smtClean="0"/>
              <a:t>Have unlimited liability</a:t>
            </a:r>
          </a:p>
          <a:p>
            <a:r>
              <a:rPr lang="en-US" dirty="0" smtClean="0"/>
              <a:t>No formal paperwork filed with the secretary of state.</a:t>
            </a:r>
          </a:p>
          <a:p>
            <a:r>
              <a:rPr lang="en-US" dirty="0" smtClean="0"/>
              <a:t>Test: is the intent of the parties to enter into a relationship. If implied then these factors:</a:t>
            </a:r>
          </a:p>
          <a:p>
            <a:pPr lvl="1"/>
            <a:r>
              <a:rPr lang="en-US" dirty="0" smtClean="0"/>
              <a:t>Sharing of the profits (prima facie case if not in lieu of some other “debt”),</a:t>
            </a:r>
          </a:p>
          <a:p>
            <a:pPr lvl="1"/>
            <a:r>
              <a:rPr lang="en-US" dirty="0" smtClean="0"/>
              <a:t>management practices, </a:t>
            </a:r>
          </a:p>
          <a:p>
            <a:pPr lvl="1"/>
            <a:r>
              <a:rPr lang="en-US" dirty="0" smtClean="0"/>
              <a:t>the amount and type of services rendered and </a:t>
            </a:r>
          </a:p>
          <a:p>
            <a:pPr lvl="1"/>
            <a:r>
              <a:rPr lang="en-US" dirty="0" smtClean="0"/>
              <a:t>the record title of any property used by the entity.</a:t>
            </a:r>
          </a:p>
          <a:p>
            <a:pPr marL="457200" lvl="1" indent="0">
              <a:buNone/>
            </a:pPr>
            <a:r>
              <a:rPr lang="en-US" dirty="0" smtClean="0"/>
              <a:t>-Sharing of gross returns NOT evidence by itself.</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5</a:t>
            </a:fld>
            <a:endParaRPr lang="en-US"/>
          </a:p>
        </p:txBody>
      </p:sp>
    </p:spTree>
    <p:extLst>
      <p:ext uri="{BB962C8B-B14F-4D97-AF65-F5344CB8AC3E}">
        <p14:creationId xmlns:p14="http://schemas.microsoft.com/office/powerpoint/2010/main" val="10857518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Corporate opportunity doctrine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50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Corporate opportunity doctrine</a:t>
            </a:r>
            <a:endParaRPr lang="en-US" dirty="0"/>
          </a:p>
          <a:p>
            <a:pPr lvl="0"/>
            <a:r>
              <a:rPr lang="en-US" dirty="0"/>
              <a:t>This bars directors, especially ones who has learned about it in their capacity,</a:t>
            </a:r>
          </a:p>
          <a:p>
            <a:pPr lvl="1"/>
            <a:r>
              <a:rPr lang="en-US" dirty="0"/>
              <a:t> from usurping any business opportunity belonging to the corporation </a:t>
            </a:r>
            <a:endParaRPr lang="en-US" dirty="0" smtClean="0"/>
          </a:p>
          <a:p>
            <a:pPr lvl="1"/>
            <a:r>
              <a:rPr lang="en-US" dirty="0" smtClean="0"/>
              <a:t>without </a:t>
            </a:r>
            <a:r>
              <a:rPr lang="en-US" dirty="0"/>
              <a:t>first disclosing all material facts </a:t>
            </a:r>
            <a:r>
              <a:rPr lang="en-US" dirty="0" smtClean="0"/>
              <a:t>and </a:t>
            </a:r>
            <a:r>
              <a:rPr lang="en-US" dirty="0"/>
              <a:t>offering it to the corporation,</a:t>
            </a:r>
          </a:p>
          <a:p>
            <a:pPr lvl="1"/>
            <a:r>
              <a:rPr lang="en-US" dirty="0"/>
              <a:t> </a:t>
            </a:r>
            <a:r>
              <a:rPr lang="en-US" dirty="0" smtClean="0"/>
              <a:t>If </a:t>
            </a:r>
            <a:r>
              <a:rPr lang="en-US" dirty="0"/>
              <a:t>corporation is unable take </a:t>
            </a:r>
            <a:r>
              <a:rPr lang="en-US" dirty="0" smtClean="0"/>
              <a:t>advantage or unwilling, </a:t>
            </a:r>
            <a:r>
              <a:rPr lang="en-US" dirty="0"/>
              <a:t>the director may pursue it. </a:t>
            </a:r>
          </a:p>
          <a:p>
            <a:r>
              <a:rPr lang="en-US" dirty="0" smtClean="0"/>
              <a:t>Remedies if usurped: Damages or constructive trust.</a:t>
            </a:r>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51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Corporate opportunity TEST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52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Corporate opportunity TEST</a:t>
            </a:r>
            <a:endParaRPr lang="en-US" dirty="0"/>
          </a:p>
          <a:p>
            <a:pPr lvl="0"/>
            <a:r>
              <a:rPr lang="en-US" dirty="0"/>
              <a:t>Corporate expectancy: </a:t>
            </a:r>
          </a:p>
          <a:p>
            <a:pPr lvl="1"/>
            <a:r>
              <a:rPr lang="en-US" dirty="0"/>
              <a:t>O</a:t>
            </a:r>
            <a:r>
              <a:rPr lang="en-US" dirty="0" smtClean="0"/>
              <a:t>fferor </a:t>
            </a:r>
            <a:r>
              <a:rPr lang="en-US" dirty="0"/>
              <a:t>expects offer going to corporation </a:t>
            </a:r>
          </a:p>
          <a:p>
            <a:pPr lvl="1"/>
            <a:r>
              <a:rPr lang="en-US" dirty="0"/>
              <a:t>O</a:t>
            </a:r>
            <a:r>
              <a:rPr lang="en-US" dirty="0" smtClean="0"/>
              <a:t>r </a:t>
            </a:r>
            <a:r>
              <a:rPr lang="en-US" dirty="0"/>
              <a:t>a reasonable director would believe it would be an interest to corporation, </a:t>
            </a:r>
            <a:r>
              <a:rPr lang="en-US" dirty="0" smtClean="0"/>
              <a:t>and </a:t>
            </a:r>
            <a:r>
              <a:rPr lang="en-US" dirty="0"/>
              <a:t>in the line of </a:t>
            </a:r>
            <a:r>
              <a:rPr lang="en-US" dirty="0" smtClean="0"/>
              <a:t>business.</a:t>
            </a:r>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53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Competing with 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54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Competing with Corporation</a:t>
            </a:r>
            <a:endParaRPr lang="en-US" dirty="0"/>
          </a:p>
          <a:p>
            <a:pPr lvl="0"/>
            <a:r>
              <a:rPr lang="en-US" dirty="0"/>
              <a:t>Competing with corporation by director or officer may be a breach of fiduciary duty </a:t>
            </a:r>
            <a:r>
              <a:rPr lang="en-US" dirty="0" smtClean="0"/>
              <a:t>even </a:t>
            </a:r>
            <a:r>
              <a:rPr lang="en-US" dirty="0"/>
              <a:t>when the business is not a corporate opportunity. </a:t>
            </a:r>
          </a:p>
          <a:p>
            <a:pPr lvl="0"/>
            <a:r>
              <a:rPr lang="en-US" dirty="0"/>
              <a:t>Look where corporation funds, facilities, employees or corporation’s secrets </a:t>
            </a:r>
            <a:r>
              <a:rPr lang="en-US" dirty="0" smtClean="0"/>
              <a:t>were </a:t>
            </a:r>
            <a:r>
              <a:rPr lang="en-US" dirty="0"/>
              <a:t>used to obtain competing business.</a:t>
            </a:r>
          </a:p>
          <a:p>
            <a:pPr lvl="0"/>
            <a:r>
              <a:rPr lang="en-US" dirty="0" smtClean="0"/>
              <a:t>Preparing </a:t>
            </a:r>
            <a:r>
              <a:rPr lang="en-US" dirty="0"/>
              <a:t>to compete before resigning and/or not disclosing such </a:t>
            </a:r>
            <a:r>
              <a:rPr lang="en-US" dirty="0" smtClean="0"/>
              <a:t>competition does </a:t>
            </a:r>
            <a:r>
              <a:rPr lang="en-US" dirty="0"/>
              <a:t>not allow for breach of duty unless, </a:t>
            </a:r>
          </a:p>
          <a:p>
            <a:pPr lvl="1"/>
            <a:r>
              <a:rPr lang="en-US" dirty="0"/>
              <a:t>Corporation resources are utilized for the advancement of this competing business.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55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Compensation for Services to 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56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Compensation for Services to Corporation</a:t>
            </a:r>
            <a:endParaRPr lang="en-US" dirty="0"/>
          </a:p>
          <a:p>
            <a:pPr lvl="0"/>
            <a:r>
              <a:rPr lang="en-US" dirty="0"/>
              <a:t>Compensation plans must be duly authorized by the board and its terms reasonable.</a:t>
            </a:r>
          </a:p>
          <a:p>
            <a:pPr lvl="0"/>
            <a:r>
              <a:rPr lang="en-US" dirty="0"/>
              <a:t> Good faith and business judgment rule protects disinterested directors </a:t>
            </a:r>
            <a:r>
              <a:rPr lang="en-US" dirty="0" smtClean="0"/>
              <a:t>from </a:t>
            </a:r>
            <a:r>
              <a:rPr lang="en-US" dirty="0"/>
              <a:t>liability for approving compensation plans. </a:t>
            </a:r>
          </a:p>
          <a:p>
            <a:pPr lvl="0"/>
            <a:r>
              <a:rPr lang="en-US" dirty="0"/>
              <a:t>There must be a reasonable relationship between amount of compensation and services rendered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57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Issuance of stock</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58</a:t>
            </a:fld>
            <a:endParaRPr lang="en-US"/>
          </a:p>
        </p:txBody>
      </p:sp>
    </p:spTree>
    <p:extLst>
      <p:ext uri="{BB962C8B-B14F-4D97-AF65-F5344CB8AC3E}">
        <p14:creationId xmlns:p14="http://schemas.microsoft.com/office/powerpoint/2010/main" val="13831209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r>
              <a:rPr lang="en-US" dirty="0"/>
              <a:t>Corporation sells its own stock to raise capital.</a:t>
            </a:r>
          </a:p>
          <a:p>
            <a:r>
              <a:rPr lang="en-US" dirty="0" smtClean="0"/>
              <a:t>Consideration for issuance.</a:t>
            </a:r>
          </a:p>
          <a:p>
            <a:pPr lvl="1"/>
            <a:r>
              <a:rPr lang="en-US" dirty="0" smtClean="0"/>
              <a:t>Money, tangible or intangible property and services already performed.</a:t>
            </a:r>
          </a:p>
          <a:p>
            <a:pPr lvl="1"/>
            <a:r>
              <a:rPr lang="en-US" dirty="0" smtClean="0"/>
              <a:t>Promissory notes and future services JD’s = Split </a:t>
            </a:r>
          </a:p>
          <a:p>
            <a:pPr lvl="1"/>
            <a:r>
              <a:rPr lang="en-US" dirty="0" smtClean="0"/>
              <a:t>Par = 10 shares at $2 = $20</a:t>
            </a:r>
          </a:p>
          <a:p>
            <a:pPr lvl="2"/>
            <a:r>
              <a:rPr lang="en-US" dirty="0" smtClean="0"/>
              <a:t>Watered = $15</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59</a:t>
            </a:fld>
            <a:endParaRPr lang="en-US"/>
          </a:p>
        </p:txBody>
      </p:sp>
    </p:spTree>
    <p:extLst>
      <p:ext uri="{BB962C8B-B14F-4D97-AF65-F5344CB8AC3E}">
        <p14:creationId xmlns:p14="http://schemas.microsoft.com/office/powerpoint/2010/main" val="212770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Agent and </a:t>
            </a:r>
            <a:r>
              <a:rPr lang="en-US" dirty="0" smtClean="0"/>
              <a:t>fiduciary in a partnership</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6</a:t>
            </a:fld>
            <a:endParaRPr lang="en-US"/>
          </a:p>
        </p:txBody>
      </p:sp>
    </p:spTree>
    <p:extLst>
      <p:ext uri="{BB962C8B-B14F-4D97-AF65-F5344CB8AC3E}">
        <p14:creationId xmlns:p14="http://schemas.microsoft.com/office/powerpoint/2010/main" val="10096872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Subscriptions</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60</a:t>
            </a:fld>
            <a:endParaRPr lang="en-US"/>
          </a:p>
        </p:txBody>
      </p:sp>
    </p:spTree>
    <p:extLst>
      <p:ext uri="{BB962C8B-B14F-4D97-AF65-F5344CB8AC3E}">
        <p14:creationId xmlns:p14="http://schemas.microsoft.com/office/powerpoint/2010/main" val="24224493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Written offers to buy stock from corporation </a:t>
            </a:r>
          </a:p>
          <a:p>
            <a:pPr lvl="1"/>
            <a:r>
              <a:rPr lang="en-US" dirty="0" smtClean="0"/>
              <a:t>and irrevocable for 6 months if it is a pre-incorporated subscription. </a:t>
            </a:r>
          </a:p>
          <a:p>
            <a:pPr lvl="1"/>
            <a:r>
              <a:rPr lang="en-US" dirty="0" smtClean="0"/>
              <a:t>If post-incorporated it is revocable until accepted by corporation.</a:t>
            </a:r>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61</a:t>
            </a:fld>
            <a:endParaRPr lang="en-US"/>
          </a:p>
        </p:txBody>
      </p:sp>
    </p:spTree>
    <p:extLst>
      <p:ext uri="{BB962C8B-B14F-4D97-AF65-F5344CB8AC3E}">
        <p14:creationId xmlns:p14="http://schemas.microsoft.com/office/powerpoint/2010/main" val="35275740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Preemptive Rights</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62</a:t>
            </a:fld>
            <a:endParaRPr lang="en-US"/>
          </a:p>
        </p:txBody>
      </p:sp>
    </p:spTree>
    <p:extLst>
      <p:ext uri="{BB962C8B-B14F-4D97-AF65-F5344CB8AC3E}">
        <p14:creationId xmlns:p14="http://schemas.microsoft.com/office/powerpoint/2010/main" val="13783196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a:t>Preemptive rights is the right of an existing shareholder to maintain her percentage of ownership by buying stock whenever there is a new issuance of stock for money. If not expressed in articles then most states don’t have that right.</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63</a:t>
            </a:fld>
            <a:endParaRPr lang="en-US"/>
          </a:p>
        </p:txBody>
      </p:sp>
    </p:spTree>
    <p:extLst>
      <p:ext uri="{BB962C8B-B14F-4D97-AF65-F5344CB8AC3E}">
        <p14:creationId xmlns:p14="http://schemas.microsoft.com/office/powerpoint/2010/main" val="16796695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Shareholder rights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64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Voting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65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Voting</a:t>
            </a:r>
            <a:endParaRPr lang="en-US" dirty="0"/>
          </a:p>
          <a:p>
            <a:pPr lvl="0"/>
            <a:r>
              <a:rPr lang="en-US" dirty="0"/>
              <a:t>Shareholders as of the “record date” may generally vote where proper written notice </a:t>
            </a:r>
          </a:p>
          <a:p>
            <a:pPr lvl="1"/>
            <a:r>
              <a:rPr lang="en-US" dirty="0"/>
              <a:t>of not less than 10, or more than 60 days in which a quorum is present,</a:t>
            </a:r>
          </a:p>
          <a:p>
            <a:pPr lvl="2"/>
            <a:r>
              <a:rPr lang="en-US" dirty="0"/>
              <a:t>for the election and removal of directors (in which cumulative voting is permitted), </a:t>
            </a:r>
          </a:p>
          <a:p>
            <a:pPr lvl="2"/>
            <a:r>
              <a:rPr lang="en-US" dirty="0"/>
              <a:t>to amend the articles or bylaws, </a:t>
            </a:r>
          </a:p>
          <a:p>
            <a:pPr lvl="2"/>
            <a:r>
              <a:rPr lang="en-US" dirty="0"/>
              <a:t>and on major corporate action or fundamental changes.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66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Proxy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67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Proxy</a:t>
            </a:r>
            <a:endParaRPr lang="en-US" dirty="0"/>
          </a:p>
          <a:p>
            <a:pPr lvl="0"/>
            <a:r>
              <a:rPr lang="en-US" dirty="0"/>
              <a:t>A proxy authorizes another person to vote a shareholder’s shares </a:t>
            </a:r>
          </a:p>
          <a:p>
            <a:pPr lvl="0"/>
            <a:r>
              <a:rPr lang="en-US" dirty="0"/>
              <a:t>and is revocable by </a:t>
            </a:r>
          </a:p>
          <a:p>
            <a:pPr lvl="1"/>
            <a:r>
              <a:rPr lang="en-US" dirty="0"/>
              <a:t>notifying the proxy holder, </a:t>
            </a:r>
          </a:p>
          <a:p>
            <a:pPr lvl="1"/>
            <a:r>
              <a:rPr lang="en-US" dirty="0"/>
              <a:t>giving a new proxy to someone else </a:t>
            </a:r>
          </a:p>
          <a:p>
            <a:pPr lvl="1"/>
            <a:r>
              <a:rPr lang="en-US" dirty="0"/>
              <a:t>or attending the meeting and voting, </a:t>
            </a:r>
          </a:p>
          <a:p>
            <a:pPr lvl="0"/>
            <a:r>
              <a:rPr lang="en-US" dirty="0"/>
              <a:t>but can be irrevocable if expressly stated and coupled with an interest</a:t>
            </a:r>
            <a:r>
              <a:rPr lang="en-US" dirty="0" smtClean="0"/>
              <a:t>.</a:t>
            </a:r>
          </a:p>
          <a:p>
            <a:pPr lvl="0"/>
            <a:r>
              <a:rPr lang="en-US" dirty="0" smtClean="0"/>
              <a:t>Good for 11 months unless stated.</a:t>
            </a:r>
            <a:endParaRPr lang="en-US" dirty="0"/>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68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Disclosure Proxy solicitation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69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Agent and fiduciary</a:t>
            </a:r>
            <a:endParaRPr lang="en-US" dirty="0"/>
          </a:p>
        </p:txBody>
      </p:sp>
      <p:sp>
        <p:nvSpPr>
          <p:cNvPr id="3" name="Content Placeholder 2"/>
          <p:cNvSpPr>
            <a:spLocks noGrp="1"/>
          </p:cNvSpPr>
          <p:nvPr>
            <p:ph idx="1"/>
          </p:nvPr>
        </p:nvSpPr>
        <p:spPr/>
        <p:txBody>
          <a:bodyPr/>
          <a:lstStyle/>
          <a:p>
            <a:r>
              <a:rPr lang="en-US" dirty="0" smtClean="0"/>
              <a:t>Each partner is considered an agent of the partnership.</a:t>
            </a:r>
          </a:p>
          <a:p>
            <a:pPr lvl="1"/>
            <a:r>
              <a:rPr lang="en-US" dirty="0" smtClean="0"/>
              <a:t>Thus the laws of agency applies and any contract or tort entered into in the scope of the partnership is deemed to be partnership debt and all partners are jointly and severally liable.</a:t>
            </a:r>
          </a:p>
          <a:p>
            <a:r>
              <a:rPr lang="en-US" dirty="0" smtClean="0"/>
              <a:t>Each partner is a fiduciary to the general partners and partnership </a:t>
            </a:r>
          </a:p>
          <a:p>
            <a:pPr lvl="1"/>
            <a:r>
              <a:rPr lang="en-US" b="1" dirty="0" smtClean="0"/>
              <a:t>(duty of care and loyalty)</a:t>
            </a:r>
            <a:endParaRPr lang="en-US" b="1"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7</a:t>
            </a:fld>
            <a:endParaRPr lang="en-US"/>
          </a:p>
        </p:txBody>
      </p:sp>
    </p:spTree>
    <p:extLst>
      <p:ext uri="{BB962C8B-B14F-4D97-AF65-F5344CB8AC3E}">
        <p14:creationId xmlns:p14="http://schemas.microsoft.com/office/powerpoint/2010/main" val="31463198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Disclosure Proxy solicitation</a:t>
            </a:r>
            <a:endParaRPr lang="en-US" dirty="0"/>
          </a:p>
          <a:p>
            <a:pPr lvl="0"/>
            <a:r>
              <a:rPr lang="en-US" dirty="0"/>
              <a:t>The proxy rules require full disclosure of all pertinent facts relating to transactions </a:t>
            </a:r>
            <a:r>
              <a:rPr lang="en-US" dirty="0" smtClean="0"/>
              <a:t>for </a:t>
            </a:r>
            <a:r>
              <a:rPr lang="en-US" dirty="0"/>
              <a:t>which approval is sought </a:t>
            </a:r>
          </a:p>
          <a:p>
            <a:pPr lvl="0"/>
            <a:r>
              <a:rPr lang="en-US" dirty="0"/>
              <a:t>and in private suits they must show materiality,</a:t>
            </a:r>
          </a:p>
          <a:p>
            <a:pPr lvl="1"/>
            <a:r>
              <a:rPr lang="en-US" dirty="0" smtClean="0"/>
              <a:t>which </a:t>
            </a:r>
            <a:r>
              <a:rPr lang="en-US" dirty="0"/>
              <a:t>exists when there is a substantial likelihood </a:t>
            </a:r>
          </a:p>
          <a:p>
            <a:pPr lvl="1"/>
            <a:r>
              <a:rPr lang="en-US" dirty="0"/>
              <a:t>that disclosure of the truth or omitted fact </a:t>
            </a:r>
          </a:p>
          <a:p>
            <a:pPr lvl="1"/>
            <a:r>
              <a:rPr lang="en-US" dirty="0"/>
              <a:t>would have been viewed by the reasonable investor </a:t>
            </a:r>
          </a:p>
          <a:p>
            <a:pPr lvl="1"/>
            <a:r>
              <a:rPr lang="en-US" dirty="0"/>
              <a:t>as having significantly altered the “total mix” of information available.</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70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Restrictions on transfer of shares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71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Restrictions on transfer of shares</a:t>
            </a:r>
            <a:endParaRPr lang="en-US" dirty="0"/>
          </a:p>
          <a:p>
            <a:pPr lvl="0"/>
            <a:r>
              <a:rPr lang="en-US" dirty="0" smtClean="0"/>
              <a:t>“</a:t>
            </a:r>
            <a:r>
              <a:rPr lang="en-US" dirty="0"/>
              <a:t>right of first refusal” </a:t>
            </a:r>
          </a:p>
          <a:p>
            <a:pPr lvl="1"/>
            <a:r>
              <a:rPr lang="en-US" dirty="0"/>
              <a:t>which gives the corporation or other shareholders a first option </a:t>
            </a:r>
            <a:r>
              <a:rPr lang="en-US" dirty="0" smtClean="0"/>
              <a:t>to </a:t>
            </a:r>
            <a:r>
              <a:rPr lang="en-US" dirty="0"/>
              <a:t>buy the stock before any shareholder may sell, </a:t>
            </a:r>
          </a:p>
          <a:p>
            <a:pPr lvl="0"/>
            <a:r>
              <a:rPr lang="en-US" dirty="0"/>
              <a:t>or “mandatory buy-sell provisions” </a:t>
            </a:r>
          </a:p>
          <a:p>
            <a:pPr lvl="1"/>
            <a:r>
              <a:rPr lang="en-US" dirty="0"/>
              <a:t>which stipulate that on an occurrence of a designated event (death etc.) </a:t>
            </a:r>
            <a:r>
              <a:rPr lang="en-US" dirty="0" smtClean="0"/>
              <a:t>the </a:t>
            </a:r>
            <a:r>
              <a:rPr lang="en-US" dirty="0"/>
              <a:t>corporation or other shareholders, </a:t>
            </a:r>
            <a:r>
              <a:rPr lang="en-US" dirty="0" smtClean="0"/>
              <a:t> must </a:t>
            </a:r>
            <a:r>
              <a:rPr lang="en-US" dirty="0"/>
              <a:t>buy back the stock and the shareholder must sell. </a:t>
            </a:r>
          </a:p>
          <a:p>
            <a:pPr lvl="0"/>
            <a:r>
              <a:rPr lang="en-US" dirty="0"/>
              <a:t>The restriction must be reasonable and </a:t>
            </a:r>
            <a:r>
              <a:rPr lang="en-US" dirty="0">
                <a:solidFill>
                  <a:prstClr val="white"/>
                </a:solidFill>
              </a:rPr>
              <a:t>noted conspicuously </a:t>
            </a:r>
            <a:r>
              <a:rPr lang="en-US" dirty="0" smtClean="0"/>
              <a:t>to </a:t>
            </a:r>
            <a:r>
              <a:rPr lang="en-US" dirty="0"/>
              <a:t>be upheld against a third </a:t>
            </a:r>
            <a:r>
              <a:rPr lang="en-US" dirty="0" smtClean="0"/>
              <a:t>party</a:t>
            </a:r>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72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Shareholders Rights to Inspect Corp Records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73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Shareholders Rights to Inspect Corp Records</a:t>
            </a:r>
            <a:endParaRPr lang="en-US" dirty="0"/>
          </a:p>
          <a:p>
            <a:pPr lvl="0"/>
            <a:r>
              <a:rPr lang="en-US" dirty="0"/>
              <a:t>Shareholder may inspect such records if acting with a proper purpose, </a:t>
            </a:r>
          </a:p>
          <a:p>
            <a:pPr lvl="1"/>
            <a:r>
              <a:rPr lang="en-US" dirty="0"/>
              <a:t>modernly the burden has shifted to the corporation to show an improper purpose. </a:t>
            </a:r>
          </a:p>
          <a:p>
            <a:pPr lvl="0"/>
            <a:r>
              <a:rPr lang="en-US" dirty="0"/>
              <a:t>Proper purposes:</a:t>
            </a:r>
          </a:p>
          <a:p>
            <a:pPr lvl="1"/>
            <a:r>
              <a:rPr lang="en-US" dirty="0"/>
              <a:t> properly managed, managerial misconduct, determine value of the shareholders stock, NOT solely for the purpose of advancing political or social views.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74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Fiduciary duties of controlling shareholders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75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Fiduciary duties of controlling shareholders</a:t>
            </a:r>
            <a:endParaRPr lang="en-US" dirty="0"/>
          </a:p>
          <a:p>
            <a:pPr lvl="0"/>
            <a:r>
              <a:rPr lang="en-US" dirty="0"/>
              <a:t>A controlling shareholder owes both a fiduciary duty to his business dealings </a:t>
            </a:r>
            <a:r>
              <a:rPr lang="en-US" dirty="0" smtClean="0"/>
              <a:t>with </a:t>
            </a:r>
            <a:r>
              <a:rPr lang="en-US" dirty="0"/>
              <a:t>the corporation </a:t>
            </a:r>
            <a:r>
              <a:rPr lang="en-US" dirty="0" smtClean="0"/>
              <a:t>(in </a:t>
            </a:r>
            <a:r>
              <a:rPr lang="en-US" dirty="0"/>
              <a:t>taking advantage of corporate </a:t>
            </a:r>
            <a:r>
              <a:rPr lang="en-US" dirty="0" smtClean="0"/>
              <a:t>opportunities </a:t>
            </a:r>
            <a:r>
              <a:rPr lang="en-US" dirty="0"/>
              <a:t>and fundamental </a:t>
            </a:r>
            <a:r>
              <a:rPr lang="en-US" dirty="0" smtClean="0"/>
              <a:t>changes) </a:t>
            </a:r>
            <a:endParaRPr lang="en-US" dirty="0"/>
          </a:p>
          <a:p>
            <a:pPr lvl="0"/>
            <a:r>
              <a:rPr lang="en-US" dirty="0"/>
              <a:t>but also with minority shareholders </a:t>
            </a:r>
          </a:p>
          <a:p>
            <a:pPr lvl="1"/>
            <a:r>
              <a:rPr lang="en-US" dirty="0"/>
              <a:t>to act with </a:t>
            </a:r>
            <a:r>
              <a:rPr lang="en-US" dirty="0" smtClean="0"/>
              <a:t>“good </a:t>
            </a:r>
            <a:r>
              <a:rPr lang="en-US" dirty="0"/>
              <a:t>faith and inherent </a:t>
            </a:r>
            <a:r>
              <a:rPr lang="en-US" dirty="0" smtClean="0"/>
              <a:t>fairness” </a:t>
            </a:r>
            <a:r>
              <a:rPr lang="en-US" dirty="0"/>
              <a:t>towards </a:t>
            </a:r>
            <a:r>
              <a:rPr lang="en-US" dirty="0" smtClean="0"/>
              <a:t>them </a:t>
            </a:r>
            <a:r>
              <a:rPr lang="en-US" dirty="0"/>
              <a:t>with full disclosure</a:t>
            </a:r>
          </a:p>
          <a:p>
            <a:pPr lvl="1"/>
            <a:r>
              <a:rPr lang="en-US" dirty="0"/>
              <a:t> and should not promote his self interest at the expense of the minority.</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76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Fiduciary duty of shareholders in a close corporation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77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Fiduciary duty of shareholders in a close corporation</a:t>
            </a:r>
            <a:endParaRPr lang="en-US" dirty="0"/>
          </a:p>
          <a:p>
            <a:pPr lvl="0"/>
            <a:r>
              <a:rPr lang="en-US" dirty="0"/>
              <a:t>Both the majority and minority owe a duty of the utmost good faith and loyalty </a:t>
            </a:r>
          </a:p>
          <a:p>
            <a:pPr lvl="1"/>
            <a:r>
              <a:rPr lang="en-US" dirty="0"/>
              <a:t>meaning there must be equal treatment </a:t>
            </a:r>
          </a:p>
          <a:p>
            <a:pPr lvl="1"/>
            <a:r>
              <a:rPr lang="en-US" dirty="0"/>
              <a:t>and afforded equal opportunities to all of the shareholders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78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10b-5</a:t>
            </a:r>
            <a:endParaRPr lang="en-US" sz="96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79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Default </a:t>
            </a:r>
            <a:r>
              <a:rPr lang="en-US" dirty="0" smtClean="0"/>
              <a:t>rules for partnerships</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8</a:t>
            </a:fld>
            <a:endParaRPr lang="en-US"/>
          </a:p>
        </p:txBody>
      </p:sp>
    </p:spTree>
    <p:extLst>
      <p:ext uri="{BB962C8B-B14F-4D97-AF65-F5344CB8AC3E}">
        <p14:creationId xmlns:p14="http://schemas.microsoft.com/office/powerpoint/2010/main" val="6701282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Factors for 10b-5 violation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80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Factors for 10b-5 violation </a:t>
            </a:r>
            <a:endParaRPr lang="en-US" dirty="0"/>
          </a:p>
          <a:p>
            <a:pPr lvl="0"/>
            <a:r>
              <a:rPr lang="en-US" dirty="0"/>
              <a:t>Can be violated by any person using some instrumentality of interstate commerce, </a:t>
            </a:r>
          </a:p>
          <a:p>
            <a:pPr lvl="1"/>
            <a:r>
              <a:rPr lang="en-US" dirty="0"/>
              <a:t>who makes a misrepresentation or omission </a:t>
            </a:r>
          </a:p>
          <a:p>
            <a:pPr lvl="1"/>
            <a:r>
              <a:rPr lang="en-US" dirty="0"/>
              <a:t>in connection with the purchase or sale of a security (interpreted broadly),</a:t>
            </a:r>
          </a:p>
          <a:p>
            <a:pPr lvl="1"/>
            <a:r>
              <a:rPr lang="en-US" dirty="0"/>
              <a:t> concerning a material fact,</a:t>
            </a:r>
          </a:p>
          <a:p>
            <a:pPr lvl="1"/>
            <a:r>
              <a:rPr lang="en-US" dirty="0"/>
              <a:t> has scienter (or recklessness as to truth),</a:t>
            </a:r>
          </a:p>
          <a:p>
            <a:pPr lvl="1"/>
            <a:r>
              <a:rPr lang="en-US" dirty="0"/>
              <a:t> and if a private plaintiff who bought or sold: loss causation and reliance.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81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Materiality of omitted fact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82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Materiality of omitted fact</a:t>
            </a:r>
            <a:endParaRPr lang="en-US" dirty="0"/>
          </a:p>
          <a:p>
            <a:pPr lvl="0"/>
            <a:r>
              <a:rPr lang="en-US" dirty="0"/>
              <a:t>There must be a substantial likelihood that the disclosure of the omitted fact </a:t>
            </a:r>
          </a:p>
          <a:p>
            <a:pPr lvl="1"/>
            <a:r>
              <a:rPr lang="en-US" dirty="0"/>
              <a:t>would have been viewed by the reasonable investor </a:t>
            </a:r>
          </a:p>
          <a:p>
            <a:pPr lvl="1"/>
            <a:r>
              <a:rPr lang="en-US" dirty="0"/>
              <a:t>as significantly altered the total mix of information available,</a:t>
            </a:r>
          </a:p>
          <a:p>
            <a:pPr lvl="0"/>
            <a:r>
              <a:rPr lang="en-US" dirty="0"/>
              <a:t> coupled with the balancing test </a:t>
            </a:r>
          </a:p>
          <a:p>
            <a:pPr lvl="1"/>
            <a:r>
              <a:rPr lang="en-US" dirty="0"/>
              <a:t>which balances the probability that the event will occur </a:t>
            </a:r>
          </a:p>
          <a:p>
            <a:pPr lvl="1"/>
            <a:r>
              <a:rPr lang="en-US" dirty="0"/>
              <a:t>and the anticipated magnitude of the event</a:t>
            </a:r>
          </a:p>
          <a:p>
            <a:pPr lvl="1"/>
            <a:r>
              <a:rPr lang="en-US" dirty="0"/>
              <a:t> in light of the totality of the company activity. </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83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Forward looking statements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84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Forward looking statements</a:t>
            </a:r>
            <a:endParaRPr lang="en-US" dirty="0"/>
          </a:p>
          <a:p>
            <a:pPr lvl="0"/>
            <a:r>
              <a:rPr lang="en-US" dirty="0"/>
              <a:t>Statements about the future can find a safe harbor</a:t>
            </a:r>
          </a:p>
          <a:p>
            <a:pPr lvl="1"/>
            <a:r>
              <a:rPr lang="en-US" dirty="0"/>
              <a:t> if it is identified as a forward looking statement </a:t>
            </a:r>
          </a:p>
          <a:p>
            <a:pPr lvl="1"/>
            <a:r>
              <a:rPr lang="en-US" dirty="0"/>
              <a:t>and has cautionary language </a:t>
            </a:r>
          </a:p>
          <a:p>
            <a:pPr lvl="0"/>
            <a:r>
              <a:rPr lang="en-US" dirty="0"/>
              <a:t>OR the issuer had no actual knowledge that it was false or misleading.</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85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Causation private plaintiff</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86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Causation private plaintiff</a:t>
            </a:r>
            <a:endParaRPr lang="en-US" dirty="0"/>
          </a:p>
          <a:p>
            <a:pPr lvl="0"/>
            <a:r>
              <a:rPr lang="en-US" dirty="0"/>
              <a:t>There must be transaction causation (reliance):</a:t>
            </a:r>
          </a:p>
          <a:p>
            <a:pPr lvl="2"/>
            <a:r>
              <a:rPr lang="en-US" dirty="0"/>
              <a:t> but for the fraudulent statement test, </a:t>
            </a:r>
          </a:p>
          <a:p>
            <a:pPr lvl="1"/>
            <a:r>
              <a:rPr lang="en-US" dirty="0"/>
              <a:t>and loss causation: </a:t>
            </a:r>
          </a:p>
          <a:p>
            <a:pPr lvl="2"/>
            <a:r>
              <a:rPr lang="en-US" dirty="0"/>
              <a:t>was investor’s loss the proximate cause </a:t>
            </a:r>
          </a:p>
          <a:p>
            <a:pPr lvl="2"/>
            <a:r>
              <a:rPr lang="en-US" dirty="0"/>
              <a:t>or was it caused by another independent risk?</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87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Reliance private plaintiff</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88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Reliance private plaintiff</a:t>
            </a:r>
            <a:endParaRPr lang="en-US" dirty="0"/>
          </a:p>
          <a:p>
            <a:pPr lvl="0"/>
            <a:r>
              <a:rPr lang="en-US" dirty="0"/>
              <a:t>If it is a material omission, then reliance is presumed </a:t>
            </a:r>
          </a:p>
          <a:p>
            <a:pPr lvl="1"/>
            <a:r>
              <a:rPr lang="en-US" dirty="0"/>
              <a:t>but rebuttable by showing plaintiff didn’t rely. </a:t>
            </a:r>
          </a:p>
          <a:p>
            <a:pPr lvl="0"/>
            <a:r>
              <a:rPr lang="en-US" dirty="0"/>
              <a:t>If it is a material misrepresentation that occurred on the open market, </a:t>
            </a:r>
          </a:p>
          <a:p>
            <a:pPr lvl="1"/>
            <a:r>
              <a:rPr lang="en-US" dirty="0"/>
              <a:t>reliance is presumed under “fraud on the market” </a:t>
            </a:r>
          </a:p>
          <a:p>
            <a:pPr lvl="1"/>
            <a:r>
              <a:rPr lang="en-US" dirty="0"/>
              <a:t>but rebuttable by showing it didn’t distort market price.</a:t>
            </a:r>
          </a:p>
          <a:p>
            <a:pPr lvl="0"/>
            <a:r>
              <a:rPr lang="en-US" dirty="0"/>
              <a:t> If face to face then plaintiff must show he actually relied on it (but for).</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89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Default rules</a:t>
            </a:r>
            <a:endParaRPr lang="en-US" dirty="0"/>
          </a:p>
        </p:txBody>
      </p:sp>
      <p:sp>
        <p:nvSpPr>
          <p:cNvPr id="3" name="Content Placeholder 2"/>
          <p:cNvSpPr>
            <a:spLocks noGrp="1"/>
          </p:cNvSpPr>
          <p:nvPr>
            <p:ph idx="1"/>
          </p:nvPr>
        </p:nvSpPr>
        <p:spPr/>
        <p:txBody>
          <a:bodyPr/>
          <a:lstStyle/>
          <a:p>
            <a:r>
              <a:rPr lang="en-US" dirty="0"/>
              <a:t>Absent an agreement, </a:t>
            </a:r>
            <a:endParaRPr lang="en-US" dirty="0" smtClean="0"/>
          </a:p>
          <a:p>
            <a:r>
              <a:rPr lang="en-US" dirty="0" smtClean="0"/>
              <a:t>Profits </a:t>
            </a:r>
            <a:r>
              <a:rPr lang="en-US" dirty="0"/>
              <a:t>and losses are split equally among the parties</a:t>
            </a:r>
            <a:r>
              <a:rPr lang="en-US" dirty="0" smtClean="0"/>
              <a:t>.</a:t>
            </a:r>
          </a:p>
          <a:p>
            <a:r>
              <a:rPr lang="en-US" dirty="0" smtClean="0"/>
              <a:t>Each partner has equal power to manage the partnership and acts as agents of the partnership in the usual course of business.</a:t>
            </a:r>
          </a:p>
          <a:p>
            <a:r>
              <a:rPr lang="en-US" dirty="0" smtClean="0"/>
              <a:t>No right to compensation until windup.</a:t>
            </a:r>
          </a:p>
          <a:p>
            <a:r>
              <a:rPr lang="en-US" dirty="0" smtClean="0"/>
              <a:t>General partners have economic rights (profits) not rights in general partnership property (the oven)</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938ACC95-455B-4E07-A8E3-921A825B9FD2}" type="slidenum">
              <a:rPr lang="en-US" smtClean="0"/>
              <a:t>9</a:t>
            </a:fld>
            <a:endParaRPr lang="en-US"/>
          </a:p>
        </p:txBody>
      </p:sp>
    </p:spTree>
    <p:extLst>
      <p:ext uri="{BB962C8B-B14F-4D97-AF65-F5344CB8AC3E}">
        <p14:creationId xmlns:p14="http://schemas.microsoft.com/office/powerpoint/2010/main" val="416632431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Insider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90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Insider</a:t>
            </a:r>
            <a:endParaRPr lang="en-US" dirty="0"/>
          </a:p>
          <a:p>
            <a:pPr lvl="0"/>
            <a:r>
              <a:rPr lang="en-US" dirty="0"/>
              <a:t>Directors, officers, controlling shareholders and corporate employees violate 10b-5</a:t>
            </a:r>
          </a:p>
          <a:p>
            <a:pPr lvl="1"/>
            <a:r>
              <a:rPr lang="en-US" dirty="0"/>
              <a:t> if they trade on the basis of material nonpublic information </a:t>
            </a:r>
          </a:p>
          <a:p>
            <a:pPr lvl="1"/>
            <a:r>
              <a:rPr lang="en-US" dirty="0"/>
              <a:t>that they obtained through their positions,</a:t>
            </a:r>
          </a:p>
          <a:p>
            <a:pPr lvl="1"/>
            <a:r>
              <a:rPr lang="en-US" dirty="0"/>
              <a:t>And have a duty to disclose before trading.</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91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Constructive insider \ temporary insider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92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Constructive insider \ temporary insider</a:t>
            </a:r>
            <a:endParaRPr lang="en-US" dirty="0"/>
          </a:p>
          <a:p>
            <a:pPr lvl="0"/>
            <a:r>
              <a:rPr lang="en-US" dirty="0"/>
              <a:t>Outsiders who trade on the basis of information received from the corporation</a:t>
            </a:r>
          </a:p>
          <a:p>
            <a:pPr lvl="1"/>
            <a:r>
              <a:rPr lang="en-US" dirty="0"/>
              <a:t> as a result of a special confidential relationship</a:t>
            </a:r>
          </a:p>
          <a:p>
            <a:pPr lvl="1"/>
            <a:r>
              <a:rPr lang="en-US" dirty="0"/>
              <a:t> may be liable. (lawyer or accountant)</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93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Tippee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94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Tippee</a:t>
            </a:r>
            <a:endParaRPr lang="en-US" dirty="0"/>
          </a:p>
          <a:p>
            <a:pPr lvl="0"/>
            <a:r>
              <a:rPr lang="en-US" dirty="0"/>
              <a:t>A person who receives information from an insider and trades on it is liable,</a:t>
            </a:r>
          </a:p>
          <a:p>
            <a:pPr lvl="1"/>
            <a:r>
              <a:rPr lang="en-US" dirty="0"/>
              <a:t> if the insider breached a fiduciary duty in communicating the information, </a:t>
            </a:r>
          </a:p>
          <a:p>
            <a:pPr lvl="1"/>
            <a:r>
              <a:rPr lang="en-US" dirty="0"/>
              <a:t>and the tippee knew or should have known of the breach, </a:t>
            </a:r>
          </a:p>
          <a:p>
            <a:pPr lvl="1"/>
            <a:r>
              <a:rPr lang="en-US" dirty="0"/>
              <a:t>And therefore knew that she had received information improperly.</a:t>
            </a:r>
          </a:p>
          <a:p>
            <a:pPr lvl="0"/>
            <a:r>
              <a:rPr lang="en-US" dirty="0"/>
              <a:t> Test for insider’s breach includes whether tipper seeked personal gain</a:t>
            </a:r>
          </a:p>
          <a:p>
            <a:pPr lvl="1"/>
            <a:r>
              <a:rPr lang="en-US" dirty="0"/>
              <a:t>Either pecuniary by friends or family, </a:t>
            </a:r>
          </a:p>
          <a:p>
            <a:pPr lvl="1"/>
            <a:r>
              <a:rPr lang="en-US" dirty="0"/>
              <a:t>or quid pro quo for past or future benefits (reputation)</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95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Tipper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96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Tipper</a:t>
            </a:r>
            <a:endParaRPr lang="en-US" dirty="0"/>
          </a:p>
          <a:p>
            <a:pPr lvl="0"/>
            <a:r>
              <a:rPr lang="en-US" dirty="0"/>
              <a:t>Under</a:t>
            </a:r>
            <a:r>
              <a:rPr lang="en-US" i="1" dirty="0"/>
              <a:t> Dirks</a:t>
            </a:r>
            <a:r>
              <a:rPr lang="en-US" dirty="0"/>
              <a:t> if the tippee is liable, so will the tipper.</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97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Misappropriation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38ACC95-455B-4E07-A8E3-921A825B9FD2}" type="slidenum">
              <a:rPr lang="en-US" smtClean="0"/>
              <a:t>98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Misappropriation</a:t>
            </a:r>
            <a:endParaRPr lang="en-US" dirty="0"/>
          </a:p>
          <a:p>
            <a:pPr lvl="0"/>
            <a:r>
              <a:rPr lang="en-US" dirty="0"/>
              <a:t>When a noninsider benefits by misappropriating confidential information</a:t>
            </a:r>
          </a:p>
          <a:p>
            <a:pPr lvl="1"/>
            <a:r>
              <a:rPr lang="en-US" dirty="0"/>
              <a:t> she received in the course of a relationship of trust and confidence, </a:t>
            </a:r>
          </a:p>
          <a:p>
            <a:pPr lvl="1"/>
            <a:r>
              <a:rPr lang="en-US" dirty="0"/>
              <a:t>she breaches a duty she owes to the Source of the information</a:t>
            </a:r>
          </a:p>
          <a:p>
            <a:pPr lvl="1"/>
            <a:r>
              <a:rPr lang="en-US" dirty="0"/>
              <a:t> unless she discloses to the source, </a:t>
            </a:r>
          </a:p>
          <a:p>
            <a:pPr lvl="1"/>
            <a:r>
              <a:rPr lang="en-US" dirty="0"/>
              <a:t>she commits fraud “in connection with” a security transaction </a:t>
            </a:r>
          </a:p>
          <a:p>
            <a:pPr lvl="0"/>
            <a:r>
              <a:rPr lang="en-US" dirty="0"/>
              <a:t>And will be liable up to the profit or loss avoided to any contemporaneous traders.</a:t>
            </a:r>
          </a:p>
          <a:p>
            <a:endParaRPr lang="en-US" dirty="0"/>
          </a:p>
        </p:txBody>
      </p:sp>
      <p:sp>
        <p:nvSpPr>
          <p:cNvPr id="4" name="Slide Number Placeholder 3"/>
          <p:cNvSpPr>
            <a:spLocks noGrp="1"/>
          </p:cNvSpPr>
          <p:nvPr>
            <p:ph type="sldNum" sz="quarter" idx="12"/>
          </p:nvPr>
        </p:nvSpPr>
        <p:spPr/>
        <p:txBody>
          <a:bodyPr/>
          <a:lstStyle/>
          <a:p>
            <a:fld id="{938ACC95-455B-4E07-A8E3-921A825B9FD2}" type="slidenum">
              <a:rPr lang="en-US" smtClean="0"/>
              <a:t>99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4559</Words>
  <Application>Microsoft Office PowerPoint</Application>
  <PresentationFormat>On-screen Show (4:3)</PresentationFormat>
  <Paragraphs>789</Paragraphs>
  <Slides>152</Slides>
  <Notes>0</Notes>
  <HiddenSlides>0</HiddenSlides>
  <MMClips>0</MMClips>
  <ScaleCrop>false</ScaleCrop>
  <HeadingPairs>
    <vt:vector size="4" baseType="variant">
      <vt:variant>
        <vt:lpstr>Theme</vt:lpstr>
      </vt:variant>
      <vt:variant>
        <vt:i4>1</vt:i4>
      </vt:variant>
      <vt:variant>
        <vt:lpstr>Slide Titles</vt:lpstr>
      </vt:variant>
      <vt:variant>
        <vt:i4>152</vt:i4>
      </vt:variant>
    </vt:vector>
  </HeadingPairs>
  <TitlesOfParts>
    <vt:vector size="153" baseType="lpstr">
      <vt:lpstr>Office Theme</vt:lpstr>
      <vt:lpstr>Corporations</vt:lpstr>
      <vt:lpstr>Joint Venture</vt:lpstr>
      <vt:lpstr>Joint Venture</vt:lpstr>
      <vt:lpstr>Partnership</vt:lpstr>
      <vt:lpstr>Partnership</vt:lpstr>
      <vt:lpstr>Agent and fiduciary in a partnership</vt:lpstr>
      <vt:lpstr>Agent and fiduciary</vt:lpstr>
      <vt:lpstr>Default rules for partnerships</vt:lpstr>
      <vt:lpstr>Default rules</vt:lpstr>
      <vt:lpstr>Order of payments upon dissolution of a Partnership</vt:lpstr>
      <vt:lpstr>Order of payments upon dissolution </vt:lpstr>
      <vt:lpstr>Limited Partnerships</vt:lpstr>
      <vt:lpstr>Limited Partnerships</vt:lpstr>
      <vt:lpstr>Close corporation </vt:lpstr>
      <vt:lpstr>PowerPoint Presentation</vt:lpstr>
      <vt:lpstr>Corporation </vt:lpstr>
      <vt:lpstr>PowerPoint Presentation</vt:lpstr>
      <vt:lpstr>Organizing a corporation </vt:lpstr>
      <vt:lpstr>PowerPoint Presentation</vt:lpstr>
      <vt:lpstr>De Jure Corporation </vt:lpstr>
      <vt:lpstr>PowerPoint Presentation</vt:lpstr>
      <vt:lpstr>De Facto Corporation </vt:lpstr>
      <vt:lpstr>PowerPoint Presentation</vt:lpstr>
      <vt:lpstr>Corporation by estoppel </vt:lpstr>
      <vt:lpstr>PowerPoint Presentation</vt:lpstr>
      <vt:lpstr>Piercing the corporate veil </vt:lpstr>
      <vt:lpstr>PowerPoint Presentation</vt:lpstr>
      <vt:lpstr>Subordination of shareholder debts </vt:lpstr>
      <vt:lpstr>PowerPoint Presentation</vt:lpstr>
      <vt:lpstr>Promoters </vt:lpstr>
      <vt:lpstr>PowerPoint Presentation</vt:lpstr>
      <vt:lpstr>Pre-incorporation contracts / Corporation liablity</vt:lpstr>
      <vt:lpstr>Pre-incorporation contracts</vt:lpstr>
      <vt:lpstr>Corporate powers </vt:lpstr>
      <vt:lpstr>PowerPoint Presentation</vt:lpstr>
      <vt:lpstr>Ultra vires </vt:lpstr>
      <vt:lpstr>PowerPoint Presentation</vt:lpstr>
      <vt:lpstr>Directors’ rights, duties and liabilities </vt:lpstr>
      <vt:lpstr>Duty of care and loyalty </vt:lpstr>
      <vt:lpstr>PowerPoint Presentation</vt:lpstr>
      <vt:lpstr>Duty of care (breach of fiduciary duty) </vt:lpstr>
      <vt:lpstr>PowerPoint Presentation</vt:lpstr>
      <vt:lpstr>Business judgment rule </vt:lpstr>
      <vt:lpstr>PowerPoint Presentation</vt:lpstr>
      <vt:lpstr>Conflicts of interests in corporate transactions </vt:lpstr>
      <vt:lpstr>Duty of loyalty  </vt:lpstr>
      <vt:lpstr>PowerPoint Presentation</vt:lpstr>
      <vt:lpstr>Burden of establishing fairness </vt:lpstr>
      <vt:lpstr>PowerPoint Presentation</vt:lpstr>
      <vt:lpstr>Corporate opportunity doctrine </vt:lpstr>
      <vt:lpstr>PowerPoint Presentation</vt:lpstr>
      <vt:lpstr>Corporate opportunity TEST </vt:lpstr>
      <vt:lpstr>PowerPoint Presentation</vt:lpstr>
      <vt:lpstr>Competing with Corporation </vt:lpstr>
      <vt:lpstr>PowerPoint Presentation</vt:lpstr>
      <vt:lpstr>Compensation for Services to Corporation </vt:lpstr>
      <vt:lpstr>PowerPoint Presentation</vt:lpstr>
      <vt:lpstr>Issuance of stock</vt:lpstr>
      <vt:lpstr>PowerPoint Presentation</vt:lpstr>
      <vt:lpstr>Subscriptions</vt:lpstr>
      <vt:lpstr>PowerPoint Presentation</vt:lpstr>
      <vt:lpstr>Preemptive Rights</vt:lpstr>
      <vt:lpstr>PowerPoint Presentation</vt:lpstr>
      <vt:lpstr>Shareholder rights </vt:lpstr>
      <vt:lpstr>Voting </vt:lpstr>
      <vt:lpstr>PowerPoint Presentation</vt:lpstr>
      <vt:lpstr>Proxy </vt:lpstr>
      <vt:lpstr>PowerPoint Presentation</vt:lpstr>
      <vt:lpstr>Disclosure Proxy solicitation </vt:lpstr>
      <vt:lpstr>PowerPoint Presentation</vt:lpstr>
      <vt:lpstr>Restrictions on transfer of shares</vt:lpstr>
      <vt:lpstr>PowerPoint Presentation</vt:lpstr>
      <vt:lpstr>Shareholders Rights to Inspect Corp Records </vt:lpstr>
      <vt:lpstr>PowerPoint Presentation</vt:lpstr>
      <vt:lpstr>Fiduciary duties of controlling shareholders </vt:lpstr>
      <vt:lpstr>PowerPoint Presentation</vt:lpstr>
      <vt:lpstr>Fiduciary duty of shareholders in a close corporation </vt:lpstr>
      <vt:lpstr>PowerPoint Presentation</vt:lpstr>
      <vt:lpstr>10b-5</vt:lpstr>
      <vt:lpstr>Factors for 10b-5 violation  </vt:lpstr>
      <vt:lpstr>PowerPoint Presentation</vt:lpstr>
      <vt:lpstr>Materiality of omitted fact </vt:lpstr>
      <vt:lpstr>PowerPoint Presentation</vt:lpstr>
      <vt:lpstr>Forward looking statements </vt:lpstr>
      <vt:lpstr>PowerPoint Presentation</vt:lpstr>
      <vt:lpstr>Causation private plaintiff </vt:lpstr>
      <vt:lpstr>PowerPoint Presentation</vt:lpstr>
      <vt:lpstr>Reliance private plaintiff </vt:lpstr>
      <vt:lpstr>PowerPoint Presentation</vt:lpstr>
      <vt:lpstr>Insider </vt:lpstr>
      <vt:lpstr>PowerPoint Presentation</vt:lpstr>
      <vt:lpstr>Constructive insider \ temporary insider </vt:lpstr>
      <vt:lpstr>PowerPoint Presentation</vt:lpstr>
      <vt:lpstr>Tippee </vt:lpstr>
      <vt:lpstr>PowerPoint Presentation</vt:lpstr>
      <vt:lpstr>Tipper </vt:lpstr>
      <vt:lpstr>PowerPoint Presentation</vt:lpstr>
      <vt:lpstr>Misappropriation </vt:lpstr>
      <vt:lpstr>PowerPoint Presentation</vt:lpstr>
      <vt:lpstr>Remedies for insider trading </vt:lpstr>
      <vt:lpstr>PowerPoint Presentation</vt:lpstr>
      <vt:lpstr>10b (5) Compared to 16(b) </vt:lpstr>
      <vt:lpstr>PowerPoint Presentation</vt:lpstr>
      <vt:lpstr>16b</vt:lpstr>
      <vt:lpstr>Corporations under the 1934 act </vt:lpstr>
      <vt:lpstr>PowerPoint Presentation</vt:lpstr>
      <vt:lpstr>16(b) </vt:lpstr>
      <vt:lpstr>PowerPoint Presentation</vt:lpstr>
      <vt:lpstr>Calculation of short-swing profits </vt:lpstr>
      <vt:lpstr>PowerPoint Presentation</vt:lpstr>
      <vt:lpstr>Tests beneficial ownership </vt:lpstr>
      <vt:lpstr>PowerPoint Presentation</vt:lpstr>
      <vt:lpstr>Unorthodox transactions (is it a purchase or sale under 16b? eg: exchange shares in a merger?) </vt:lpstr>
      <vt:lpstr>PowerPoint Presentation</vt:lpstr>
      <vt:lpstr>Direct and  Derivative Suits</vt:lpstr>
      <vt:lpstr>Direct suits </vt:lpstr>
      <vt:lpstr>PowerPoint Presentation</vt:lpstr>
      <vt:lpstr>Derivative suits </vt:lpstr>
      <vt:lpstr>PowerPoint Presentation</vt:lpstr>
      <vt:lpstr>Prerequisites to derivative suits </vt:lpstr>
      <vt:lpstr>PowerPoint Presentation</vt:lpstr>
      <vt:lpstr>Qualifications of plaintiff </vt:lpstr>
      <vt:lpstr>PowerPoint Presentation</vt:lpstr>
      <vt:lpstr>Effect of rejection </vt:lpstr>
      <vt:lpstr>PowerPoint Presentation</vt:lpstr>
      <vt:lpstr>Special litigation committee in derivative suit alleging wrongdoing by a majority of directors </vt:lpstr>
      <vt:lpstr>PowerPoint Presentation</vt:lpstr>
      <vt:lpstr>Mergers</vt:lpstr>
      <vt:lpstr>Appraisal rights </vt:lpstr>
      <vt:lpstr>PowerPoint Presentation</vt:lpstr>
      <vt:lpstr>Substantially all assets </vt:lpstr>
      <vt:lpstr>PowerPoint Presentation</vt:lpstr>
      <vt:lpstr>Statutory Merger </vt:lpstr>
      <vt:lpstr>PowerPoint Presentation</vt:lpstr>
      <vt:lpstr>De Facto Merger (duck test) </vt:lpstr>
      <vt:lpstr>PowerPoint Presentation</vt:lpstr>
      <vt:lpstr>Fiduciary Duty to Minority Shareholders </vt:lpstr>
      <vt:lpstr>PowerPoint Presentation</vt:lpstr>
      <vt:lpstr>Self-interested merger (Delaware Law) </vt:lpstr>
      <vt:lpstr>PowerPoint Presentation</vt:lpstr>
      <vt:lpstr>Short form merger </vt:lpstr>
      <vt:lpstr>PowerPoint Presentation</vt:lpstr>
      <vt:lpstr>Tender offer </vt:lpstr>
      <vt:lpstr>PowerPoint Presentation</vt:lpstr>
      <vt:lpstr>Unocal test (hostile takeovers) </vt:lpstr>
      <vt:lpstr>PowerPoint Presentation</vt:lpstr>
      <vt:lpstr>Board’s action improper if Preclusive and coercive tactics </vt:lpstr>
      <vt:lpstr>PowerPoint Presentation</vt:lpstr>
      <vt:lpstr>Revlon Case </vt:lpstr>
      <vt:lpstr>PowerPoint Presentation</vt:lpstr>
      <vt:lpstr>Dividends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Corporations</dc:title>
  <dc:creator>kris</dc:creator>
  <cp:lastModifiedBy>Kris</cp:lastModifiedBy>
  <cp:revision>39</cp:revision>
  <dcterms:created xsi:type="dcterms:W3CDTF">2012-12-10T18:34:34Z</dcterms:created>
  <dcterms:modified xsi:type="dcterms:W3CDTF">2014-02-12T21:50:22Z</dcterms:modified>
</cp:coreProperties>
</file>